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19" r:id="rId3"/>
    <p:sldId id="268" r:id="rId4"/>
    <p:sldId id="320" r:id="rId5"/>
    <p:sldId id="270" r:id="rId6"/>
    <p:sldId id="330" r:id="rId7"/>
    <p:sldId id="328" r:id="rId8"/>
    <p:sldId id="329" r:id="rId9"/>
    <p:sldId id="279" r:id="rId10"/>
    <p:sldId id="321" r:id="rId11"/>
    <p:sldId id="271" r:id="rId12"/>
    <p:sldId id="280" r:id="rId13"/>
    <p:sldId id="281" r:id="rId14"/>
    <p:sldId id="282" r:id="rId15"/>
    <p:sldId id="322" r:id="rId16"/>
    <p:sldId id="273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323" r:id="rId27"/>
    <p:sldId id="292" r:id="rId28"/>
    <p:sldId id="293" r:id="rId29"/>
    <p:sldId id="327" r:id="rId30"/>
    <p:sldId id="295" r:id="rId31"/>
    <p:sldId id="276" r:id="rId32"/>
    <p:sldId id="296" r:id="rId33"/>
    <p:sldId id="297" r:id="rId34"/>
    <p:sldId id="298" r:id="rId35"/>
    <p:sldId id="299" r:id="rId36"/>
    <p:sldId id="300" r:id="rId37"/>
    <p:sldId id="302" r:id="rId38"/>
    <p:sldId id="324" r:id="rId39"/>
    <p:sldId id="278" r:id="rId40"/>
    <p:sldId id="303" r:id="rId41"/>
    <p:sldId id="325" r:id="rId42"/>
    <p:sldId id="309" r:id="rId43"/>
    <p:sldId id="311" r:id="rId44"/>
    <p:sldId id="314" r:id="rId45"/>
    <p:sldId id="310" r:id="rId46"/>
    <p:sldId id="312" r:id="rId47"/>
    <p:sldId id="301" r:id="rId48"/>
    <p:sldId id="304" r:id="rId49"/>
    <p:sldId id="305" r:id="rId50"/>
    <p:sldId id="306" r:id="rId51"/>
    <p:sldId id="307" r:id="rId52"/>
    <p:sldId id="263" r:id="rId53"/>
  </p:sldIdLst>
  <p:sldSz cx="9906000" cy="6858000" type="A4"/>
  <p:notesSz cx="6858000" cy="9144000"/>
  <p:custDataLst>
    <p:tags r:id="rId5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E628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98" autoAdjust="0"/>
    <p:restoredTop sz="95827" autoAdjust="0"/>
  </p:normalViewPr>
  <p:slideViewPr>
    <p:cSldViewPr>
      <p:cViewPr>
        <p:scale>
          <a:sx n="90" d="100"/>
          <a:sy n="90" d="100"/>
        </p:scale>
        <p:origin x="-324" y="-768"/>
      </p:cViewPr>
      <p:guideLst>
        <p:guide orient="horz" pos="2160"/>
        <p:guide orient="horz" pos="799"/>
        <p:guide orient="horz" pos="3657"/>
        <p:guide orient="horz" pos="958"/>
        <p:guide pos="330"/>
        <p:guide pos="5910"/>
        <p:guide pos="3188"/>
        <p:guide pos="30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8" d="100"/>
          <a:sy n="98" d="100"/>
        </p:scale>
        <p:origin x="-29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B72015B-BFC4-466D-9520-041A40453760}" type="datetimeFigureOut">
              <a:rPr lang="de-DE"/>
              <a:pPr>
                <a:defRPr/>
              </a:pPr>
              <a:t>22.04.2016</a:t>
            </a:fld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1968F80-3837-4346-980B-8C80CD1AA4C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653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9D3AED8-23DD-4CAA-90DA-083504430964}" type="datetimeFigureOut">
              <a:rPr lang="de-DE"/>
              <a:pPr>
                <a:defRPr/>
              </a:pPr>
              <a:t>22.04.2016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73125" y="4343400"/>
            <a:ext cx="5111750" cy="4297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C80314D-0C0A-4A0C-BE58-6250694D3E01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609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6213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363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780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de-CH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Pre-readings:</a:t>
            </a:r>
          </a:p>
          <a:p>
            <a:r>
              <a:rPr lang="en-US" dirty="0" smtClean="0"/>
              <a:t>AFR, AR and AF</a:t>
            </a:r>
          </a:p>
          <a:p>
            <a:pPr lvl="1"/>
            <a:r>
              <a:rPr lang="en-US" dirty="0" smtClean="0"/>
              <a:t>What do this abbreviations stand for?</a:t>
            </a:r>
          </a:p>
          <a:p>
            <a:pPr lvl="2"/>
            <a:r>
              <a:rPr lang="en-US" dirty="0" smtClean="0"/>
              <a:t>AFR = Alternative Fuels and Raw Materials</a:t>
            </a:r>
          </a:p>
          <a:p>
            <a:pPr lvl="2"/>
            <a:r>
              <a:rPr lang="en-US" dirty="0" smtClean="0"/>
              <a:t>AF = Alternative Fuels</a:t>
            </a:r>
          </a:p>
          <a:p>
            <a:pPr lvl="2"/>
            <a:r>
              <a:rPr lang="en-US" dirty="0" smtClean="0"/>
              <a:t>AR(M) = Alternative Raw Materials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0314D-0C0A-4A0C-BE58-6250694D3E01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709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 if definitions and classifications stay the same in legacy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Lafargeholcim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0314D-0C0A-4A0C-BE58-6250694D3E01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791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Pre-readings:</a:t>
            </a:r>
          </a:p>
          <a:p>
            <a:r>
              <a:rPr lang="en-US" dirty="0" smtClean="0"/>
              <a:t>AFR, AF AR</a:t>
            </a:r>
          </a:p>
          <a:p>
            <a:pPr lvl="1"/>
            <a:r>
              <a:rPr lang="en-US" dirty="0" smtClean="0"/>
              <a:t>Where do we use these materials?</a:t>
            </a:r>
          </a:p>
          <a:p>
            <a:pPr lvl="2"/>
            <a:r>
              <a:rPr lang="en-US" dirty="0" smtClean="0"/>
              <a:t>Substitutes for traditional fuels</a:t>
            </a:r>
          </a:p>
          <a:p>
            <a:pPr lvl="2"/>
            <a:r>
              <a:rPr lang="en-US" dirty="0" smtClean="0"/>
              <a:t>Substitutes for raw materials used for raw mix; mainly used for correction of raw meal composition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0314D-0C0A-4A0C-BE58-6250694D3E01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5440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Pre-readings:</a:t>
            </a:r>
          </a:p>
          <a:p>
            <a:r>
              <a:rPr lang="en-US" dirty="0" smtClean="0"/>
              <a:t>AFR, AF, AR</a:t>
            </a:r>
          </a:p>
          <a:p>
            <a:pPr lvl="1"/>
            <a:r>
              <a:rPr lang="en-US" dirty="0" smtClean="0"/>
              <a:t>How can they influence our process?</a:t>
            </a:r>
          </a:p>
          <a:p>
            <a:pPr lvl="2"/>
            <a:r>
              <a:rPr lang="en-US" dirty="0" smtClean="0"/>
              <a:t>Instable process, increased build-ups, volatilization, flame shape (burning &amp; cooling conditions)</a:t>
            </a:r>
          </a:p>
          <a:p>
            <a:pPr lvl="2"/>
            <a:r>
              <a:rPr lang="en-US" dirty="0" smtClean="0"/>
              <a:t>Increased </a:t>
            </a:r>
            <a:r>
              <a:rPr lang="en-US" dirty="0" err="1" smtClean="0"/>
              <a:t>burnability</a:t>
            </a:r>
            <a:r>
              <a:rPr lang="en-US" dirty="0" smtClean="0"/>
              <a:t> (lower STEC)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0314D-0C0A-4A0C-BE58-6250694D3E01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583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.emf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nd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907" y="4196556"/>
            <a:ext cx="1500188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9" y="3700078"/>
            <a:ext cx="8929686" cy="1133078"/>
          </a:xfrm>
        </p:spPr>
        <p:txBody>
          <a:bodyPr anchor="t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4879208"/>
            <a:ext cx="6696805" cy="153812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3429000"/>
          </a:xfrm>
          <a:noFill/>
        </p:spPr>
        <p:txBody>
          <a:bodyPr bIns="540000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de-DE" noProof="0" dirty="0"/>
          </a:p>
        </p:txBody>
      </p:sp>
      <p:pic>
        <p:nvPicPr>
          <p:cNvPr id="4" name="Picture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38" y="5530850"/>
            <a:ext cx="1588393" cy="1000775"/>
          </a:xfrm>
          <a:prstGeom prst="rect">
            <a:avLst/>
          </a:prstGeom>
        </p:spPr>
      </p:pic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er"/>
          <p:cNvSpPr/>
          <p:nvPr userDrawn="1"/>
        </p:nvSpPr>
        <p:spPr bwMode="white">
          <a:xfrm>
            <a:off x="452438" y="1089025"/>
            <a:ext cx="8996362" cy="13017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49111-2F34-49E3-A9B1-3352566308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sihuber1\Downloads\LH_Logo_sRG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97113" y="1690688"/>
            <a:ext cx="53117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3875" y="188913"/>
            <a:ext cx="8858250" cy="8509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3875" y="1449388"/>
            <a:ext cx="8858250" cy="47339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5A719-9486-42D7-BA0F-4220E95161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39EAE-EEBB-4F55-8458-4A4F903E883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3875" y="188913"/>
            <a:ext cx="8858250" cy="8509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523875" y="1449388"/>
            <a:ext cx="8858250" cy="4733925"/>
          </a:xfrm>
        </p:spPr>
        <p:txBody>
          <a:bodyPr/>
          <a:lstStyle/>
          <a:p>
            <a:pPr lvl="0"/>
            <a:endParaRPr lang="de-DE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4CBB3-F3E0-4FEA-8E6D-2E15605995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0B426-CAF0-4E79-BFDE-0FDA2383E8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8313" y="1112838"/>
            <a:ext cx="8948737" cy="84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sp>
        <p:nvSpPr>
          <p:cNvPr id="6" name="Classification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 rtlCol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388" y="1943998"/>
            <a:ext cx="8785225" cy="1052954"/>
          </a:xfrm>
        </p:spPr>
        <p:txBody>
          <a:bodyPr anchor="t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B57DF-0667-4300-976E-71CDCAC23F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1448780"/>
            <a:ext cx="4321175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1B8148-A45A-4A76-9AB9-59C4F1319F8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60950" y="1448780"/>
            <a:ext cx="4321175" cy="4734053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61D86-6237-42ED-B539-5751147054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 preserve="1" userDrawn="1">
  <p:cSld name="Title, 2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9" y="1448780"/>
            <a:ext cx="4320542" cy="473261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4077072"/>
            <a:ext cx="4321175" cy="210567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60950" y="1448780"/>
            <a:ext cx="4321175" cy="2376264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de-DE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45431A-54EC-490B-8E8D-147B931D76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3875" y="1268413"/>
            <a:ext cx="8858250" cy="4912979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de-DE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62748-80AE-446D-9152-4019F49E24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53C6F-DA97-4DE4-8206-31A2FB96875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EEE9D-20DB-49DF-A301-F399AB1864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23875" y="188913"/>
            <a:ext cx="885825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23875" y="1449388"/>
            <a:ext cx="88582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300" y="6416675"/>
            <a:ext cx="3168650" cy="166688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800" b="1"/>
            </a:lvl1pPr>
          </a:lstStyle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8738" y="6416675"/>
            <a:ext cx="433387" cy="166688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69666B6-7481-4306-8F0C-24B657FB53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Line"/>
          <p:cNvCxnSpPr/>
          <p:nvPr/>
        </p:nvCxnSpPr>
        <p:spPr>
          <a:xfrm>
            <a:off x="523875" y="1160463"/>
            <a:ext cx="8858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assification"/>
          <p:cNvSpPr>
            <a:spLocks/>
          </p:cNvSpPr>
          <p:nvPr>
            <p:custDataLst>
              <p:tags r:id="rId16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14" name="Status" hidden="1"/>
          <p:cNvSpPr txBox="1">
            <a:spLocks/>
          </p:cNvSpPr>
          <p:nvPr>
            <p:custDataLst>
              <p:tags r:id="rId17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3" y="6348414"/>
            <a:ext cx="1105181" cy="25007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3" r:id="rId2"/>
    <p:sldLayoutId id="2147483664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5" r:id="rId10"/>
    <p:sldLayoutId id="2147483666" r:id="rId11"/>
    <p:sldLayoutId id="2147483660" r:id="rId12"/>
    <p:sldLayoutId id="2147483661" r:id="rId13"/>
    <p:sldLayoutId id="2147483662" r:id="rId14"/>
  </p:sldLayoutIdLst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0975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69863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ch/url?sa=i&amp;rct=j&amp;q=&amp;esrc=s&amp;frm=1&amp;source=images&amp;cd=&amp;cad=rja&amp;docid=tP4foGbBkBBcjM&amp;tbnid=RMdqHnCdIM1_iM:&amp;ved=0CAUQjRw&amp;url=http://www.infodirectoryb2b.com/products/1619/Fly-Ash,-Wet-Ash,-Dry-Ash,-Clay-Ash-and-Bottom-Ash.html&amp;ei=hK2cUvmxD8mItAaj04CQCA&amp;bvm=bv.57155469,d.bGQ&amp;psig=AFQjCNGxZVpfXJXXM8fmrI96HSA9Gs8AhA&amp;ust=138608612177743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ctrTitle"/>
          </p:nvPr>
        </p:nvSpPr>
        <p:spPr>
          <a:xfrm>
            <a:off x="452438" y="3717032"/>
            <a:ext cx="8929687" cy="1133475"/>
          </a:xfrm>
        </p:spPr>
        <p:txBody>
          <a:bodyPr/>
          <a:lstStyle/>
          <a:p>
            <a:pPr eaLnBrk="1" hangingPunct="1"/>
            <a:r>
              <a:rPr lang="en-US" dirty="0" smtClean="0"/>
              <a:t>How to maximize Alternative Raw Materials</a:t>
            </a:r>
          </a:p>
        </p:txBody>
      </p:sp>
      <p:sp>
        <p:nvSpPr>
          <p:cNvPr id="18434" name="Subtitle 2"/>
          <p:cNvSpPr>
            <a:spLocks noGrp="1"/>
          </p:cNvSpPr>
          <p:nvPr>
            <p:ph type="subTitle" idx="1"/>
          </p:nvPr>
        </p:nvSpPr>
        <p:spPr>
          <a:xfrm>
            <a:off x="452438" y="4879975"/>
            <a:ext cx="6696075" cy="1536700"/>
          </a:xfrm>
        </p:spPr>
        <p:txBody>
          <a:bodyPr/>
          <a:lstStyle/>
          <a:p>
            <a:pPr eaLnBrk="1" hangingPunct="1"/>
            <a:r>
              <a:rPr lang="en-US" dirty="0" smtClean="0"/>
              <a:t>PPE Course</a:t>
            </a:r>
          </a:p>
        </p:txBody>
      </p:sp>
      <p:sp>
        <p:nvSpPr>
          <p:cNvPr id="18435" name="Picture Placeholder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8436" name="TitleImage"/>
          <p:cNvPicPr>
            <a:picLocks noChangeAspect="1"/>
          </p:cNvPicPr>
          <p:nvPr/>
        </p:nvPicPr>
        <p:blipFill>
          <a:blip r:embed="rId3"/>
          <a:srcRect t="16251" b="29890"/>
          <a:stretch>
            <a:fillRect/>
          </a:stretch>
        </p:blipFill>
        <p:spPr bwMode="auto">
          <a:xfrm>
            <a:off x="-12700" y="0"/>
            <a:ext cx="99187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Use in Legacy </a:t>
            </a:r>
            <a:r>
              <a:rPr lang="en-US" sz="3600" dirty="0" smtClean="0"/>
              <a:t>Holcim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63B57DF-0667-4300-976E-71CDCAC23F5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 consumption in legacy Holcim</a:t>
            </a:r>
            <a:endParaRPr lang="de-CH" dirty="0" smtClean="0"/>
          </a:p>
        </p:txBody>
      </p:sp>
      <p:sp>
        <p:nvSpPr>
          <p:cNvPr id="2662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Evaluation of plant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 smtClean="0"/>
              <a:t>2015 (excl. China)</a:t>
            </a:r>
            <a:endParaRPr lang="en-US" dirty="0" smtClean="0"/>
          </a:p>
          <a:p>
            <a:pPr marL="180975" lvl="1" indent="0" eaLnBrk="1" hangingPunct="1">
              <a:lnSpc>
                <a:spcPct val="8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80000"/>
              </a:lnSpc>
            </a:pPr>
            <a:r>
              <a:rPr lang="en-US" dirty="0" smtClean="0"/>
              <a:t>185 (131) </a:t>
            </a:r>
            <a:r>
              <a:rPr lang="en-US" dirty="0" smtClean="0"/>
              <a:t>Mio t of raw materials prepared (for clinker production)</a:t>
            </a:r>
          </a:p>
          <a:p>
            <a:pPr lvl="1" eaLnBrk="1" hangingPunct="1">
              <a:lnSpc>
                <a:spcPct val="80000"/>
              </a:lnSpc>
            </a:pPr>
            <a:endParaRPr lang="en-US" dirty="0" smtClean="0"/>
          </a:p>
          <a:p>
            <a:pPr lvl="1" eaLnBrk="1" hangingPunct="1">
              <a:lnSpc>
                <a:spcPct val="80000"/>
              </a:lnSpc>
            </a:pPr>
            <a:r>
              <a:rPr lang="en-US" dirty="0" smtClean="0"/>
              <a:t>4.4 (3.6) </a:t>
            </a:r>
            <a:r>
              <a:rPr lang="en-US" dirty="0" smtClean="0"/>
              <a:t>Mio. t (wet) total consumption of AR</a:t>
            </a:r>
          </a:p>
          <a:p>
            <a:pPr lvl="1" eaLnBrk="1" hangingPunct="1">
              <a:lnSpc>
                <a:spcPct val="80000"/>
              </a:lnSpc>
            </a:pPr>
            <a:endParaRPr lang="en-US" dirty="0" smtClean="0"/>
          </a:p>
          <a:p>
            <a:pPr lvl="1" eaLnBrk="1" hangingPunct="1">
              <a:lnSpc>
                <a:spcPct val="80000"/>
              </a:lnSpc>
            </a:pPr>
            <a:r>
              <a:rPr lang="en-US" dirty="0" smtClean="0"/>
              <a:t>AR make up about </a:t>
            </a:r>
            <a:r>
              <a:rPr lang="en-US" dirty="0" smtClean="0"/>
              <a:t>2.4 (2.7)</a:t>
            </a:r>
            <a:r>
              <a:rPr lang="en-US" dirty="0" smtClean="0"/>
              <a:t> </a:t>
            </a:r>
            <a:r>
              <a:rPr lang="en-US" dirty="0" smtClean="0"/>
              <a:t>% of total raw material consumption (wet) for clinker production</a:t>
            </a:r>
          </a:p>
          <a:p>
            <a:pPr lvl="1" eaLnBrk="1" hangingPunct="1">
              <a:lnSpc>
                <a:spcPct val="80000"/>
              </a:lnSpc>
            </a:pPr>
            <a:endParaRPr lang="en-US" dirty="0" smtClean="0"/>
          </a:p>
          <a:p>
            <a:pPr lvl="1" eaLnBrk="1" hangingPunct="1">
              <a:lnSpc>
                <a:spcPct val="80000"/>
              </a:lnSpc>
            </a:pPr>
            <a:r>
              <a:rPr lang="en-US" dirty="0" smtClean="0"/>
              <a:t>68 (75) </a:t>
            </a:r>
            <a:r>
              <a:rPr lang="en-US" dirty="0" smtClean="0"/>
              <a:t>out of 100 Plants </a:t>
            </a:r>
            <a:r>
              <a:rPr lang="en-US" dirty="0" smtClean="0"/>
              <a:t>(68 resp. 75 </a:t>
            </a:r>
            <a:r>
              <a:rPr lang="en-US" dirty="0" smtClean="0"/>
              <a:t>%) use alternative raw materials in their raw mix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 smtClean="0"/>
          </a:p>
          <a:p>
            <a:pPr eaLnBrk="1" hangingPunct="1">
              <a:lnSpc>
                <a:spcPct val="80000"/>
              </a:lnSpc>
            </a:pPr>
            <a:endParaRPr lang="de-CH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AR used (PCS </a:t>
            </a:r>
            <a:r>
              <a:rPr lang="en-US" dirty="0" smtClean="0"/>
              <a:t>2015)</a:t>
            </a:r>
            <a:endParaRPr lang="de-CH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0" y="1340768"/>
            <a:ext cx="9007097" cy="4828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Consumption of AR in different regions (</a:t>
            </a:r>
            <a:r>
              <a:rPr lang="en-US" dirty="0" smtClean="0"/>
              <a:t>2015)</a:t>
            </a:r>
            <a:endParaRPr lang="de-CH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1484784"/>
            <a:ext cx="9307157" cy="448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Optimization of use</a:t>
            </a:r>
            <a:endParaRPr lang="de-CH" smtClean="0"/>
          </a:p>
        </p:txBody>
      </p:sp>
      <p:sp>
        <p:nvSpPr>
          <p:cNvPr id="2970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Recognize potential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Recognize critical aspect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Appropriate handling and control</a:t>
            </a:r>
          </a:p>
          <a:p>
            <a:endParaRPr lang="de-CH" dirty="0" smtClean="0"/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6033120" y="1700808"/>
            <a:ext cx="2438400" cy="914400"/>
          </a:xfrm>
          <a:prstGeom prst="ellipse">
            <a:avLst/>
          </a:prstGeom>
          <a:solidFill>
            <a:srgbClr val="00CC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600" b="1" dirty="0"/>
              <a:t>Motivation</a:t>
            </a: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6091858" y="3026371"/>
            <a:ext cx="2438400" cy="9144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600" b="1">
                <a:solidFill>
                  <a:schemeClr val="bg1"/>
                </a:solidFill>
              </a:rPr>
              <a:t>Challenge</a:t>
            </a:r>
          </a:p>
        </p:txBody>
      </p:sp>
      <p:sp>
        <p:nvSpPr>
          <p:cNvPr id="29703" name="Oval 4"/>
          <p:cNvSpPr>
            <a:spLocks noChangeArrowheads="1"/>
          </p:cNvSpPr>
          <p:nvPr/>
        </p:nvSpPr>
        <p:spPr bwMode="auto">
          <a:xfrm>
            <a:off x="6091858" y="4250333"/>
            <a:ext cx="2438400" cy="914400"/>
          </a:xfrm>
          <a:prstGeom prst="ellipse">
            <a:avLst/>
          </a:prstGeom>
          <a:solidFill>
            <a:srgbClr val="99CC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600" b="1" dirty="0"/>
              <a:t>Success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Recognizing the Potential of Application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63B57DF-0667-4300-976E-71CDCAC23F5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9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Potential benefits of AR utilization</a:t>
            </a:r>
            <a:endParaRPr lang="de-CH" dirty="0" smtClean="0"/>
          </a:p>
        </p:txBody>
      </p:sp>
      <p:sp>
        <p:nvSpPr>
          <p:cNvPr id="3174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Reducing raw material costs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Improving operation costs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Improving clinker/cement quality</a:t>
            </a:r>
          </a:p>
          <a:p>
            <a:pPr eaLnBrk="1" hangingPunct="1">
              <a:lnSpc>
                <a:spcPct val="125000"/>
              </a:lnSpc>
            </a:pPr>
            <a:r>
              <a:rPr lang="en-US" dirty="0" smtClean="0"/>
              <a:t>Strategic objectives</a:t>
            </a:r>
          </a:p>
          <a:p>
            <a:pPr lvl="1" eaLnBrk="1" hangingPunct="1">
              <a:lnSpc>
                <a:spcPct val="125000"/>
              </a:lnSpc>
            </a:pPr>
            <a:r>
              <a:rPr lang="en-US" dirty="0" smtClean="0"/>
              <a:t>Saving of natural resources</a:t>
            </a:r>
          </a:p>
          <a:p>
            <a:pPr lvl="1" eaLnBrk="1" hangingPunct="1">
              <a:lnSpc>
                <a:spcPct val="125000"/>
              </a:lnSpc>
            </a:pPr>
            <a:r>
              <a:rPr lang="en-US" dirty="0" smtClean="0"/>
              <a:t>Control and management of specific material resources</a:t>
            </a:r>
          </a:p>
          <a:p>
            <a:pPr lvl="1" eaLnBrk="1" hangingPunct="1">
              <a:lnSpc>
                <a:spcPct val="125000"/>
              </a:lnSpc>
            </a:pPr>
            <a:r>
              <a:rPr lang="en-US" dirty="0" smtClean="0"/>
              <a:t>Providing a service for the society</a:t>
            </a:r>
          </a:p>
          <a:p>
            <a:pPr eaLnBrk="1" hangingPunct="1"/>
            <a:endParaRPr lang="en-US" sz="2400" dirty="0" smtClean="0"/>
          </a:p>
          <a:p>
            <a:pPr lvl="1" eaLnBrk="1" hangingPunct="1"/>
            <a:endParaRPr lang="en-US" sz="2000" dirty="0" smtClean="0"/>
          </a:p>
          <a:p>
            <a:pPr eaLnBrk="1" hangingPunct="1"/>
            <a:endParaRPr lang="de-CH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for AR substitution as a function of raw materials</a:t>
            </a:r>
            <a:endParaRPr lang="de-CH" dirty="0" smtClean="0"/>
          </a:p>
        </p:txBody>
      </p:sp>
      <p:sp>
        <p:nvSpPr>
          <p:cNvPr id="32772" name="Line 3"/>
          <p:cNvSpPr>
            <a:spLocks noChangeShapeType="1"/>
          </p:cNvSpPr>
          <p:nvPr/>
        </p:nvSpPr>
        <p:spPr bwMode="auto">
          <a:xfrm flipH="1">
            <a:off x="827088" y="2057400"/>
            <a:ext cx="76200" cy="40386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>
            <a:off x="979488" y="1905000"/>
            <a:ext cx="31877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74" name="Line 5"/>
          <p:cNvSpPr>
            <a:spLocks noChangeShapeType="1"/>
          </p:cNvSpPr>
          <p:nvPr/>
        </p:nvSpPr>
        <p:spPr bwMode="auto">
          <a:xfrm>
            <a:off x="979488" y="5989638"/>
            <a:ext cx="31877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75" name="Line 7"/>
          <p:cNvSpPr>
            <a:spLocks noChangeShapeType="1"/>
          </p:cNvSpPr>
          <p:nvPr/>
        </p:nvSpPr>
        <p:spPr bwMode="auto">
          <a:xfrm>
            <a:off x="7761288" y="1905000"/>
            <a:ext cx="0" cy="700088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76" name="Line 8"/>
          <p:cNvSpPr>
            <a:spLocks noChangeShapeType="1"/>
          </p:cNvSpPr>
          <p:nvPr/>
        </p:nvSpPr>
        <p:spPr bwMode="auto">
          <a:xfrm>
            <a:off x="4167188" y="1905000"/>
            <a:ext cx="10795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77" name="Line 10"/>
          <p:cNvSpPr>
            <a:spLocks noChangeShapeType="1"/>
          </p:cNvSpPr>
          <p:nvPr/>
        </p:nvSpPr>
        <p:spPr bwMode="auto">
          <a:xfrm>
            <a:off x="5246688" y="1905000"/>
            <a:ext cx="2514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>
            <a:off x="7761288" y="2605088"/>
            <a:ext cx="0" cy="6572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79" name="Line 12"/>
          <p:cNvSpPr>
            <a:spLocks noChangeShapeType="1"/>
          </p:cNvSpPr>
          <p:nvPr/>
        </p:nvSpPr>
        <p:spPr bwMode="auto">
          <a:xfrm>
            <a:off x="7761288" y="3262313"/>
            <a:ext cx="0" cy="70008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>
            <a:off x="7761288" y="3962400"/>
            <a:ext cx="0" cy="6572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>
            <a:off x="7761288" y="4619625"/>
            <a:ext cx="0" cy="700088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82" name="Line 15"/>
          <p:cNvSpPr>
            <a:spLocks noChangeShapeType="1"/>
          </p:cNvSpPr>
          <p:nvPr/>
        </p:nvSpPr>
        <p:spPr bwMode="auto">
          <a:xfrm>
            <a:off x="7761288" y="5319713"/>
            <a:ext cx="0" cy="6699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83" name="Line 16"/>
          <p:cNvSpPr>
            <a:spLocks noChangeShapeType="1"/>
          </p:cNvSpPr>
          <p:nvPr/>
        </p:nvSpPr>
        <p:spPr bwMode="auto">
          <a:xfrm>
            <a:off x="5246688" y="5989638"/>
            <a:ext cx="25146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84" name="Line 17"/>
          <p:cNvSpPr>
            <a:spLocks noChangeShapeType="1"/>
          </p:cNvSpPr>
          <p:nvPr/>
        </p:nvSpPr>
        <p:spPr bwMode="auto">
          <a:xfrm>
            <a:off x="4167188" y="5989638"/>
            <a:ext cx="10795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785" name="Line 21"/>
          <p:cNvSpPr>
            <a:spLocks noChangeShapeType="1"/>
          </p:cNvSpPr>
          <p:nvPr/>
        </p:nvSpPr>
        <p:spPr bwMode="auto">
          <a:xfrm>
            <a:off x="979488" y="5319713"/>
            <a:ext cx="0" cy="6699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graphicFrame>
        <p:nvGraphicFramePr>
          <p:cNvPr id="25" name="Group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40894"/>
              </p:ext>
            </p:extLst>
          </p:nvPr>
        </p:nvGraphicFramePr>
        <p:xfrm>
          <a:off x="442119" y="1873249"/>
          <a:ext cx="6624637" cy="4330701"/>
        </p:xfrm>
        <a:graphic>
          <a:graphicData uri="http://schemas.openxmlformats.org/drawingml/2006/table">
            <a:tbl>
              <a:tblPr/>
              <a:tblGrid>
                <a:gridCol w="2832100"/>
                <a:gridCol w="801687"/>
                <a:gridCol w="2990850"/>
              </a:tblGrid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Limestone, marl, clay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Fly ash, slag, bottom ash, drill hole cutting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Marly limestones, correctives</a:t>
                      </a:r>
                    </a:p>
                  </a:txBody>
                  <a:tcPr marT="45723" marB="4572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Corrective AR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854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7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“Cement stone”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AR with low impact on composition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669925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Raw materials situation</a:t>
                      </a:r>
                    </a:p>
                  </a:txBody>
                  <a:tcPr marT="45723" marB="4572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Potential AR</a:t>
                      </a:r>
                    </a:p>
                  </a:txBody>
                  <a:tcPr marT="45723" marB="45723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804" name="Text Box 57"/>
          <p:cNvSpPr txBox="1">
            <a:spLocks noChangeArrowheads="1"/>
          </p:cNvSpPr>
          <p:nvPr/>
        </p:nvSpPr>
        <p:spPr bwMode="auto">
          <a:xfrm>
            <a:off x="7329264" y="1355725"/>
            <a:ext cx="2209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/>
              <a:t>AR substitution rate</a:t>
            </a:r>
          </a:p>
        </p:txBody>
      </p:sp>
      <p:sp>
        <p:nvSpPr>
          <p:cNvPr id="32805" name="Line 58"/>
          <p:cNvSpPr>
            <a:spLocks noChangeShapeType="1"/>
          </p:cNvSpPr>
          <p:nvPr/>
        </p:nvSpPr>
        <p:spPr bwMode="auto">
          <a:xfrm flipH="1">
            <a:off x="827088" y="2057400"/>
            <a:ext cx="76200" cy="40386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806" name="AutoShape 61"/>
          <p:cNvSpPr>
            <a:spLocks noChangeArrowheads="1"/>
          </p:cNvSpPr>
          <p:nvPr/>
        </p:nvSpPr>
        <p:spPr bwMode="auto">
          <a:xfrm>
            <a:off x="3563938" y="24384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 dirty="0"/>
          </a:p>
        </p:txBody>
      </p:sp>
      <p:sp>
        <p:nvSpPr>
          <p:cNvPr id="32807" name="Text Box 62"/>
          <p:cNvSpPr txBox="1">
            <a:spLocks noChangeArrowheads="1"/>
          </p:cNvSpPr>
          <p:nvPr/>
        </p:nvSpPr>
        <p:spPr bwMode="auto">
          <a:xfrm>
            <a:off x="8142288" y="2438400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/>
              <a:t>high</a:t>
            </a:r>
          </a:p>
        </p:txBody>
      </p:sp>
      <p:sp>
        <p:nvSpPr>
          <p:cNvPr id="32808" name="Text Box 63"/>
          <p:cNvSpPr txBox="1">
            <a:spLocks noChangeArrowheads="1"/>
          </p:cNvSpPr>
          <p:nvPr/>
        </p:nvSpPr>
        <p:spPr bwMode="auto">
          <a:xfrm>
            <a:off x="8142288" y="53181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/>
              <a:t>low</a:t>
            </a:r>
          </a:p>
        </p:txBody>
      </p:sp>
      <p:sp>
        <p:nvSpPr>
          <p:cNvPr id="32809" name="Line 64"/>
          <p:cNvSpPr>
            <a:spLocks noChangeShapeType="1"/>
          </p:cNvSpPr>
          <p:nvPr/>
        </p:nvSpPr>
        <p:spPr bwMode="auto">
          <a:xfrm flipV="1">
            <a:off x="7761288" y="2286000"/>
            <a:ext cx="0" cy="3505200"/>
          </a:xfrm>
          <a:prstGeom prst="line">
            <a:avLst/>
          </a:prstGeom>
          <a:noFill/>
          <a:ln w="155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32810" name="AutoShape 61"/>
          <p:cNvSpPr>
            <a:spLocks noChangeArrowheads="1"/>
          </p:cNvSpPr>
          <p:nvPr/>
        </p:nvSpPr>
        <p:spPr bwMode="auto">
          <a:xfrm>
            <a:off x="3563938" y="3810000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 dirty="0"/>
          </a:p>
        </p:txBody>
      </p:sp>
      <p:sp>
        <p:nvSpPr>
          <p:cNvPr id="32811" name="AutoShape 61"/>
          <p:cNvSpPr>
            <a:spLocks noChangeArrowheads="1"/>
          </p:cNvSpPr>
          <p:nvPr/>
        </p:nvSpPr>
        <p:spPr bwMode="auto">
          <a:xfrm>
            <a:off x="3563938" y="5440363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 replacing a main component: Improved operations (</a:t>
            </a:r>
            <a:r>
              <a:rPr lang="en-US" dirty="0"/>
              <a:t>E</a:t>
            </a:r>
            <a:r>
              <a:rPr lang="en-US" dirty="0" smtClean="0"/>
              <a:t>xample Theodore)</a:t>
            </a:r>
            <a:endParaRPr lang="de-CH" dirty="0" smtClean="0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502769" y="1501775"/>
            <a:ext cx="5616575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chemeClr val="accent1"/>
              </a:buClr>
              <a:buFontTx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Situation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dirty="0" smtClean="0"/>
              <a:t>Sticky </a:t>
            </a:r>
            <a:r>
              <a:rPr lang="en-US" dirty="0"/>
              <a:t>clay, difficult </a:t>
            </a:r>
            <a:r>
              <a:rPr lang="en-US" dirty="0" smtClean="0"/>
              <a:t>to handle, </a:t>
            </a:r>
            <a:r>
              <a:rPr lang="en-US" dirty="0"/>
              <a:t>requires </a:t>
            </a:r>
            <a:r>
              <a:rPr lang="en-US" dirty="0" smtClean="0"/>
              <a:t>drying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dirty="0" smtClean="0"/>
              <a:t>Costly </a:t>
            </a:r>
            <a:r>
              <a:rPr lang="en-US" dirty="0"/>
              <a:t>operation, high raw meal </a:t>
            </a:r>
            <a:r>
              <a:rPr lang="en-US" dirty="0" smtClean="0"/>
              <a:t>variations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endParaRPr lang="en-US" sz="2000" dirty="0"/>
          </a:p>
          <a:p>
            <a:pPr>
              <a:buClr>
                <a:schemeClr val="accent1"/>
              </a:buClr>
              <a:buFontTx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Objective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dirty="0" smtClean="0"/>
              <a:t>Eliminate </a:t>
            </a:r>
            <a:r>
              <a:rPr lang="en-US" dirty="0"/>
              <a:t>costs in handling and drying of </a:t>
            </a:r>
            <a:r>
              <a:rPr lang="en-US" dirty="0" smtClean="0"/>
              <a:t>clay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dirty="0" smtClean="0"/>
              <a:t>Reduce </a:t>
            </a:r>
            <a:r>
              <a:rPr lang="en-US" dirty="0"/>
              <a:t>raw mix </a:t>
            </a:r>
            <a:r>
              <a:rPr lang="en-US" dirty="0" smtClean="0"/>
              <a:t>variability</a:t>
            </a:r>
            <a:endParaRPr lang="en-US" sz="2000" dirty="0"/>
          </a:p>
          <a:p>
            <a:pPr lvl="1">
              <a:buClr>
                <a:schemeClr val="accent1"/>
              </a:buClr>
              <a:buFontTx/>
              <a:buChar char="•"/>
            </a:pPr>
            <a:endParaRPr lang="en-US" sz="2000" dirty="0"/>
          </a:p>
          <a:p>
            <a:pPr>
              <a:buClr>
                <a:schemeClr val="accent1"/>
              </a:buClr>
              <a:buFontTx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Solution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dirty="0" smtClean="0"/>
              <a:t>Complete </a:t>
            </a:r>
            <a:r>
              <a:rPr lang="en-US" dirty="0"/>
              <a:t>replacement of clay with fly </a:t>
            </a:r>
            <a:r>
              <a:rPr lang="en-US" dirty="0" smtClean="0"/>
              <a:t>ash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dirty="0" smtClean="0"/>
              <a:t>Small </a:t>
            </a:r>
            <a:r>
              <a:rPr lang="en-US" dirty="0"/>
              <a:t>corrections with additional </a:t>
            </a:r>
            <a:r>
              <a:rPr lang="en-US" dirty="0" smtClean="0"/>
              <a:t>AR’s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dirty="0" smtClean="0"/>
              <a:t>Upgrade </a:t>
            </a:r>
            <a:r>
              <a:rPr lang="en-US" dirty="0"/>
              <a:t>of fly ash feed </a:t>
            </a:r>
            <a:r>
              <a:rPr lang="en-US" dirty="0" smtClean="0"/>
              <a:t>systems</a:t>
            </a:r>
          </a:p>
          <a:p>
            <a:pPr lvl="1">
              <a:buClr>
                <a:schemeClr val="accent1"/>
              </a:buClr>
              <a:buFontTx/>
              <a:buChar char="•"/>
            </a:pPr>
            <a:endParaRPr lang="en-US" dirty="0" smtClean="0"/>
          </a:p>
          <a:p>
            <a:pPr>
              <a:buClr>
                <a:schemeClr val="accent1"/>
              </a:buClr>
              <a:buFontTx/>
              <a:buChar char="•"/>
            </a:pPr>
            <a:r>
              <a:rPr lang="en-US" dirty="0" smtClean="0"/>
              <a:t>Aspects</a:t>
            </a:r>
            <a:endParaRPr lang="en-US" dirty="0"/>
          </a:p>
          <a:p>
            <a:pPr lvl="1">
              <a:buClr>
                <a:schemeClr val="accent1"/>
              </a:buClr>
              <a:buFontTx/>
              <a:buChar char="•"/>
            </a:pPr>
            <a:r>
              <a:rPr lang="en-US" dirty="0" smtClean="0"/>
              <a:t>Quarry reserves, mining plan</a:t>
            </a:r>
          </a:p>
        </p:txBody>
      </p:sp>
      <p:pic>
        <p:nvPicPr>
          <p:cNvPr id="33797" name="Picture 2" descr="http://www.infodirectoryb2b.com/ProductPhoto/24835086-5b9c-4aca-8d85-3553938d0430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9625" y="3933825"/>
            <a:ext cx="3605213" cy="2705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" name="Down Arrow 9"/>
          <p:cNvSpPr/>
          <p:nvPr/>
        </p:nvSpPr>
        <p:spPr>
          <a:xfrm>
            <a:off x="6965950" y="3127375"/>
            <a:ext cx="723900" cy="936625"/>
          </a:xfrm>
          <a:prstGeom prst="downArrow">
            <a:avLst/>
          </a:prstGeom>
          <a:solidFill>
            <a:srgbClr val="8B8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3799" name="Picture 7" descr="Q:\CM\1112 MT\08 QS\04 Projects\1Area BHK\Holcim US\HH\Follow up 2, 01-09 -03 to  23-09-03\Plant photos\Clay lump.JPG"/>
          <p:cNvPicPr>
            <a:picLocks noChangeAspect="1" noChangeArrowheads="1"/>
          </p:cNvPicPr>
          <p:nvPr/>
        </p:nvPicPr>
        <p:blipFill>
          <a:blip r:embed="rId4"/>
          <a:srcRect l="5759" t="23743" r="3291" b="18835"/>
          <a:stretch>
            <a:fillRect/>
          </a:stretch>
        </p:blipFill>
        <p:spPr bwMode="auto">
          <a:xfrm>
            <a:off x="5889625" y="1341438"/>
            <a:ext cx="3605213" cy="170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0" name="TextBox 10"/>
          <p:cNvSpPr txBox="1">
            <a:spLocks noChangeArrowheads="1"/>
          </p:cNvSpPr>
          <p:nvPr/>
        </p:nvSpPr>
        <p:spPr bwMode="auto">
          <a:xfrm>
            <a:off x="7545388" y="3271838"/>
            <a:ext cx="17287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Replaced by</a:t>
            </a:r>
          </a:p>
        </p:txBody>
      </p:sp>
      <p:sp>
        <p:nvSpPr>
          <p:cNvPr id="33801" name="Slide Number Placeholder 23"/>
          <p:cNvSpPr txBox="1">
            <a:spLocks noGrp="1"/>
          </p:cNvSpPr>
          <p:nvPr/>
        </p:nvSpPr>
        <p:spPr bwMode="auto">
          <a:xfrm>
            <a:off x="9056688" y="6453188"/>
            <a:ext cx="21590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" rIns="0" bIns="0"/>
          <a:lstStyle/>
          <a:p>
            <a:pPr algn="r"/>
            <a:fld id="{A519F8F5-A54E-44F2-9D69-49F1EF4B09BC}" type="slidenum">
              <a:rPr lang="en-US" sz="1000" b="1"/>
              <a:pPr algn="r"/>
              <a:t>18</a:t>
            </a:fld>
            <a:endParaRPr lang="en-US" sz="1000" b="1" dirty="0"/>
          </a:p>
        </p:txBody>
      </p:sp>
      <p:sp>
        <p:nvSpPr>
          <p:cNvPr id="2" name="Down Arrow 9"/>
          <p:cNvSpPr/>
          <p:nvPr/>
        </p:nvSpPr>
        <p:spPr>
          <a:xfrm>
            <a:off x="6969125" y="3141663"/>
            <a:ext cx="723900" cy="936625"/>
          </a:xfrm>
          <a:prstGeom prst="downArrow">
            <a:avLst/>
          </a:prstGeom>
          <a:solidFill>
            <a:srgbClr val="8B8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804" name="TextBox 12"/>
          <p:cNvSpPr txBox="1">
            <a:spLocks noChangeArrowheads="1"/>
          </p:cNvSpPr>
          <p:nvPr/>
        </p:nvSpPr>
        <p:spPr bwMode="auto">
          <a:xfrm>
            <a:off x="8426450" y="6181725"/>
            <a:ext cx="1139825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Fly ash</a:t>
            </a:r>
          </a:p>
        </p:txBody>
      </p:sp>
      <p:sp>
        <p:nvSpPr>
          <p:cNvPr id="33805" name="TextBox 11"/>
          <p:cNvSpPr txBox="1">
            <a:spLocks noChangeArrowheads="1"/>
          </p:cNvSpPr>
          <p:nvPr/>
        </p:nvSpPr>
        <p:spPr bwMode="auto">
          <a:xfrm>
            <a:off x="8426450" y="2581275"/>
            <a:ext cx="1139825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Clay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740B426-CAF0-4E79-BFDE-0FDA2383E8F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Replacement of clay by fly ash: Example Theodore (cont.)</a:t>
            </a:r>
            <a:endParaRPr lang="de-CH" dirty="0" smtClean="0"/>
          </a:p>
        </p:txBody>
      </p:sp>
      <p:graphicFrame>
        <p:nvGraphicFramePr>
          <p:cNvPr id="6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903373"/>
              </p:ext>
            </p:extLst>
          </p:nvPr>
        </p:nvGraphicFramePr>
        <p:xfrm>
          <a:off x="488504" y="1412776"/>
          <a:ext cx="8826112" cy="473393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1388600"/>
                <a:gridCol w="4606043"/>
                <a:gridCol w="944181"/>
                <a:gridCol w="943107"/>
                <a:gridCol w="944181"/>
              </a:tblGrid>
              <a:tr h="338138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Theodore Raw Mix (%)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1998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2003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2010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rowSpan="5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Traditional</a:t>
                      </a: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Crystal River Limestone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80.54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77.88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81.18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Vulcan Limestone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1.19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6.21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4.77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Axis Clay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11.02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Sand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3.68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1.34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Iron Ore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0.91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0.93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0.51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rowSpan="8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Alternative</a:t>
                      </a: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Fly Ash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6.34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10.11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10.93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Bottom Ash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0.05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Mill Scale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0.15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0.70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Black Beauty (other corr.)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0.44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Filter Press Cake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0.20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Lime AFR (calcium corr.)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0.22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Spent Catalyst (alumina corr.)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0.07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0.57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  <a:tr h="338138">
                <a:tc v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Paper Sludge (other corr.)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0.06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---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108000" marR="36000" marT="18000" marB="18000" anchor="ctr" horzOverflow="overflow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4CBB3-F3E0-4FEA-8E6D-2E15605995A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the difference between traditional and alternative raw materials</a:t>
            </a:r>
          </a:p>
          <a:p>
            <a:r>
              <a:rPr lang="en-US" dirty="0" smtClean="0"/>
              <a:t>Understand the potential benefits of AR usage</a:t>
            </a:r>
          </a:p>
          <a:p>
            <a:r>
              <a:rPr lang="en-US" dirty="0" smtClean="0"/>
              <a:t>Be able to explain the critical aspects of AR usage regarding operation, process and quality</a:t>
            </a:r>
          </a:p>
          <a:p>
            <a:r>
              <a:rPr lang="en-US" dirty="0" smtClean="0"/>
              <a:t>Be able to propose proper feed locations for specific ARs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740B426-CAF0-4E79-BFDE-0FDA2383E8F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0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 as quality enhancer: Example Thayngen</a:t>
            </a:r>
            <a:endParaRPr lang="de-CH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16895" y="1448780"/>
            <a:ext cx="5365229" cy="4734052"/>
          </a:xfrm>
        </p:spPr>
        <p:txBody>
          <a:bodyPr/>
          <a:lstStyle/>
          <a:p>
            <a:r>
              <a:rPr lang="en-US" dirty="0" smtClean="0"/>
              <a:t>Situation</a:t>
            </a:r>
          </a:p>
          <a:p>
            <a:pPr lvl="1"/>
            <a:r>
              <a:rPr lang="en-US" dirty="0" smtClean="0"/>
              <a:t>Unsatisfactory </a:t>
            </a:r>
            <a:r>
              <a:rPr lang="en-US" dirty="0"/>
              <a:t>cement setting behavior and strength development</a:t>
            </a:r>
          </a:p>
          <a:p>
            <a:endParaRPr lang="en-US" dirty="0"/>
          </a:p>
          <a:p>
            <a:r>
              <a:rPr lang="en-US" dirty="0"/>
              <a:t>Objectives</a:t>
            </a:r>
          </a:p>
          <a:p>
            <a:pPr lvl="1"/>
            <a:r>
              <a:rPr lang="en-US" dirty="0"/>
              <a:t>Increase soluble alkali sulfate content in clinker </a:t>
            </a:r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Use of waste glass (11 % Na</a:t>
            </a:r>
            <a:r>
              <a:rPr lang="en-US" baseline="-25000" dirty="0"/>
              <a:t>2</a:t>
            </a:r>
            <a:r>
              <a:rPr lang="en-US" dirty="0"/>
              <a:t>O) instead of sand</a:t>
            </a:r>
          </a:p>
          <a:p>
            <a:pPr lvl="1"/>
            <a:r>
              <a:rPr lang="en-US" dirty="0"/>
              <a:t>Use of gypsum in the raw mix</a:t>
            </a:r>
          </a:p>
          <a:p>
            <a:endParaRPr lang="en-US" dirty="0"/>
          </a:p>
        </p:txBody>
      </p:sp>
      <p:pic>
        <p:nvPicPr>
          <p:cNvPr id="35844" name="Picture 3" descr="npo000024"/>
          <p:cNvPicPr>
            <a:picLocks noChangeAspect="1" noChangeArrowheads="1"/>
          </p:cNvPicPr>
          <p:nvPr/>
        </p:nvPicPr>
        <p:blipFill>
          <a:blip r:embed="rId2"/>
          <a:srcRect r="28865"/>
          <a:stretch>
            <a:fillRect/>
          </a:stretch>
        </p:blipFill>
        <p:spPr bwMode="auto">
          <a:xfrm>
            <a:off x="415925" y="1557338"/>
            <a:ext cx="34702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740B426-CAF0-4E79-BFDE-0FDA2383E8F5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 as quality enhancer: Example Thayngen (cont.)</a:t>
            </a:r>
            <a:endParaRPr lang="de-CH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17330"/>
              </p:ext>
            </p:extLst>
          </p:nvPr>
        </p:nvGraphicFramePr>
        <p:xfrm>
          <a:off x="777874" y="1376440"/>
          <a:ext cx="7631510" cy="4328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2878"/>
                <a:gridCol w="2664296"/>
                <a:gridCol w="1728192"/>
                <a:gridCol w="1296144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Thayngen</a:t>
                      </a:r>
                      <a:r>
                        <a:rPr lang="en-US" dirty="0" smtClean="0"/>
                        <a:t> raw mix (%)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before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after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Traditional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Limestone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57.86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34.40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Alternative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Pyrite 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Iron sludge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Foundry sand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4.62</a:t>
                      </a:r>
                      <a:endParaRPr lang="en-US" dirty="0"/>
                    </a:p>
                  </a:txBody>
                  <a:tcPr/>
                </a:tc>
              </a:tr>
              <a:tr h="45399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Waste glass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2.10</a:t>
                      </a:r>
                      <a:endParaRPr lang="en-US" dirty="0"/>
                    </a:p>
                  </a:txBody>
                  <a:tcPr/>
                </a:tc>
              </a:tr>
              <a:tr h="453992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SO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dirty="0" smtClean="0"/>
                        <a:t> in clinker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/>
                </a:tc>
              </a:tr>
              <a:tr h="453992"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Na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O in clinker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experience with waste glass: Example Cartago</a:t>
            </a:r>
            <a:endParaRPr lang="de-CH" dirty="0" smtClean="0"/>
          </a:p>
        </p:txBody>
      </p:sp>
      <p:sp>
        <p:nvSpPr>
          <p:cNvPr id="3789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Waste glass was mixed with pozzolana as silica corrective (1:2 ratio) and introduced to the raw mix.</a:t>
            </a:r>
          </a:p>
          <a:p>
            <a:endParaRPr lang="de-CH" dirty="0" smtClean="0"/>
          </a:p>
        </p:txBody>
      </p:sp>
      <p:pic>
        <p:nvPicPr>
          <p:cNvPr id="3789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98788" y="4224338"/>
            <a:ext cx="3382962" cy="220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9263" y="2060575"/>
            <a:ext cx="346868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1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6288" y="2133600"/>
            <a:ext cx="2952750" cy="205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Treated SPL (spent pot liners)</a:t>
            </a:r>
            <a:endParaRPr lang="de-CH" dirty="0" smtClean="0"/>
          </a:p>
        </p:txBody>
      </p:sp>
      <p:pic>
        <p:nvPicPr>
          <p:cNvPr id="38916" name="Picture 59" descr="Photo Hical 50 Sample_1"/>
          <p:cNvPicPr>
            <a:picLocks noChangeAspect="1" noChangeArrowheads="1"/>
          </p:cNvPicPr>
          <p:nvPr/>
        </p:nvPicPr>
        <p:blipFill>
          <a:blip r:embed="rId2"/>
          <a:srcRect l="51993" t="49197" r="26727" b="5617"/>
          <a:stretch>
            <a:fillRect/>
          </a:stretch>
        </p:blipFill>
        <p:spPr bwMode="auto">
          <a:xfrm>
            <a:off x="531813" y="1270000"/>
            <a:ext cx="26606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7" name="Content Placeholder 2"/>
          <p:cNvSpPr>
            <a:spLocks/>
          </p:cNvSpPr>
          <p:nvPr/>
        </p:nvSpPr>
        <p:spPr bwMode="auto">
          <a:xfrm>
            <a:off x="3440113" y="1268413"/>
            <a:ext cx="590550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Benefits: Increased alkali input, substitution of fluorspar, increase of TSR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Lower raw mix costs, lower fuel costs, more reactive clinker if excessive SO</a:t>
            </a:r>
            <a:r>
              <a:rPr lang="en-US" sz="2000" baseline="-25000" dirty="0"/>
              <a:t>3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700463" y="2971800"/>
          <a:ext cx="4421187" cy="3336929"/>
        </p:xfrm>
        <a:graphic>
          <a:graphicData uri="http://schemas.openxmlformats.org/drawingml/2006/table">
            <a:tbl>
              <a:tblPr/>
              <a:tblGrid>
                <a:gridCol w="1714500"/>
                <a:gridCol w="1727200"/>
                <a:gridCol w="979487"/>
              </a:tblGrid>
              <a:tr h="404813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Treated SPL analysis</a:t>
                      </a:r>
                    </a:p>
                  </a:txBody>
                  <a:tcPr marL="91446" marR="91446" marT="45734" marB="4573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3825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marL="91446" marR="91446" marT="45734" marB="4573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40 to 45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%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Net Cal. Val.</a:t>
                      </a:r>
                    </a:p>
                  </a:txBody>
                  <a:tcPr marL="91446" marR="91446" marT="45734" marB="4573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&gt;12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MJ/kg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Al</a:t>
                      </a:r>
                      <a:r>
                        <a:rPr kumimoji="0" lang="en-AU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2</a:t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O</a:t>
                      </a:r>
                      <a:r>
                        <a:rPr kumimoji="0" lang="en-AU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3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明朝" pitchFamily="49" charset="-128"/>
                      </a:endParaRP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17 to 22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%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Na</a:t>
                      </a:r>
                      <a:r>
                        <a:rPr kumimoji="0" lang="en-AU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2</a:t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O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14 to 19 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%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F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明朝" pitchFamily="49" charset="-128"/>
                      </a:endParaRP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10 to 15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%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SiO</a:t>
                      </a:r>
                      <a:r>
                        <a:rPr kumimoji="0" lang="en-AU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2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明朝" pitchFamily="49" charset="-128"/>
                      </a:endParaRP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6 to 12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%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Fe</a:t>
                      </a:r>
                      <a:r>
                        <a:rPr kumimoji="0" lang="en-AU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2</a:t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O</a:t>
                      </a:r>
                      <a:r>
                        <a:rPr kumimoji="0" lang="en-AU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3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明朝" pitchFamily="49" charset="-128"/>
                      </a:endParaRP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2 to 7   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%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CaO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1 to 3   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%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K</a:t>
                      </a:r>
                      <a:r>
                        <a:rPr kumimoji="0" lang="en-AU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2</a:t>
                      </a: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O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0.1 to 0.5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%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ED7CD"/>
                    </a:solidFill>
                  </a:tcPr>
                </a:tc>
              </a:tr>
              <a:tr h="271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SO</a:t>
                      </a:r>
                      <a:r>
                        <a:rPr kumimoji="0" lang="en-AU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3</a:t>
                      </a:r>
                      <a:endParaRPr kumimoji="0" lang="en-A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ＭＳ 明朝" pitchFamily="49" charset="-128"/>
                      </a:endParaRP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0.1 to 3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明朝" pitchFamily="49" charset="-128"/>
                        </a:rPr>
                        <a:t>%</a:t>
                      </a:r>
                    </a:p>
                  </a:txBody>
                  <a:tcPr marL="68584" marR="68584" marT="9528" marB="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CE8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617913" y="3733800"/>
            <a:ext cx="4608512" cy="431800"/>
          </a:xfrm>
          <a:prstGeom prst="rect">
            <a:avLst/>
          </a:prstGeom>
          <a:noFill/>
          <a:ln w="31750" algn="ctr">
            <a:solidFill>
              <a:srgbClr val="E6280F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640138" y="4398963"/>
            <a:ext cx="4608512" cy="576262"/>
          </a:xfrm>
          <a:prstGeom prst="rect">
            <a:avLst/>
          </a:prstGeom>
          <a:noFill/>
          <a:ln w="31750" algn="ctr">
            <a:solidFill>
              <a:srgbClr val="E6280F"/>
            </a:solidFill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Treated SPL use: Example for a 1 Mio tpa clinker line</a:t>
            </a:r>
            <a:endParaRPr lang="de-CH" dirty="0" smtClean="0"/>
          </a:p>
        </p:txBody>
      </p:sp>
      <p:sp>
        <p:nvSpPr>
          <p:cNvPr id="39940" name="Content Placeholder 3"/>
          <p:cNvSpPr>
            <a:spLocks/>
          </p:cNvSpPr>
          <p:nvPr/>
        </p:nvSpPr>
        <p:spPr bwMode="auto">
          <a:xfrm>
            <a:off x="554038" y="1341438"/>
            <a:ext cx="8575675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Treated SPL feeding to the coal mill (Covered storage needed). Delivered in vessels of 5’000t, 30 USD/t at plant </a:t>
            </a:r>
            <a:r>
              <a:rPr lang="en-US" sz="2000" dirty="0" smtClean="0"/>
              <a:t>gate.</a:t>
            </a: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Maximum potential: 18’000 t/y (corresponding to 6% TSR) due to F content in clinker; replacing </a:t>
            </a:r>
            <a:r>
              <a:rPr lang="en-US" sz="2000" dirty="0" err="1" smtClean="0"/>
              <a:t>Petcoke</a:t>
            </a: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dirty="0"/>
          </a:p>
        </p:txBody>
      </p:sp>
      <p:pic>
        <p:nvPicPr>
          <p:cNvPr id="399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9888" y="2936875"/>
            <a:ext cx="5548312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le 4"/>
          <p:cNvSpPr>
            <a:spLocks/>
          </p:cNvSpPr>
          <p:nvPr/>
        </p:nvSpPr>
        <p:spPr bwMode="auto">
          <a:xfrm>
            <a:off x="488950" y="404813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List of typical AR candidates</a:t>
            </a: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238703"/>
              </p:ext>
            </p:extLst>
          </p:nvPr>
        </p:nvGraphicFramePr>
        <p:xfrm>
          <a:off x="157812" y="1282602"/>
          <a:ext cx="9577064" cy="5064761"/>
        </p:xfrm>
        <a:graphic>
          <a:graphicData uri="http://schemas.openxmlformats.org/drawingml/2006/table">
            <a:tbl>
              <a:tblPr/>
              <a:tblGrid>
                <a:gridCol w="1368152"/>
                <a:gridCol w="1944216"/>
                <a:gridCol w="2232248"/>
                <a:gridCol w="2304256"/>
                <a:gridCol w="1728192"/>
              </a:tblGrid>
              <a:tr h="6873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Material class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3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Examples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3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Source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3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Potential issues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3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Benefits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3F00"/>
                    </a:solidFill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Fe correctives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Low grade iron-ore, mill scale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Iron mining, steel industry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Trace elements (e.g. Cr)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Reduced material costs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Si correctives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Foundry sand, rice husk ash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Metal foundry, rice husk incineration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 content of organics/ TOC/ generation of VOC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Reduced material costs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</a:tr>
              <a:tr h="8477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Al correctives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Spent catalysts, (Bauxite)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Chemical industries, oil refinery, Al industry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 content of organics / VOC emission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Better raw mix control; (reduced material costs)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</a:tr>
              <a:tr h="1041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SO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provider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Phosphogypsum, Fluorogypsum, artificial gypsum from flue gas cleaning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Fertilizer industry, incineration, Chemical industries (HF production)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 moisture, handling issues; High content of P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5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and 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Clinker quality improvement, if sufficient alkalis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Bottom ash / fly ash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Incineration processes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Granulometry, handling issues, high TOC content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Reduced material costs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CECB"/>
                    </a:solidFill>
                  </a:tcPr>
                </a:tc>
              </a:tr>
              <a:tr h="6556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Calcium correctives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Ca sludges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Sugar industry, paper industry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High content of organics / VOC emissions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Reduced material costs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E8E7"/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Recognizing Critical </a:t>
            </a:r>
            <a:r>
              <a:rPr lang="en-US" sz="3600" dirty="0" smtClean="0"/>
              <a:t>Aspects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63B57DF-0667-4300-976E-71CDCAC23F5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5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impact of critical properties</a:t>
            </a:r>
            <a:endParaRPr lang="de-CH" dirty="0" smtClean="0"/>
          </a:p>
        </p:txBody>
      </p:sp>
      <p:graphicFrame>
        <p:nvGraphicFramePr>
          <p:cNvPr id="65585" name="Group 4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146711"/>
              </p:ext>
            </p:extLst>
          </p:nvPr>
        </p:nvGraphicFramePr>
        <p:xfrm>
          <a:off x="632520" y="1340768"/>
          <a:ext cx="8756320" cy="4587033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316392"/>
                <a:gridCol w="1639888"/>
                <a:gridCol w="1135744"/>
                <a:gridCol w="1368152"/>
                <a:gridCol w="1296144"/>
              </a:tblGrid>
              <a:tr h="603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Properties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Environment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Health &amp; Safety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Plant Operation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Product Quality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anchor="ctr" horzOverflow="overflow"/>
                </a:tc>
              </a:tr>
              <a:tr h="65390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Physical properties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(granulometry, moisture, heterogeneity)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</a:tr>
              <a:tr h="671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Major elements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CaO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SiO</a:t>
                      </a:r>
                      <a:r>
                        <a:rPr kumimoji="0" lang="en-US" sz="14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Fe</a:t>
                      </a:r>
                      <a:r>
                        <a:rPr kumimoji="0" lang="en-US" sz="14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</a:t>
                      </a:r>
                      <a:r>
                        <a:rPr kumimoji="0" lang="en-US" sz="14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Al</a:t>
                      </a:r>
                      <a:r>
                        <a:rPr kumimoji="0" lang="en-US" sz="14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</a:t>
                      </a:r>
                      <a:r>
                        <a:rPr kumimoji="0" lang="en-US" sz="14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etc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…)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</a:tr>
              <a:tr h="671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Minor elements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(Cl, F, SO</a:t>
                      </a:r>
                      <a:r>
                        <a:rPr kumimoji="0" lang="en-US" sz="14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alk,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MgO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etc..)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</a:tr>
              <a:tr h="6032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Trace and heavy metals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(Cr)</a:t>
                      </a:r>
                      <a:endParaRPr kumimoji="0" lang="en-US" sz="1400" b="1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(X)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</a:tr>
              <a:tr h="673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Organics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(TOC, toxic components)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</a:tr>
              <a:tr h="671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Mineralogy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(quartz, mullite etc.)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8" marB="45718" anchor="ctr" horzOverflow="overflow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4CBB3-F3E0-4FEA-8E6D-2E15605995A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Properties</a:t>
            </a:r>
            <a:endParaRPr lang="de-CH" dirty="0" smtClean="0"/>
          </a:p>
        </p:txBody>
      </p:sp>
      <p:graphicFrame>
        <p:nvGraphicFramePr>
          <p:cNvPr id="6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244654"/>
              </p:ext>
            </p:extLst>
          </p:nvPr>
        </p:nvGraphicFramePr>
        <p:xfrm>
          <a:off x="523875" y="1449388"/>
          <a:ext cx="8749605" cy="419849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411855"/>
                <a:gridCol w="5337750"/>
              </a:tblGrid>
              <a:tr h="493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Property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Relevant to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Moisture, stickiness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Storage, feed devices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493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Granulometry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Storage, feed location, dust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6440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Crushability, </a:t>
                      </a:r>
                      <a:r>
                        <a:rPr kumimoji="0" lang="en-US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Grindability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  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Preparation process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490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Heterogeneity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Raw mix variability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598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Foreign bodies (e.g. metals)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Equipment performance &amp; availability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493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Odor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Working conditions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Impact on rheology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Slurry preparation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4CBB3-F3E0-4FEA-8E6D-2E15605995A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</a:t>
            </a:r>
            <a:r>
              <a:rPr lang="en-US" dirty="0"/>
              <a:t>into account the </a:t>
            </a:r>
            <a:r>
              <a:rPr lang="en-US" dirty="0" smtClean="0"/>
              <a:t>AR  </a:t>
            </a:r>
            <a:r>
              <a:rPr lang="en-US" dirty="0"/>
              <a:t>addition on:</a:t>
            </a:r>
          </a:p>
          <a:p>
            <a:pPr lvl="1"/>
            <a:r>
              <a:rPr lang="en-US" dirty="0"/>
              <a:t>Changed proportions in raw materials</a:t>
            </a:r>
          </a:p>
          <a:p>
            <a:pPr lvl="1"/>
            <a:r>
              <a:rPr lang="en-US" dirty="0"/>
              <a:t>Impact on mining (reserves), storage, blending</a:t>
            </a:r>
          </a:p>
          <a:p>
            <a:pPr lvl="1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54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1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Agenda</a:t>
            </a:r>
          </a:p>
        </p:txBody>
      </p:sp>
      <p:sp>
        <p:nvSpPr>
          <p:cNvPr id="20484" name="TocEntry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388" y="1727200"/>
            <a:ext cx="87741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Definition and Classification of </a:t>
            </a:r>
            <a:r>
              <a:rPr lang="en-US" sz="2200" dirty="0" smtClean="0"/>
              <a:t>AR by PCS</a:t>
            </a:r>
            <a:endParaRPr lang="en-US" sz="2200" dirty="0"/>
          </a:p>
        </p:txBody>
      </p:sp>
      <p:cxnSp>
        <p:nvCxnSpPr>
          <p:cNvPr id="8" name="TocLine2"/>
          <p:cNvCxnSpPr/>
          <p:nvPr/>
        </p:nvCxnSpPr>
        <p:spPr>
          <a:xfrm>
            <a:off x="560388" y="2095500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6" name="TocEntry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0388" y="2133600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Use in L</a:t>
            </a:r>
            <a:r>
              <a:rPr lang="en-US" sz="2200" dirty="0" smtClean="0"/>
              <a:t>egacy Holcim</a:t>
            </a:r>
            <a:endParaRPr lang="en-US" sz="2200" dirty="0"/>
          </a:p>
        </p:txBody>
      </p:sp>
      <p:cxnSp>
        <p:nvCxnSpPr>
          <p:cNvPr id="10" name="TocLine3"/>
          <p:cNvCxnSpPr/>
          <p:nvPr/>
        </p:nvCxnSpPr>
        <p:spPr>
          <a:xfrm>
            <a:off x="560388" y="2501900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8" name="TocEntry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0388" y="2540000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Recognizing the Potential of Application</a:t>
            </a:r>
          </a:p>
        </p:txBody>
      </p:sp>
      <p:cxnSp>
        <p:nvCxnSpPr>
          <p:cNvPr id="12" name="TocLine4"/>
          <p:cNvCxnSpPr/>
          <p:nvPr/>
        </p:nvCxnSpPr>
        <p:spPr>
          <a:xfrm>
            <a:off x="560388" y="2908300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0" name="TocEntry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0388" y="2946400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Recognizing Critical Aspects</a:t>
            </a:r>
          </a:p>
        </p:txBody>
      </p:sp>
      <p:cxnSp>
        <p:nvCxnSpPr>
          <p:cNvPr id="14" name="TocLine5"/>
          <p:cNvCxnSpPr/>
          <p:nvPr/>
        </p:nvCxnSpPr>
        <p:spPr>
          <a:xfrm>
            <a:off x="560388" y="3314700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2" name="TocEntry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0388" y="3352800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Appropriate Handling and Control</a:t>
            </a:r>
          </a:p>
        </p:txBody>
      </p:sp>
      <p:cxnSp>
        <p:nvCxnSpPr>
          <p:cNvPr id="16" name="TocLine6"/>
          <p:cNvCxnSpPr/>
          <p:nvPr/>
        </p:nvCxnSpPr>
        <p:spPr>
          <a:xfrm>
            <a:off x="560388" y="3721100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4" name="TocEntry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0388" y="3759200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Conclusions and Message</a:t>
            </a:r>
          </a:p>
        </p:txBody>
      </p:sp>
      <p:cxnSp>
        <p:nvCxnSpPr>
          <p:cNvPr id="18" name="TocLine7"/>
          <p:cNvCxnSpPr/>
          <p:nvPr/>
        </p:nvCxnSpPr>
        <p:spPr>
          <a:xfrm>
            <a:off x="560388" y="4127500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Minor elements</a:t>
            </a:r>
            <a:endParaRPr lang="de-CH" dirty="0" smtClean="0"/>
          </a:p>
        </p:txBody>
      </p:sp>
      <p:sp>
        <p:nvSpPr>
          <p:cNvPr id="47108" name="Content Placeholder 3"/>
          <p:cNvSpPr>
            <a:spLocks/>
          </p:cNvSpPr>
          <p:nvPr/>
        </p:nvSpPr>
        <p:spPr bwMode="auto">
          <a:xfrm>
            <a:off x="560388" y="4508500"/>
            <a:ext cx="87852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90513" indent="-2905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Times" pitchFamily="18" charset="0"/>
              <a:buChar char="•"/>
            </a:pPr>
            <a:r>
              <a:rPr lang="en-US" sz="2000" dirty="0"/>
              <a:t>History of material has to be known, to recognize other potentially critical minor elements (Sr, Ba, Br, I, </a:t>
            </a:r>
            <a:r>
              <a:rPr lang="en-US" sz="2000" dirty="0" smtClean="0"/>
              <a:t>etc.)</a:t>
            </a:r>
            <a:endParaRPr lang="en-US" sz="2000" dirty="0"/>
          </a:p>
          <a:p>
            <a:pPr marL="290513" indent="-2905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Times" pitchFamily="18" charset="0"/>
              <a:buChar char="•"/>
            </a:pPr>
            <a:r>
              <a:rPr lang="en-US" sz="2000" dirty="0"/>
              <a:t>Balance and assessment is identical as applied for traditional raw materials</a:t>
            </a:r>
            <a:endParaRPr lang="en-US" dirty="0"/>
          </a:p>
          <a:p>
            <a:pPr marL="290513" indent="-2905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graphicFrame>
        <p:nvGraphicFramePr>
          <p:cNvPr id="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867023"/>
              </p:ext>
            </p:extLst>
          </p:nvPr>
        </p:nvGraphicFramePr>
        <p:xfrm>
          <a:off x="560388" y="1484313"/>
          <a:ext cx="8785100" cy="266382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3736975"/>
                <a:gridCol w="5048125"/>
              </a:tblGrid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Element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Relevant to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MgO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Limits in standards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SO</a:t>
                      </a:r>
                      <a:r>
                        <a:rPr kumimoji="0" lang="en-US" sz="20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Alkali-sulfur balance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Build-ups, quality (dust to cement)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444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Strength, setting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</a:t>
                      </a:r>
                      <a:r>
                        <a:rPr kumimoji="0" lang="en-US" sz="20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O</a:t>
                      </a:r>
                      <a:r>
                        <a:rPr kumimoji="0" lang="en-US" sz="2000" u="none" strike="noStrike" cap="none" normalizeH="0" baseline="-25000" dirty="0" smtClean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sz="20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Strength, setting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Trace and Heavy Metals in Clinkers</a:t>
            </a:r>
            <a:endParaRPr lang="de-CH" dirty="0" smtClean="0"/>
          </a:p>
        </p:txBody>
      </p:sp>
      <p:sp>
        <p:nvSpPr>
          <p:cNvPr id="48132" name="Rectangle 3"/>
          <p:cNvSpPr>
            <a:spLocks noGrp="1"/>
          </p:cNvSpPr>
          <p:nvPr>
            <p:ph type="body" idx="1"/>
          </p:nvPr>
        </p:nvSpPr>
        <p:spPr>
          <a:xfrm>
            <a:off x="523875" y="1449388"/>
            <a:ext cx="8858250" cy="4931940"/>
          </a:xfrm>
        </p:spPr>
        <p:txBody>
          <a:bodyPr/>
          <a:lstStyle/>
          <a:p>
            <a:pPr eaLnBrk="1" hangingPunct="1"/>
            <a:r>
              <a:rPr lang="en-US" dirty="0"/>
              <a:t>When secondary and natural Fe bearing materials are </a:t>
            </a:r>
            <a:r>
              <a:rPr lang="en-US" dirty="0" smtClean="0"/>
              <a:t>used, trace </a:t>
            </a:r>
            <a:r>
              <a:rPr lang="en-US" dirty="0"/>
              <a:t>elements content is often increased, especially Cr</a:t>
            </a:r>
          </a:p>
          <a:p>
            <a:pPr lvl="1" eaLnBrk="1" hangingPunct="1"/>
            <a:r>
              <a:rPr lang="en-US" dirty="0"/>
              <a:t>Can increase the water soluble chromate content in the cement </a:t>
            </a:r>
            <a:r>
              <a:rPr lang="en-US" dirty="0" smtClean="0"/>
              <a:t>significantly (limited to 2 ppm in Europe)</a:t>
            </a:r>
            <a:endParaRPr lang="en-US" dirty="0"/>
          </a:p>
          <a:p>
            <a:pPr lvl="1" eaLnBrk="1" hangingPunct="1"/>
            <a:r>
              <a:rPr lang="en-US" dirty="0"/>
              <a:t>More reducing agent </a:t>
            </a:r>
            <a:r>
              <a:rPr lang="en-US" dirty="0" smtClean="0"/>
              <a:t>(Fe(II)-sulfate) would </a:t>
            </a:r>
            <a:r>
              <a:rPr lang="en-US" dirty="0"/>
              <a:t>have to be added to the cement in order to comply with regulation</a:t>
            </a:r>
          </a:p>
          <a:p>
            <a:pPr eaLnBrk="1" hangingPunct="1"/>
            <a:r>
              <a:rPr lang="en-US" dirty="0" smtClean="0"/>
              <a:t>No guidelines for heavy metal contents in AR and clinker exists</a:t>
            </a:r>
          </a:p>
          <a:p>
            <a:pPr eaLnBrk="1" hangingPunct="1"/>
            <a:r>
              <a:rPr lang="en-US" dirty="0" smtClean="0"/>
              <a:t>Refer to internal investigation of Heavy Metal contents in clinkers and cements of the Holcim group (Report CIE-ETPS 02/7071/E)</a:t>
            </a:r>
          </a:p>
          <a:p>
            <a:pPr eaLnBrk="1" hangingPunct="1"/>
            <a:r>
              <a:rPr lang="en-US" dirty="0" smtClean="0"/>
              <a:t>Recommendation:</a:t>
            </a:r>
          </a:p>
          <a:p>
            <a:pPr lvl="1" eaLnBrk="1" hangingPunct="1"/>
            <a:r>
              <a:rPr lang="en-US" dirty="0" smtClean="0"/>
              <a:t>Respect official emission limits for heavy metals</a:t>
            </a:r>
          </a:p>
          <a:p>
            <a:pPr lvl="1" eaLnBrk="1" hangingPunct="1"/>
            <a:r>
              <a:rPr lang="en-US" dirty="0" smtClean="0"/>
              <a:t>Pay special attention to Cr-level, in view of soluble chromate content in cement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lvl="1" eaLnBrk="1" hangingPunct="1"/>
            <a:endParaRPr lang="en-US" sz="2000" dirty="0" smtClean="0"/>
          </a:p>
          <a:p>
            <a:pPr eaLnBrk="1" hangingPunct="1"/>
            <a:endParaRPr lang="de-CH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Organic Components</a:t>
            </a:r>
            <a:endParaRPr lang="de-CH" dirty="0" smtClean="0"/>
          </a:p>
        </p:txBody>
      </p:sp>
      <p:sp>
        <p:nvSpPr>
          <p:cNvPr id="49156" name="Content Placeholder 2"/>
          <p:cNvSpPr>
            <a:spLocks/>
          </p:cNvSpPr>
          <p:nvPr/>
        </p:nvSpPr>
        <p:spPr bwMode="auto">
          <a:xfrm>
            <a:off x="560388" y="3716338"/>
            <a:ext cx="878522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Recommendation</a:t>
            </a:r>
            <a:r>
              <a:rPr lang="en-US" sz="2000" dirty="0"/>
              <a:t>:</a:t>
            </a:r>
          </a:p>
          <a:p>
            <a:pPr marL="747713" lvl="1" indent="-2905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Times" pitchFamily="18" charset="0"/>
              <a:buChar char="•"/>
            </a:pPr>
            <a:r>
              <a:rPr lang="en-US" dirty="0"/>
              <a:t>TOC- and expulsion testing is of high priority, as they are decisive for feed location</a:t>
            </a:r>
          </a:p>
          <a:p>
            <a:pPr marL="747713" lvl="1" indent="-2905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Times" pitchFamily="18" charset="0"/>
              <a:buChar char="•"/>
            </a:pPr>
            <a:r>
              <a:rPr lang="en-US" dirty="0"/>
              <a:t>Feed AR to hot zone of kiln if increased emissions are expected</a:t>
            </a:r>
            <a:endParaRPr lang="en-US" sz="1600" dirty="0"/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926073"/>
              </p:ext>
            </p:extLst>
          </p:nvPr>
        </p:nvGraphicFramePr>
        <p:xfrm>
          <a:off x="560388" y="1341438"/>
          <a:ext cx="8785100" cy="1983105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302000"/>
                <a:gridCol w="54831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Property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Relevant to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TOC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Heat input, feed location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VOC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Emission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Dioxin / Furan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Emission, handling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PCB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Emission, handling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Mineralogical Composition</a:t>
            </a:r>
            <a:endParaRPr lang="de-CH" dirty="0" smtClean="0"/>
          </a:p>
        </p:txBody>
      </p:sp>
      <p:sp>
        <p:nvSpPr>
          <p:cNvPr id="50180" name="Content Placeholder 2"/>
          <p:cNvSpPr>
            <a:spLocks/>
          </p:cNvSpPr>
          <p:nvPr/>
        </p:nvSpPr>
        <p:spPr bwMode="auto">
          <a:xfrm>
            <a:off x="488950" y="3644900"/>
            <a:ext cx="8785225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Recommendation:</a:t>
            </a:r>
          </a:p>
          <a:p>
            <a:pPr marL="747713" lvl="1" indent="-2905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Times" pitchFamily="18" charset="0"/>
              <a:buChar char="•"/>
            </a:pPr>
            <a:r>
              <a:rPr lang="en-US" dirty="0"/>
              <a:t>Determine mineral composition of AR and impact on raw meal burnability</a:t>
            </a:r>
          </a:p>
          <a:p>
            <a:pPr marL="747713" lvl="1" indent="-2905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Times" pitchFamily="18" charset="0"/>
              <a:buChar char="•"/>
            </a:pPr>
            <a:r>
              <a:rPr lang="en-US" dirty="0"/>
              <a:t>Tools: XRD, microscopy and burnability test (physical-chemical burnability model)</a:t>
            </a:r>
          </a:p>
          <a:p>
            <a:pPr marL="290513" indent="-2905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87707"/>
              </p:ext>
            </p:extLst>
          </p:nvPr>
        </p:nvGraphicFramePr>
        <p:xfrm>
          <a:off x="560388" y="1341438"/>
          <a:ext cx="8785100" cy="1799606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708400"/>
                <a:gridCol w="50767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Property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Relevant to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/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Quartz content / size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Burnability, strength potential, health regulations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/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Refractory minerals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Assimilation into clinker, burning behavior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8" marB="45728" horzOverflow="overflow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Investigation of mill scale samples</a:t>
            </a:r>
            <a:endParaRPr lang="de-CH" dirty="0" smtClean="0"/>
          </a:p>
        </p:txBody>
      </p:sp>
      <p:pic>
        <p:nvPicPr>
          <p:cNvPr id="51204" name="Picture 2" descr="Q:\CM\1112 MT\08 QS\04 Projects\Studies\Zunder Gerlafingen\pictures\DSC_9527.JPG"/>
          <p:cNvPicPr>
            <a:picLocks noChangeAspect="1" noChangeArrowheads="1"/>
          </p:cNvPicPr>
          <p:nvPr/>
        </p:nvPicPr>
        <p:blipFill>
          <a:blip r:embed="rId2"/>
          <a:srcRect t="19043"/>
          <a:stretch>
            <a:fillRect/>
          </a:stretch>
        </p:blipFill>
        <p:spPr bwMode="auto">
          <a:xfrm>
            <a:off x="4538663" y="2420938"/>
            <a:ext cx="52387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5" name="Picture 3" descr="Q:\CM\1112 MT\08 QS\04 Projects\Studies\Zunder Gerlafingen\pictures\DSC_9528.JPG"/>
          <p:cNvPicPr>
            <a:picLocks noChangeAspect="1" noChangeArrowheads="1"/>
          </p:cNvPicPr>
          <p:nvPr/>
        </p:nvPicPr>
        <p:blipFill>
          <a:blip r:embed="rId3"/>
          <a:srcRect l="2322" r="35095"/>
          <a:stretch>
            <a:fillRect/>
          </a:stretch>
        </p:blipFill>
        <p:spPr bwMode="auto">
          <a:xfrm>
            <a:off x="533400" y="1628775"/>
            <a:ext cx="397192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816600" y="2060575"/>
            <a:ext cx="3240088" cy="1692275"/>
          </a:xfrm>
          <a:prstGeom prst="ellipse">
            <a:avLst/>
          </a:prstGeom>
          <a:noFill/>
          <a:ln w="25400" algn="ctr">
            <a:solidFill>
              <a:srgbClr val="E6280F"/>
            </a:solidFill>
            <a:round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_tradnl" sz="20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Picture 2" descr="Q:\CM\1112 MT\08 QS\04 Projects\Studies\Zunder Gerlafingen\pictures\DSC_953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209675"/>
            <a:ext cx="40132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3" descr="Q:\CM\1112 MT\08 QS\04 Projects\Studies\Zunder Gerlafingen\pictures\DSC_947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5713" y="1412875"/>
            <a:ext cx="462597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4" descr="Q:\CM\1112 MT\08 QS\04 Projects\Studies\Zunder Gerlafingen\pictures\DSC_946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1113" y="3962400"/>
            <a:ext cx="3630612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31" name="TextBox 6"/>
          <p:cNvSpPr txBox="1">
            <a:spLocks noChangeArrowheads="1"/>
          </p:cNvSpPr>
          <p:nvPr/>
        </p:nvSpPr>
        <p:spPr bwMode="auto">
          <a:xfrm>
            <a:off x="5492750" y="1841500"/>
            <a:ext cx="165576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_tradnl" sz="2000" dirty="0"/>
              <a:t>Fine fraction</a:t>
            </a:r>
          </a:p>
        </p:txBody>
      </p:sp>
      <p:sp>
        <p:nvSpPr>
          <p:cNvPr id="52232" name="TextBox 10"/>
          <p:cNvSpPr txBox="1">
            <a:spLocks noChangeArrowheads="1"/>
          </p:cNvSpPr>
          <p:nvPr/>
        </p:nvSpPr>
        <p:spPr bwMode="auto">
          <a:xfrm>
            <a:off x="2768600" y="4032250"/>
            <a:ext cx="20177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s-ES_tradnl" sz="2000" dirty="0"/>
              <a:t>Coarse fraction</a:t>
            </a:r>
          </a:p>
        </p:txBody>
      </p:sp>
      <p:sp>
        <p:nvSpPr>
          <p:cNvPr id="10" name="Rectangle 2"/>
          <p:cNvSpPr>
            <a:spLocks noGrp="1"/>
          </p:cNvSpPr>
          <p:nvPr>
            <p:ph type="title"/>
          </p:nvPr>
        </p:nvSpPr>
        <p:spPr>
          <a:xfrm>
            <a:off x="523875" y="188913"/>
            <a:ext cx="8858250" cy="850900"/>
          </a:xfrm>
        </p:spPr>
        <p:txBody>
          <a:bodyPr/>
          <a:lstStyle/>
          <a:p>
            <a:r>
              <a:rPr lang="en-US" dirty="0" smtClean="0"/>
              <a:t>Example: Investigation of mill scale samples</a:t>
            </a:r>
            <a:endParaRPr lang="de-CH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Content Placeholder 2"/>
          <p:cNvSpPr>
            <a:spLocks/>
          </p:cNvSpPr>
          <p:nvPr/>
        </p:nvSpPr>
        <p:spPr bwMode="auto">
          <a:xfrm>
            <a:off x="529884" y="1412776"/>
            <a:ext cx="8785225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Heavy metals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</a:pPr>
            <a:endParaRPr lang="en-US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Sulfur and organics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graphicFrame>
        <p:nvGraphicFramePr>
          <p:cNvPr id="7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48668"/>
              </p:ext>
            </p:extLst>
          </p:nvPr>
        </p:nvGraphicFramePr>
        <p:xfrm>
          <a:off x="776288" y="1893888"/>
          <a:ext cx="8064500" cy="1889126"/>
        </p:xfrm>
        <a:graphic>
          <a:graphicData uri="http://schemas.openxmlformats.org/drawingml/2006/table">
            <a:tbl>
              <a:tblPr/>
              <a:tblGrid>
                <a:gridCol w="3240087"/>
                <a:gridCol w="865188"/>
                <a:gridCol w="792162"/>
                <a:gridCol w="863600"/>
                <a:gridCol w="792163"/>
                <a:gridCol w="647700"/>
                <a:gridCol w="863600"/>
              </a:tblGrid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Ni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Mill scale coarse [ppm]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7900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590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1840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270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Mill scale fine [ppm]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5300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590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1090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400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940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988FF"/>
                          </a:solidFill>
                          <a:effectLst/>
                          <a:latin typeface="Arial" charset="0"/>
                        </a:rPr>
                        <a:t>Fine: Additional input at 1% in raw mix [ppm cli]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988FF"/>
                          </a:solidFill>
                          <a:effectLst/>
                          <a:latin typeface="Arial" charset="0"/>
                        </a:rPr>
                        <a:t>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988FF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988FF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988FF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988FF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1988FF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521040"/>
              </p:ext>
            </p:extLst>
          </p:nvPr>
        </p:nvGraphicFramePr>
        <p:xfrm>
          <a:off x="788988" y="4702175"/>
          <a:ext cx="8051800" cy="1187451"/>
        </p:xfrm>
        <a:graphic>
          <a:graphicData uri="http://schemas.openxmlformats.org/drawingml/2006/table">
            <a:tbl>
              <a:tblPr/>
              <a:tblGrid>
                <a:gridCol w="2684462"/>
                <a:gridCol w="2500313"/>
                <a:gridCol w="2867025"/>
              </a:tblGrid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Parameter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Mill scale coarse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Mill scale fine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SO</a:t>
                      </a:r>
                      <a:r>
                        <a:rPr kumimoji="0" lang="en-US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 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(Leco SC) [%]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0.11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TC [%C]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0.17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2.09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523875" y="188913"/>
            <a:ext cx="8858250" cy="850900"/>
          </a:xfrm>
        </p:spPr>
        <p:txBody>
          <a:bodyPr/>
          <a:lstStyle/>
          <a:p>
            <a:r>
              <a:rPr lang="en-US" dirty="0" smtClean="0"/>
              <a:t>Example: Investigation of mill scale samples (coarse/fine fraction)</a:t>
            </a:r>
            <a:endParaRPr lang="de-CH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Content Placeholder 2"/>
          <p:cNvSpPr>
            <a:spLocks/>
          </p:cNvSpPr>
          <p:nvPr/>
        </p:nvSpPr>
        <p:spPr bwMode="auto">
          <a:xfrm>
            <a:off x="560388" y="126841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Expulsion test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Additional VOC for each 1 % in raw mix</a:t>
            </a:r>
            <a:endParaRPr lang="en-US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graphicFrame>
        <p:nvGraphicFramePr>
          <p:cNvPr id="7" name="Group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514686"/>
              </p:ext>
            </p:extLst>
          </p:nvPr>
        </p:nvGraphicFramePr>
        <p:xfrm>
          <a:off x="776536" y="1844824"/>
          <a:ext cx="8051800" cy="1889126"/>
        </p:xfrm>
        <a:graphic>
          <a:graphicData uri="http://schemas.openxmlformats.org/drawingml/2006/table">
            <a:tbl>
              <a:tblPr/>
              <a:tblGrid>
                <a:gridCol w="2208212"/>
                <a:gridCol w="1431925"/>
                <a:gridCol w="2400300"/>
                <a:gridCol w="2011363"/>
              </a:tblGrid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Expelled mass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Mill scale coarse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Mill scale fine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dried at 45 °C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wet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</a:tr>
              <a:tr h="700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Identified VOC species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[mgC/kg]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610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Total VOC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[mgC/kg]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1600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10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846511"/>
              </p:ext>
            </p:extLst>
          </p:nvPr>
        </p:nvGraphicFramePr>
        <p:xfrm>
          <a:off x="848544" y="4653136"/>
          <a:ext cx="7993063" cy="1189038"/>
        </p:xfrm>
        <a:graphic>
          <a:graphicData uri="http://schemas.openxmlformats.org/drawingml/2006/table">
            <a:tbl>
              <a:tblPr/>
              <a:tblGrid>
                <a:gridCol w="1584325"/>
                <a:gridCol w="792163"/>
                <a:gridCol w="1512887"/>
                <a:gridCol w="2232025"/>
                <a:gridCol w="1871663"/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Compound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Mill scale coarse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Mill scale fine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</a:tr>
              <a:tr h="395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VOC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[mgC/Nm</a:t>
                      </a:r>
                      <a:r>
                        <a:rPr kumimoji="0" lang="en-US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0.69 ± 0.14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8.7 ± 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Benzene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</a:t>
                      </a:r>
                      <a:r>
                        <a:rPr kumimoji="0" lang="en-US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6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H</a:t>
                      </a:r>
                      <a:r>
                        <a:rPr kumimoji="0" lang="en-US" sz="1800" b="1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[mgC/Nm</a:t>
                      </a:r>
                      <a:r>
                        <a:rPr kumimoji="0" lang="en-US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0.023 ± 0.007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0.13 ± 0.03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2"/>
          <p:cNvSpPr>
            <a:spLocks noGrp="1"/>
          </p:cNvSpPr>
          <p:nvPr>
            <p:ph type="title"/>
          </p:nvPr>
        </p:nvSpPr>
        <p:spPr>
          <a:xfrm>
            <a:off x="523875" y="188913"/>
            <a:ext cx="8858250" cy="850900"/>
          </a:xfrm>
        </p:spPr>
        <p:txBody>
          <a:bodyPr/>
          <a:lstStyle/>
          <a:p>
            <a:r>
              <a:rPr lang="en-US" dirty="0" smtClean="0"/>
              <a:t>Example: Investigation of mill scale samples (coarse/fine fraction)</a:t>
            </a:r>
            <a:endParaRPr lang="de-CH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Appropriate Handling and </a:t>
            </a:r>
            <a:r>
              <a:rPr lang="en-US" sz="3600" dirty="0" smtClean="0"/>
              <a:t>Control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63B57DF-0667-4300-976E-71CDCAC23F5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Appropriate handling and control</a:t>
            </a:r>
            <a:endParaRPr lang="de-CH" dirty="0" smtClean="0"/>
          </a:p>
        </p:txBody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Enable maximum, sustainable utilization of selected AR by:</a:t>
            </a:r>
          </a:p>
          <a:p>
            <a:pPr lvl="1" eaLnBrk="1" hangingPunct="1"/>
            <a:r>
              <a:rPr lang="en-US" dirty="0" smtClean="0"/>
              <a:t>Appropriate storage and dosage, to ensure controlled and regular feed to the process</a:t>
            </a:r>
          </a:p>
          <a:p>
            <a:pPr lvl="1" eaLnBrk="1" hangingPunct="1"/>
            <a:r>
              <a:rPr lang="en-US" dirty="0" smtClean="0"/>
              <a:t>Adequate quality control concept, including AR control upon delivery</a:t>
            </a:r>
          </a:p>
          <a:p>
            <a:pPr eaLnBrk="1" hangingPunct="1"/>
            <a:endParaRPr lang="en-US" dirty="0" smtClean="0"/>
          </a:p>
          <a:p>
            <a:pPr lvl="1" eaLnBrk="1" hangingPunct="1"/>
            <a:endParaRPr lang="en-US" sz="2000" dirty="0" smtClean="0"/>
          </a:p>
          <a:p>
            <a:pPr eaLnBrk="1" hangingPunct="1"/>
            <a:endParaRPr lang="de-CH" dirty="0" smtClean="0"/>
          </a:p>
        </p:txBody>
      </p:sp>
      <p:sp>
        <p:nvSpPr>
          <p:cNvPr id="57349" name="Rectangle 4"/>
          <p:cNvSpPr>
            <a:spLocks noChangeArrowheads="1"/>
          </p:cNvSpPr>
          <p:nvPr/>
        </p:nvSpPr>
        <p:spPr bwMode="auto">
          <a:xfrm>
            <a:off x="885627" y="4034619"/>
            <a:ext cx="7848600" cy="773864"/>
          </a:xfrm>
          <a:prstGeom prst="rect">
            <a:avLst/>
          </a:prstGeom>
          <a:noFill/>
          <a:ln w="31750">
            <a:solidFill>
              <a:srgbClr val="E6280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 dirty="0"/>
          </a:p>
        </p:txBody>
      </p:sp>
      <p:sp>
        <p:nvSpPr>
          <p:cNvPr id="57350" name="Text Box 3"/>
          <p:cNvSpPr txBox="1">
            <a:spLocks noChangeArrowheads="1"/>
          </p:cNvSpPr>
          <p:nvPr/>
        </p:nvSpPr>
        <p:spPr bwMode="auto">
          <a:xfrm>
            <a:off x="920552" y="4054475"/>
            <a:ext cx="78136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Good control and high uniformity of traditional raw mix, kiln feed and clinker is a precondition for maximizing AR and AF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Definition and Classification of </a:t>
            </a:r>
            <a:r>
              <a:rPr lang="en-US" sz="3600" dirty="0" smtClean="0"/>
              <a:t>AR</a:t>
            </a:r>
            <a:r>
              <a:rPr lang="en-US" sz="3600" dirty="0"/>
              <a:t/>
            </a:r>
            <a:br>
              <a:rPr lang="en-US" sz="3600" dirty="0"/>
            </a:b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63B57DF-0667-4300-976E-71CDCAC23F5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59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Content Placeholder 2"/>
          <p:cNvSpPr>
            <a:spLocks/>
          </p:cNvSpPr>
          <p:nvPr/>
        </p:nvSpPr>
        <p:spPr bwMode="auto">
          <a:xfrm>
            <a:off x="560388" y="126841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Selection of appropriate feed </a:t>
            </a:r>
            <a:r>
              <a:rPr lang="en-US" sz="2000" dirty="0" smtClean="0"/>
              <a:t>point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Design of appropriate storage and feed systems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dirty="0"/>
          </a:p>
        </p:txBody>
      </p:sp>
      <p:sp>
        <p:nvSpPr>
          <p:cNvPr id="58372" name="Title 3"/>
          <p:cNvSpPr>
            <a:spLocks/>
          </p:cNvSpPr>
          <p:nvPr/>
        </p:nvSpPr>
        <p:spPr bwMode="auto">
          <a:xfrm>
            <a:off x="560388" y="26064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Solutions for feed locations and control</a:t>
            </a:r>
          </a:p>
        </p:txBody>
      </p:sp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38081"/>
              </p:ext>
            </p:extLst>
          </p:nvPr>
        </p:nvGraphicFramePr>
        <p:xfrm>
          <a:off x="747713" y="1843088"/>
          <a:ext cx="8593455" cy="37109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94305"/>
                <a:gridCol w="2705100"/>
                <a:gridCol w="3194050"/>
              </a:tblGrid>
              <a:tr h="419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Location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Criteria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Examples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Crusher / preblending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Very coarse material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Cont. soils, refractories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Raw mill feed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Coarse material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Foundry sand, mill scale, etc.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Raw mill separator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Fine, dry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Fly ash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Kiln inlet (long)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Fine/granular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Blast furnace slag (BFS)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Mid-kiln (long)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Fine/granular, organics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BFS, high-C fly ash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  <a:tr h="387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Kiln inlet / precalciner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Fine/granular, organics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BFS, high-C fly ash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Message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63B57DF-0667-4300-976E-71CDCAC23F5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47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de-CH" dirty="0" smtClean="0"/>
          </a:p>
        </p:txBody>
      </p:sp>
      <p:sp>
        <p:nvSpPr>
          <p:cNvPr id="6451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Prices of alternative materials can, but need not, be favorable in comparison to traditional raw materials</a:t>
            </a:r>
          </a:p>
          <a:p>
            <a:r>
              <a:rPr lang="en-US" dirty="0" smtClean="0"/>
              <a:t>Benefits from AR can arise from reducing operational costs, improving quality, saving reserves, and strategic reasons </a:t>
            </a:r>
          </a:p>
          <a:p>
            <a:r>
              <a:rPr lang="en-US" dirty="0" smtClean="0"/>
              <a:t>Maximum utilization requires careful assessment and hence correct selection of AR to be accepted, together with appropriate installations to ensure regular feed </a:t>
            </a:r>
          </a:p>
          <a:p>
            <a:r>
              <a:rPr lang="en-US" dirty="0" smtClean="0"/>
              <a:t>A systematic approach to sourcing, evaluation and utilization will bring the overall economic benefit of AR utilization</a:t>
            </a:r>
            <a:endParaRPr lang="de-CH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Content Placeholder 3"/>
          <p:cNvSpPr>
            <a:spLocks/>
          </p:cNvSpPr>
          <p:nvPr/>
        </p:nvSpPr>
        <p:spPr bwMode="auto">
          <a:xfrm>
            <a:off x="560388" y="1497013"/>
            <a:ext cx="8785225" cy="388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Times" pitchFamily="18" charset="0"/>
              <a:buNone/>
            </a:pPr>
            <a:r>
              <a:rPr lang="en-US" sz="2000" dirty="0"/>
              <a:t>   The full potential of AR utilization awaits to be exploited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Identify opportunities at your plant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Examine carefully and comprehensively possible critical characteristics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Provide adequate installations for storage and feed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Implement adequate quality control to ensure sustainable, safe and profitable utilization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66564" name="Title 4"/>
          <p:cNvSpPr>
            <a:spLocks/>
          </p:cNvSpPr>
          <p:nvPr/>
        </p:nvSpPr>
        <p:spPr bwMode="auto">
          <a:xfrm>
            <a:off x="560388" y="3730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Message</a:t>
            </a:r>
          </a:p>
        </p:txBody>
      </p:sp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560388" y="1389063"/>
            <a:ext cx="8353425" cy="609600"/>
          </a:xfrm>
          <a:prstGeom prst="rect">
            <a:avLst/>
          </a:prstGeom>
          <a:noFill/>
          <a:ln w="28575">
            <a:solidFill>
              <a:srgbClr val="E6280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Annex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63B57DF-0667-4300-976E-71CDCAC23F5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9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and contents of “Guidelines for Alternative Raw Material (AR) Utilization”</a:t>
            </a:r>
            <a:endParaRPr lang="de-CH" dirty="0" smtClean="0"/>
          </a:p>
        </p:txBody>
      </p:sp>
      <p:sp>
        <p:nvSpPr>
          <p:cNvPr id="65540" name="Content Placeholder 3"/>
          <p:cNvSpPr>
            <a:spLocks/>
          </p:cNvSpPr>
          <p:nvPr/>
        </p:nvSpPr>
        <p:spPr bwMode="auto">
          <a:xfrm>
            <a:off x="3224808" y="1354137"/>
            <a:ext cx="612115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5750" indent="-285750" eaLnBrk="0" hangingPunct="0">
              <a:spcBef>
                <a:spcPts val="1200"/>
              </a:spcBef>
              <a:spcAft>
                <a:spcPct val="15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Objective of “AR Guidelines”:</a:t>
            </a:r>
          </a:p>
          <a:p>
            <a:pPr marL="727075" lvl="1" indent="-269875" eaLnBrk="0" hangingPunct="0">
              <a:spcBef>
                <a:spcPts val="1200"/>
              </a:spcBef>
              <a:spcAft>
                <a:spcPct val="1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Compilation of know-how which gives guidelines how to use AR successfully (no negative impact on environment, quality, production and </a:t>
            </a:r>
            <a:r>
              <a:rPr lang="en-US" dirty="0" smtClean="0"/>
              <a:t>H&amp;S</a:t>
            </a:r>
            <a:r>
              <a:rPr lang="en-US" dirty="0"/>
              <a:t>)</a:t>
            </a:r>
          </a:p>
          <a:p>
            <a:pPr marL="269875" indent="-269875" eaLnBrk="0" hangingPunct="0">
              <a:spcBef>
                <a:spcPts val="1200"/>
              </a:spcBef>
              <a:spcAft>
                <a:spcPct val="1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Contents of “AR Guidelines”: </a:t>
            </a:r>
          </a:p>
          <a:p>
            <a:pPr marL="727075" lvl="1" indent="-269875" eaLnBrk="0" hangingPunct="0">
              <a:spcBef>
                <a:spcPts val="1200"/>
              </a:spcBef>
              <a:spcAft>
                <a:spcPct val="1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Feed point selection</a:t>
            </a:r>
          </a:p>
          <a:p>
            <a:pPr marL="727075" lvl="1" indent="-269875" eaLnBrk="0" hangingPunct="0">
              <a:spcBef>
                <a:spcPts val="1200"/>
              </a:spcBef>
              <a:spcAft>
                <a:spcPct val="1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Criteria and tests for AR</a:t>
            </a:r>
          </a:p>
          <a:p>
            <a:pPr marL="285750" indent="-285750" eaLnBrk="0" hangingPunct="0">
              <a:spcBef>
                <a:spcPts val="1200"/>
              </a:spcBef>
              <a:spcAft>
                <a:spcPct val="15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Impact of AR on quality, kiln operation and emission</a:t>
            </a:r>
          </a:p>
          <a:p>
            <a:pPr marL="727075" lvl="1" indent="-269875" eaLnBrk="0" hangingPunct="0">
              <a:spcBef>
                <a:spcPts val="1200"/>
              </a:spcBef>
              <a:spcAft>
                <a:spcPct val="1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Storage and handling of AR</a:t>
            </a:r>
          </a:p>
          <a:p>
            <a:pPr marL="727075" lvl="1" indent="-269875" eaLnBrk="0" hangingPunct="0">
              <a:spcBef>
                <a:spcPts val="1200"/>
              </a:spcBef>
              <a:spcAft>
                <a:spcPct val="1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H&amp;S </a:t>
            </a:r>
            <a:r>
              <a:rPr lang="en-US" dirty="0"/>
              <a:t>aspects of using AR</a:t>
            </a:r>
          </a:p>
          <a:p>
            <a:pPr marL="727075" lvl="1" indent="-269875" eaLnBrk="0" hangingPunct="0">
              <a:spcBef>
                <a:spcPts val="1200"/>
              </a:spcBef>
              <a:spcAft>
                <a:spcPct val="1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Special solutions for using coarse AR containing volatile organics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pic>
        <p:nvPicPr>
          <p:cNvPr id="65541" name="Picture 4" descr="Foto Report -1"/>
          <p:cNvPicPr>
            <a:picLocks noChangeAspect="1" noChangeArrowheads="1"/>
          </p:cNvPicPr>
          <p:nvPr/>
        </p:nvPicPr>
        <p:blipFill>
          <a:blip r:embed="rId2"/>
          <a:srcRect r="11293" b="14815"/>
          <a:stretch>
            <a:fillRect/>
          </a:stretch>
        </p:blipFill>
        <p:spPr bwMode="auto">
          <a:xfrm>
            <a:off x="344488" y="1556792"/>
            <a:ext cx="2663825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Content Placeholder 2"/>
          <p:cNvSpPr>
            <a:spLocks/>
          </p:cNvSpPr>
          <p:nvPr/>
        </p:nvSpPr>
        <p:spPr bwMode="auto">
          <a:xfrm>
            <a:off x="560388" y="14097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Often, such materials exhibit difficult characteristics in terms of physical properties, heterogeneity and environmentally relevant </a:t>
            </a:r>
            <a:r>
              <a:rPr lang="en-US" sz="2000" dirty="0" smtClean="0"/>
              <a:t>components.</a:t>
            </a: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Typically used in relatively low quantities and with small impact on clinker </a:t>
            </a:r>
            <a:r>
              <a:rPr lang="en-US" sz="2000" dirty="0" smtClean="0"/>
              <a:t>properties.</a:t>
            </a: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Example: Vanadium ash (cost: ~ -200 USD/t: 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Times" pitchFamily="18" charset="0"/>
              <a:buNone/>
            </a:pPr>
            <a:r>
              <a:rPr lang="en-US" sz="2000" dirty="0"/>
              <a:t>Comprehensive assessment is particularly important!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40964" name="Title 3"/>
          <p:cNvSpPr>
            <a:spLocks/>
          </p:cNvSpPr>
          <p:nvPr/>
        </p:nvSpPr>
        <p:spPr bwMode="auto">
          <a:xfrm>
            <a:off x="560388" y="3873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AR with high economic benefit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488950" y="3790950"/>
            <a:ext cx="8856663" cy="533400"/>
          </a:xfrm>
          <a:prstGeom prst="rect">
            <a:avLst/>
          </a:prstGeom>
          <a:noFill/>
          <a:ln w="25400">
            <a:solidFill>
              <a:srgbClr val="E6280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3"/>
          <p:cNvSpPr>
            <a:spLocks/>
          </p:cNvSpPr>
          <p:nvPr/>
        </p:nvSpPr>
        <p:spPr bwMode="auto">
          <a:xfrm>
            <a:off x="560388" y="3873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Heavy Metal Contents in Clinker</a:t>
            </a:r>
          </a:p>
        </p:txBody>
      </p:sp>
      <p:graphicFrame>
        <p:nvGraphicFramePr>
          <p:cNvPr id="7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841289"/>
              </p:ext>
            </p:extLst>
          </p:nvPr>
        </p:nvGraphicFramePr>
        <p:xfrm>
          <a:off x="833438" y="1211263"/>
          <a:ext cx="4254500" cy="5138740"/>
        </p:xfrm>
        <a:graphic>
          <a:graphicData uri="http://schemas.openxmlformats.org/drawingml/2006/table">
            <a:tbl>
              <a:tblPr/>
              <a:tblGrid>
                <a:gridCol w="982662"/>
                <a:gridCol w="1308100"/>
                <a:gridCol w="981075"/>
                <a:gridCol w="982663"/>
              </a:tblGrid>
              <a:tr h="3222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Metal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Min.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Max.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[mg/kg]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[mg/kg]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[mg/kg]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FF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0.58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&lt; 0.50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9.0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Hg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&lt; 0.002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&lt; 0.002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0.009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Tl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&lt; 0.40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&lt; 0.40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&lt; 0.40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6.0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Ni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242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614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8.1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Pb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&lt; 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133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Sb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&lt; 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&lt; 0.70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26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92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481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Be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0.95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0.28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Zn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675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523163"/>
              </p:ext>
            </p:extLst>
          </p:nvPr>
        </p:nvGraphicFramePr>
        <p:xfrm>
          <a:off x="5176838" y="1211264"/>
          <a:ext cx="2986087" cy="5148588"/>
        </p:xfrm>
        <a:graphic>
          <a:graphicData uri="http://schemas.openxmlformats.org/drawingml/2006/table">
            <a:tbl>
              <a:tblPr/>
              <a:tblGrid>
                <a:gridCol w="1533525"/>
                <a:gridCol w="1452562"/>
              </a:tblGrid>
              <a:tr h="32247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Avg. Cli 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AF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Avg. Cli </a:t>
                      </a:r>
                      <a:r>
                        <a:rPr kumimoji="0" lang="en-US" sz="14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foss.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2247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[mg/kg]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[mg/kg]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2089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0.65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47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&lt; 0.002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&lt; 0.002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89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&lt; 0.40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&lt; 0.40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47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12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89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18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47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33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47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77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89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89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132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120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47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15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16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89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&lt; 0.5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&lt; 0.5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47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13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89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95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88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47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1.05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0.83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0898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158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67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 for feed locations and control: Example Höver</a:t>
            </a:r>
            <a:endParaRPr lang="de-CH" dirty="0" smtClean="0"/>
          </a:p>
        </p:txBody>
      </p:sp>
      <p:sp>
        <p:nvSpPr>
          <p:cNvPr id="5939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Situation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Increasing grade of limestone in the quarry requiring additional external components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Feed of corrective materials at quarry caused deterioration of kiln feed uniformity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Objective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Reduce kiln feed variability and reduce LS level, to improve refractory life and heat consumption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Have dosage facility available for possible future materials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Solution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Well-designed, flexible installation for storage and dosage of 4 components ahead of the raw mill </a:t>
            </a:r>
          </a:p>
          <a:p>
            <a:pPr>
              <a:lnSpc>
                <a:spcPct val="90000"/>
              </a:lnSpc>
            </a:pPr>
            <a:endParaRPr lang="en-US" sz="2400" dirty="0" smtClean="0"/>
          </a:p>
          <a:p>
            <a:pPr>
              <a:lnSpc>
                <a:spcPct val="90000"/>
              </a:lnSpc>
            </a:pPr>
            <a:endParaRPr lang="de-CH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example: Höver</a:t>
            </a:r>
            <a:endParaRPr lang="de-CH" dirty="0" smtClean="0"/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762678"/>
              </p:ext>
            </p:extLst>
          </p:nvPr>
        </p:nvGraphicFramePr>
        <p:xfrm>
          <a:off x="920552" y="1412776"/>
          <a:ext cx="7597477" cy="4548115"/>
        </p:xfrm>
        <a:graphic>
          <a:graphicData uri="http://schemas.openxmlformats.org/drawingml/2006/table">
            <a:tbl>
              <a:tblPr/>
              <a:tblGrid>
                <a:gridCol w="1045674"/>
                <a:gridCol w="1556258"/>
                <a:gridCol w="4995545"/>
              </a:tblGrid>
              <a:tr h="7920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Year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Kiln feed std LS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Correctives / AR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added at quarry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1.10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1994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1.00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33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1995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1.52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Natural sand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1996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1.46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as above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51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05" marB="4570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2.27</a:t>
                      </a:r>
                    </a:p>
                  </a:txBody>
                  <a:tcPr marT="45705" marB="457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535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Oxiton, iron ore, natural sand,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blast furnace slag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1998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2.12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535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as above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1999</a:t>
                      </a:r>
                    </a:p>
                  </a:txBody>
                  <a:tcPr marT="45705" marB="4570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3.32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3535">
                        <a:alpha val="50195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as above</a:t>
                      </a:r>
                    </a:p>
                  </a:txBody>
                  <a:tcPr marT="45705" marB="4570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4CBB3-F3E0-4FEA-8E6D-2E15605995A2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Definition of Alternative Raw Materials and Fuels</a:t>
            </a:r>
            <a:endParaRPr lang="de-CH" dirty="0" smtClean="0"/>
          </a:p>
        </p:txBody>
      </p:sp>
      <p:sp>
        <p:nvSpPr>
          <p:cNvPr id="2253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 smtClean="0"/>
              <a:t>Traditional</a:t>
            </a:r>
            <a:r>
              <a:rPr lang="en-US" dirty="0" smtClean="0"/>
              <a:t> raw materials are the materials gained from quarries or purchased from primary material supplying industries</a:t>
            </a:r>
          </a:p>
          <a:p>
            <a:pPr eaLnBrk="1" hangingPunct="1">
              <a:lnSpc>
                <a:spcPct val="50000"/>
              </a:lnSpc>
              <a:buFont typeface="Times" pitchFamily="18" charset="0"/>
              <a:buNone/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All fuels and raw materials, which are not traditional, are </a:t>
            </a:r>
            <a:r>
              <a:rPr lang="en-US" b="1" dirty="0" smtClean="0"/>
              <a:t>alternative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smtClean="0"/>
              <a:t>(HARP </a:t>
            </a:r>
            <a:r>
              <a:rPr lang="en-US" sz="1800" dirty="0"/>
              <a:t>Accounting and Reporting Manual Para. 8.3.9.1 AFR Classification</a:t>
            </a:r>
            <a:r>
              <a:rPr lang="en-US" sz="18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Practical interpretation for AR: Alternative raw materials are raw materials that have undergone any kind of previous industrial processing</a:t>
            </a:r>
          </a:p>
          <a:p>
            <a:pPr eaLnBrk="1" hangingPunct="1"/>
            <a:endParaRPr lang="de-CH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Title 3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Solutions to facilitate operation: Höver (cont.)</a:t>
            </a:r>
          </a:p>
        </p:txBody>
      </p:sp>
      <p:grpSp>
        <p:nvGrpSpPr>
          <p:cNvPr id="61444" name="Group 12"/>
          <p:cNvGrpSpPr>
            <a:grpSpLocks/>
          </p:cNvGrpSpPr>
          <p:nvPr/>
        </p:nvGrpSpPr>
        <p:grpSpPr bwMode="auto">
          <a:xfrm>
            <a:off x="533400" y="1547813"/>
            <a:ext cx="9167813" cy="4489450"/>
            <a:chOff x="336" y="912"/>
            <a:chExt cx="5775" cy="2828"/>
          </a:xfrm>
        </p:grpSpPr>
        <p:sp>
          <p:nvSpPr>
            <p:cNvPr id="61446" name="Rectangle 13"/>
            <p:cNvSpPr>
              <a:spLocks noChangeArrowheads="1"/>
            </p:cNvSpPr>
            <p:nvPr/>
          </p:nvSpPr>
          <p:spPr bwMode="auto">
            <a:xfrm>
              <a:off x="386" y="912"/>
              <a:ext cx="5566" cy="2762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sz="2400" dirty="0"/>
            </a:p>
          </p:txBody>
        </p:sp>
        <p:sp>
          <p:nvSpPr>
            <p:cNvPr id="61447" name="Rectangle 14"/>
            <p:cNvSpPr>
              <a:spLocks noChangeArrowheads="1"/>
            </p:cNvSpPr>
            <p:nvPr/>
          </p:nvSpPr>
          <p:spPr bwMode="auto">
            <a:xfrm>
              <a:off x="5575" y="3606"/>
              <a:ext cx="242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400" b="1" dirty="0">
                  <a:solidFill>
                    <a:srgbClr val="000000"/>
                  </a:solidFill>
                </a:rPr>
                <a:t>Kiln </a:t>
              </a:r>
              <a:endParaRPr lang="de-DE" sz="1400" b="1" dirty="0"/>
            </a:p>
          </p:txBody>
        </p:sp>
        <p:sp>
          <p:nvSpPr>
            <p:cNvPr id="61448" name="Freeform 15"/>
            <p:cNvSpPr>
              <a:spLocks/>
            </p:cNvSpPr>
            <p:nvPr/>
          </p:nvSpPr>
          <p:spPr bwMode="auto">
            <a:xfrm>
              <a:off x="5680" y="3480"/>
              <a:ext cx="7" cy="44"/>
            </a:xfrm>
            <a:custGeom>
              <a:avLst/>
              <a:gdLst>
                <a:gd name="T0" fmla="*/ 0 w 46"/>
                <a:gd name="T1" fmla="*/ 0 h 272"/>
                <a:gd name="T2" fmla="*/ 0 w 46"/>
                <a:gd name="T3" fmla="*/ 0 h 272"/>
                <a:gd name="T4" fmla="*/ 0 w 46"/>
                <a:gd name="T5" fmla="*/ 0 h 272"/>
                <a:gd name="T6" fmla="*/ 0 w 46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2"/>
                <a:gd name="T14" fmla="*/ 46 w 46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2">
                  <a:moveTo>
                    <a:pt x="0" y="272"/>
                  </a:moveTo>
                  <a:lnTo>
                    <a:pt x="46" y="272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49" name="Freeform 16"/>
            <p:cNvSpPr>
              <a:spLocks/>
            </p:cNvSpPr>
            <p:nvPr/>
          </p:nvSpPr>
          <p:spPr bwMode="auto">
            <a:xfrm>
              <a:off x="5680" y="3480"/>
              <a:ext cx="7" cy="44"/>
            </a:xfrm>
            <a:custGeom>
              <a:avLst/>
              <a:gdLst>
                <a:gd name="T0" fmla="*/ 0 w 46"/>
                <a:gd name="T1" fmla="*/ 0 h 272"/>
                <a:gd name="T2" fmla="*/ 0 w 46"/>
                <a:gd name="T3" fmla="*/ 0 h 272"/>
                <a:gd name="T4" fmla="*/ 0 w 46"/>
                <a:gd name="T5" fmla="*/ 0 h 272"/>
                <a:gd name="T6" fmla="*/ 0 w 46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2"/>
                <a:gd name="T14" fmla="*/ 46 w 46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2">
                  <a:moveTo>
                    <a:pt x="46" y="272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50" name="Rectangle 17"/>
            <p:cNvSpPr>
              <a:spLocks noChangeArrowheads="1"/>
            </p:cNvSpPr>
            <p:nvPr/>
          </p:nvSpPr>
          <p:spPr bwMode="auto">
            <a:xfrm>
              <a:off x="5680" y="3480"/>
              <a:ext cx="7" cy="4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451" name="Freeform 18"/>
            <p:cNvSpPr>
              <a:spLocks/>
            </p:cNvSpPr>
            <p:nvPr/>
          </p:nvSpPr>
          <p:spPr bwMode="auto">
            <a:xfrm>
              <a:off x="4551" y="1218"/>
              <a:ext cx="2" cy="2"/>
            </a:xfrm>
            <a:custGeom>
              <a:avLst/>
              <a:gdLst>
                <a:gd name="T0" fmla="*/ 0 w 16"/>
                <a:gd name="T1" fmla="*/ 0 h 15"/>
                <a:gd name="T2" fmla="*/ 0 w 16"/>
                <a:gd name="T3" fmla="*/ 0 h 15"/>
                <a:gd name="T4" fmla="*/ 0 w 16"/>
                <a:gd name="T5" fmla="*/ 0 h 15"/>
                <a:gd name="T6" fmla="*/ 0 w 16"/>
                <a:gd name="T7" fmla="*/ 0 h 15"/>
                <a:gd name="T8" fmla="*/ 0 w 16"/>
                <a:gd name="T9" fmla="*/ 0 h 15"/>
                <a:gd name="T10" fmla="*/ 0 w 16"/>
                <a:gd name="T11" fmla="*/ 0 h 15"/>
                <a:gd name="T12" fmla="*/ 0 w 16"/>
                <a:gd name="T13" fmla="*/ 0 h 15"/>
                <a:gd name="T14" fmla="*/ 0 w 16"/>
                <a:gd name="T15" fmla="*/ 0 h 15"/>
                <a:gd name="T16" fmla="*/ 0 w 16"/>
                <a:gd name="T17" fmla="*/ 0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15"/>
                <a:gd name="T29" fmla="*/ 16 w 16"/>
                <a:gd name="T30" fmla="*/ 15 h 1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15">
                  <a:moveTo>
                    <a:pt x="16" y="8"/>
                  </a:moveTo>
                  <a:lnTo>
                    <a:pt x="13" y="2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8"/>
                  </a:lnTo>
                  <a:lnTo>
                    <a:pt x="2" y="13"/>
                  </a:lnTo>
                  <a:lnTo>
                    <a:pt x="8" y="15"/>
                  </a:lnTo>
                  <a:lnTo>
                    <a:pt x="13" y="13"/>
                  </a:lnTo>
                  <a:lnTo>
                    <a:pt x="16" y="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52" name="Freeform 19"/>
            <p:cNvSpPr>
              <a:spLocks/>
            </p:cNvSpPr>
            <p:nvPr/>
          </p:nvSpPr>
          <p:spPr bwMode="auto">
            <a:xfrm>
              <a:off x="4544" y="1200"/>
              <a:ext cx="2" cy="2"/>
            </a:xfrm>
            <a:custGeom>
              <a:avLst/>
              <a:gdLst>
                <a:gd name="T0" fmla="*/ 0 w 13"/>
                <a:gd name="T1" fmla="*/ 0 h 12"/>
                <a:gd name="T2" fmla="*/ 0 w 13"/>
                <a:gd name="T3" fmla="*/ 0 h 12"/>
                <a:gd name="T4" fmla="*/ 0 w 13"/>
                <a:gd name="T5" fmla="*/ 0 h 12"/>
                <a:gd name="T6" fmla="*/ 0 w 13"/>
                <a:gd name="T7" fmla="*/ 0 h 12"/>
                <a:gd name="T8" fmla="*/ 0 w 13"/>
                <a:gd name="T9" fmla="*/ 0 h 12"/>
                <a:gd name="T10" fmla="*/ 0 w 13"/>
                <a:gd name="T11" fmla="*/ 0 h 12"/>
                <a:gd name="T12" fmla="*/ 0 w 13"/>
                <a:gd name="T13" fmla="*/ 0 h 12"/>
                <a:gd name="T14" fmla="*/ 0 w 13"/>
                <a:gd name="T15" fmla="*/ 0 h 12"/>
                <a:gd name="T16" fmla="*/ 0 w 13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"/>
                <a:gd name="T28" fmla="*/ 0 h 12"/>
                <a:gd name="T29" fmla="*/ 13 w 13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" h="12">
                  <a:moveTo>
                    <a:pt x="13" y="6"/>
                  </a:moveTo>
                  <a:lnTo>
                    <a:pt x="10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6" y="12"/>
                  </a:lnTo>
                  <a:lnTo>
                    <a:pt x="10" y="10"/>
                  </a:lnTo>
                  <a:lnTo>
                    <a:pt x="13" y="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53" name="Freeform 20"/>
            <p:cNvSpPr>
              <a:spLocks/>
            </p:cNvSpPr>
            <p:nvPr/>
          </p:nvSpPr>
          <p:spPr bwMode="auto">
            <a:xfrm>
              <a:off x="4364" y="1747"/>
              <a:ext cx="34" cy="33"/>
            </a:xfrm>
            <a:custGeom>
              <a:avLst/>
              <a:gdLst>
                <a:gd name="T0" fmla="*/ 0 w 204"/>
                <a:gd name="T1" fmla="*/ 0 h 203"/>
                <a:gd name="T2" fmla="*/ 0 w 204"/>
                <a:gd name="T3" fmla="*/ 0 h 203"/>
                <a:gd name="T4" fmla="*/ 0 w 204"/>
                <a:gd name="T5" fmla="*/ 0 h 203"/>
                <a:gd name="T6" fmla="*/ 0 w 204"/>
                <a:gd name="T7" fmla="*/ 0 h 203"/>
                <a:gd name="T8" fmla="*/ 0 w 204"/>
                <a:gd name="T9" fmla="*/ 0 h 203"/>
                <a:gd name="T10" fmla="*/ 0 w 204"/>
                <a:gd name="T11" fmla="*/ 0 h 203"/>
                <a:gd name="T12" fmla="*/ 0 w 204"/>
                <a:gd name="T13" fmla="*/ 0 h 203"/>
                <a:gd name="T14" fmla="*/ 0 w 204"/>
                <a:gd name="T15" fmla="*/ 0 h 203"/>
                <a:gd name="T16" fmla="*/ 0 w 204"/>
                <a:gd name="T17" fmla="*/ 0 h 2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4"/>
                <a:gd name="T28" fmla="*/ 0 h 203"/>
                <a:gd name="T29" fmla="*/ 204 w 204"/>
                <a:gd name="T30" fmla="*/ 203 h 2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4" h="203">
                  <a:moveTo>
                    <a:pt x="204" y="102"/>
                  </a:moveTo>
                  <a:lnTo>
                    <a:pt x="174" y="30"/>
                  </a:lnTo>
                  <a:lnTo>
                    <a:pt x="102" y="0"/>
                  </a:lnTo>
                  <a:lnTo>
                    <a:pt x="30" y="30"/>
                  </a:lnTo>
                  <a:lnTo>
                    <a:pt x="0" y="102"/>
                  </a:lnTo>
                  <a:lnTo>
                    <a:pt x="30" y="174"/>
                  </a:lnTo>
                  <a:lnTo>
                    <a:pt x="102" y="203"/>
                  </a:lnTo>
                  <a:lnTo>
                    <a:pt x="174" y="174"/>
                  </a:lnTo>
                  <a:lnTo>
                    <a:pt x="204" y="10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54" name="Freeform 21"/>
            <p:cNvSpPr>
              <a:spLocks/>
            </p:cNvSpPr>
            <p:nvPr/>
          </p:nvSpPr>
          <p:spPr bwMode="auto">
            <a:xfrm>
              <a:off x="4375" y="1755"/>
              <a:ext cx="13" cy="18"/>
            </a:xfrm>
            <a:custGeom>
              <a:avLst/>
              <a:gdLst>
                <a:gd name="T0" fmla="*/ 0 w 77"/>
                <a:gd name="T1" fmla="*/ 0 h 113"/>
                <a:gd name="T2" fmla="*/ 0 w 77"/>
                <a:gd name="T3" fmla="*/ 0 h 113"/>
                <a:gd name="T4" fmla="*/ 0 w 77"/>
                <a:gd name="T5" fmla="*/ 0 h 113"/>
                <a:gd name="T6" fmla="*/ 0 w 77"/>
                <a:gd name="T7" fmla="*/ 0 h 113"/>
                <a:gd name="T8" fmla="*/ 0 w 77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13"/>
                <a:gd name="T17" fmla="*/ 77 w 77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13">
                  <a:moveTo>
                    <a:pt x="0" y="113"/>
                  </a:moveTo>
                  <a:lnTo>
                    <a:pt x="0" y="0"/>
                  </a:lnTo>
                  <a:lnTo>
                    <a:pt x="38" y="113"/>
                  </a:lnTo>
                  <a:lnTo>
                    <a:pt x="77" y="0"/>
                  </a:lnTo>
                  <a:lnTo>
                    <a:pt x="77" y="11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55" name="Freeform 22"/>
            <p:cNvSpPr>
              <a:spLocks/>
            </p:cNvSpPr>
            <p:nvPr/>
          </p:nvSpPr>
          <p:spPr bwMode="auto">
            <a:xfrm>
              <a:off x="4303" y="1753"/>
              <a:ext cx="22" cy="21"/>
            </a:xfrm>
            <a:custGeom>
              <a:avLst/>
              <a:gdLst>
                <a:gd name="T0" fmla="*/ 0 w 136"/>
                <a:gd name="T1" fmla="*/ 0 h 136"/>
                <a:gd name="T2" fmla="*/ 0 w 136"/>
                <a:gd name="T3" fmla="*/ 0 h 136"/>
                <a:gd name="T4" fmla="*/ 0 w 136"/>
                <a:gd name="T5" fmla="*/ 0 h 136"/>
                <a:gd name="T6" fmla="*/ 0 w 136"/>
                <a:gd name="T7" fmla="*/ 0 h 136"/>
                <a:gd name="T8" fmla="*/ 0 w 136"/>
                <a:gd name="T9" fmla="*/ 0 h 136"/>
                <a:gd name="T10" fmla="*/ 0 w 136"/>
                <a:gd name="T11" fmla="*/ 0 h 136"/>
                <a:gd name="T12" fmla="*/ 0 w 136"/>
                <a:gd name="T13" fmla="*/ 0 h 136"/>
                <a:gd name="T14" fmla="*/ 0 w 136"/>
                <a:gd name="T15" fmla="*/ 0 h 136"/>
                <a:gd name="T16" fmla="*/ 0 w 136"/>
                <a:gd name="T17" fmla="*/ 0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136"/>
                <a:gd name="T29" fmla="*/ 136 w 136"/>
                <a:gd name="T30" fmla="*/ 136 h 1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136">
                  <a:moveTo>
                    <a:pt x="136" y="68"/>
                  </a:moveTo>
                  <a:lnTo>
                    <a:pt x="116" y="19"/>
                  </a:lnTo>
                  <a:lnTo>
                    <a:pt x="68" y="0"/>
                  </a:lnTo>
                  <a:lnTo>
                    <a:pt x="20" y="19"/>
                  </a:lnTo>
                  <a:lnTo>
                    <a:pt x="0" y="68"/>
                  </a:lnTo>
                  <a:lnTo>
                    <a:pt x="20" y="116"/>
                  </a:lnTo>
                  <a:lnTo>
                    <a:pt x="68" y="136"/>
                  </a:lnTo>
                  <a:lnTo>
                    <a:pt x="116" y="116"/>
                  </a:lnTo>
                  <a:lnTo>
                    <a:pt x="136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56" name="Freeform 23"/>
            <p:cNvSpPr>
              <a:spLocks/>
            </p:cNvSpPr>
            <p:nvPr/>
          </p:nvSpPr>
          <p:spPr bwMode="auto">
            <a:xfrm>
              <a:off x="4456" y="1399"/>
              <a:ext cx="7" cy="204"/>
            </a:xfrm>
            <a:custGeom>
              <a:avLst/>
              <a:gdLst>
                <a:gd name="T0" fmla="*/ 0 w 46"/>
                <a:gd name="T1" fmla="*/ 0 h 1283"/>
                <a:gd name="T2" fmla="*/ 0 w 46"/>
                <a:gd name="T3" fmla="*/ 0 h 1283"/>
                <a:gd name="T4" fmla="*/ 0 w 46"/>
                <a:gd name="T5" fmla="*/ 0 h 1283"/>
                <a:gd name="T6" fmla="*/ 0 w 46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283"/>
                <a:gd name="T14" fmla="*/ 46 w 46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283">
                  <a:moveTo>
                    <a:pt x="46" y="0"/>
                  </a:moveTo>
                  <a:lnTo>
                    <a:pt x="0" y="0"/>
                  </a:lnTo>
                  <a:lnTo>
                    <a:pt x="46" y="128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57" name="Freeform 24"/>
            <p:cNvSpPr>
              <a:spLocks/>
            </p:cNvSpPr>
            <p:nvPr/>
          </p:nvSpPr>
          <p:spPr bwMode="auto">
            <a:xfrm>
              <a:off x="4456" y="1399"/>
              <a:ext cx="7" cy="204"/>
            </a:xfrm>
            <a:custGeom>
              <a:avLst/>
              <a:gdLst>
                <a:gd name="T0" fmla="*/ 0 w 46"/>
                <a:gd name="T1" fmla="*/ 0 h 1283"/>
                <a:gd name="T2" fmla="*/ 0 w 46"/>
                <a:gd name="T3" fmla="*/ 0 h 1283"/>
                <a:gd name="T4" fmla="*/ 0 w 46"/>
                <a:gd name="T5" fmla="*/ 0 h 1283"/>
                <a:gd name="T6" fmla="*/ 0 w 46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283"/>
                <a:gd name="T14" fmla="*/ 46 w 46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283">
                  <a:moveTo>
                    <a:pt x="0" y="0"/>
                  </a:moveTo>
                  <a:lnTo>
                    <a:pt x="46" y="1283"/>
                  </a:lnTo>
                  <a:lnTo>
                    <a:pt x="0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58" name="Freeform 25"/>
            <p:cNvSpPr>
              <a:spLocks/>
            </p:cNvSpPr>
            <p:nvPr/>
          </p:nvSpPr>
          <p:spPr bwMode="auto">
            <a:xfrm>
              <a:off x="4456" y="1399"/>
              <a:ext cx="7" cy="204"/>
            </a:xfrm>
            <a:custGeom>
              <a:avLst/>
              <a:gdLst>
                <a:gd name="T0" fmla="*/ 0 w 46"/>
                <a:gd name="T1" fmla="*/ 0 h 1283"/>
                <a:gd name="T2" fmla="*/ 0 w 46"/>
                <a:gd name="T3" fmla="*/ 0 h 1283"/>
                <a:gd name="T4" fmla="*/ 0 w 46"/>
                <a:gd name="T5" fmla="*/ 0 h 1283"/>
                <a:gd name="T6" fmla="*/ 0 w 46"/>
                <a:gd name="T7" fmla="*/ 0 h 1283"/>
                <a:gd name="T8" fmla="*/ 0 w 46"/>
                <a:gd name="T9" fmla="*/ 0 h 12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"/>
                <a:gd name="T16" fmla="*/ 0 h 1283"/>
                <a:gd name="T17" fmla="*/ 46 w 46"/>
                <a:gd name="T18" fmla="*/ 1283 h 12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" h="1283">
                  <a:moveTo>
                    <a:pt x="46" y="0"/>
                  </a:moveTo>
                  <a:lnTo>
                    <a:pt x="0" y="0"/>
                  </a:lnTo>
                  <a:lnTo>
                    <a:pt x="0" y="1238"/>
                  </a:lnTo>
                  <a:lnTo>
                    <a:pt x="46" y="1283"/>
                  </a:lnTo>
                  <a:lnTo>
                    <a:pt x="4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59" name="Freeform 26"/>
            <p:cNvSpPr>
              <a:spLocks/>
            </p:cNvSpPr>
            <p:nvPr/>
          </p:nvSpPr>
          <p:spPr bwMode="auto">
            <a:xfrm>
              <a:off x="4098" y="1596"/>
              <a:ext cx="365" cy="7"/>
            </a:xfrm>
            <a:custGeom>
              <a:avLst/>
              <a:gdLst>
                <a:gd name="T0" fmla="*/ 0 w 2210"/>
                <a:gd name="T1" fmla="*/ 0 h 45"/>
                <a:gd name="T2" fmla="*/ 0 w 2210"/>
                <a:gd name="T3" fmla="*/ 0 h 45"/>
                <a:gd name="T4" fmla="*/ 0 w 2210"/>
                <a:gd name="T5" fmla="*/ 0 h 45"/>
                <a:gd name="T6" fmla="*/ 0 w 221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10"/>
                <a:gd name="T13" fmla="*/ 0 h 45"/>
                <a:gd name="T14" fmla="*/ 2210 w 221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10" h="45">
                  <a:moveTo>
                    <a:pt x="2210" y="45"/>
                  </a:moveTo>
                  <a:lnTo>
                    <a:pt x="2164" y="0"/>
                  </a:lnTo>
                  <a:lnTo>
                    <a:pt x="0" y="45"/>
                  </a:lnTo>
                  <a:lnTo>
                    <a:pt x="221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60" name="Freeform 27"/>
            <p:cNvSpPr>
              <a:spLocks/>
            </p:cNvSpPr>
            <p:nvPr/>
          </p:nvSpPr>
          <p:spPr bwMode="auto">
            <a:xfrm>
              <a:off x="4098" y="1596"/>
              <a:ext cx="358" cy="7"/>
            </a:xfrm>
            <a:custGeom>
              <a:avLst/>
              <a:gdLst>
                <a:gd name="T0" fmla="*/ 0 w 2164"/>
                <a:gd name="T1" fmla="*/ 0 h 45"/>
                <a:gd name="T2" fmla="*/ 0 w 2164"/>
                <a:gd name="T3" fmla="*/ 0 h 45"/>
                <a:gd name="T4" fmla="*/ 0 w 2164"/>
                <a:gd name="T5" fmla="*/ 0 h 45"/>
                <a:gd name="T6" fmla="*/ 0 w 216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4"/>
                <a:gd name="T13" fmla="*/ 0 h 45"/>
                <a:gd name="T14" fmla="*/ 2164 w 216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4" h="45">
                  <a:moveTo>
                    <a:pt x="2164" y="0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216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61" name="Freeform 28"/>
            <p:cNvSpPr>
              <a:spLocks/>
            </p:cNvSpPr>
            <p:nvPr/>
          </p:nvSpPr>
          <p:spPr bwMode="auto">
            <a:xfrm>
              <a:off x="4098" y="1596"/>
              <a:ext cx="365" cy="7"/>
            </a:xfrm>
            <a:custGeom>
              <a:avLst/>
              <a:gdLst>
                <a:gd name="T0" fmla="*/ 0 w 2210"/>
                <a:gd name="T1" fmla="*/ 0 h 45"/>
                <a:gd name="T2" fmla="*/ 0 w 2210"/>
                <a:gd name="T3" fmla="*/ 0 h 45"/>
                <a:gd name="T4" fmla="*/ 0 w 2210"/>
                <a:gd name="T5" fmla="*/ 0 h 45"/>
                <a:gd name="T6" fmla="*/ 0 w 2210"/>
                <a:gd name="T7" fmla="*/ 0 h 45"/>
                <a:gd name="T8" fmla="*/ 0 w 2210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0"/>
                <a:gd name="T16" fmla="*/ 0 h 45"/>
                <a:gd name="T17" fmla="*/ 2210 w 2210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0" h="45">
                  <a:moveTo>
                    <a:pt x="2210" y="45"/>
                  </a:moveTo>
                  <a:lnTo>
                    <a:pt x="2164" y="0"/>
                  </a:lnTo>
                  <a:lnTo>
                    <a:pt x="45" y="0"/>
                  </a:lnTo>
                  <a:lnTo>
                    <a:pt x="0" y="45"/>
                  </a:lnTo>
                  <a:lnTo>
                    <a:pt x="2210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62" name="Freeform 29"/>
            <p:cNvSpPr>
              <a:spLocks/>
            </p:cNvSpPr>
            <p:nvPr/>
          </p:nvSpPr>
          <p:spPr bwMode="auto">
            <a:xfrm>
              <a:off x="4098" y="1399"/>
              <a:ext cx="8" cy="204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83"/>
                <a:gd name="T14" fmla="*/ 45 w 45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83">
                  <a:moveTo>
                    <a:pt x="0" y="1283"/>
                  </a:moveTo>
                  <a:lnTo>
                    <a:pt x="45" y="1238"/>
                  </a:lnTo>
                  <a:lnTo>
                    <a:pt x="0" y="0"/>
                  </a:lnTo>
                  <a:lnTo>
                    <a:pt x="0" y="12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63" name="Freeform 30"/>
            <p:cNvSpPr>
              <a:spLocks/>
            </p:cNvSpPr>
            <p:nvPr/>
          </p:nvSpPr>
          <p:spPr bwMode="auto">
            <a:xfrm>
              <a:off x="4098" y="1399"/>
              <a:ext cx="8" cy="197"/>
            </a:xfrm>
            <a:custGeom>
              <a:avLst/>
              <a:gdLst>
                <a:gd name="T0" fmla="*/ 0 w 45"/>
                <a:gd name="T1" fmla="*/ 0 h 1238"/>
                <a:gd name="T2" fmla="*/ 0 w 45"/>
                <a:gd name="T3" fmla="*/ 0 h 1238"/>
                <a:gd name="T4" fmla="*/ 0 w 45"/>
                <a:gd name="T5" fmla="*/ 0 h 1238"/>
                <a:gd name="T6" fmla="*/ 0 w 45"/>
                <a:gd name="T7" fmla="*/ 0 h 1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38"/>
                <a:gd name="T14" fmla="*/ 45 w 45"/>
                <a:gd name="T15" fmla="*/ 1238 h 1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38">
                  <a:moveTo>
                    <a:pt x="45" y="123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64" name="Freeform 31"/>
            <p:cNvSpPr>
              <a:spLocks/>
            </p:cNvSpPr>
            <p:nvPr/>
          </p:nvSpPr>
          <p:spPr bwMode="auto">
            <a:xfrm>
              <a:off x="4098" y="1399"/>
              <a:ext cx="8" cy="204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w 45"/>
                <a:gd name="T9" fmla="*/ 0 h 12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1283"/>
                <a:gd name="T17" fmla="*/ 45 w 45"/>
                <a:gd name="T18" fmla="*/ 1283 h 12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1283">
                  <a:moveTo>
                    <a:pt x="0" y="1283"/>
                  </a:moveTo>
                  <a:lnTo>
                    <a:pt x="45" y="123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28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65" name="Freeform 32"/>
            <p:cNvSpPr>
              <a:spLocks/>
            </p:cNvSpPr>
            <p:nvPr/>
          </p:nvSpPr>
          <p:spPr bwMode="auto">
            <a:xfrm>
              <a:off x="4136" y="1431"/>
              <a:ext cx="296" cy="165"/>
            </a:xfrm>
            <a:custGeom>
              <a:avLst/>
              <a:gdLst>
                <a:gd name="T0" fmla="*/ 0 w 1789"/>
                <a:gd name="T1" fmla="*/ 0 h 1040"/>
                <a:gd name="T2" fmla="*/ 0 w 1789"/>
                <a:gd name="T3" fmla="*/ 0 h 1040"/>
                <a:gd name="T4" fmla="*/ 0 w 1789"/>
                <a:gd name="T5" fmla="*/ 0 h 1040"/>
                <a:gd name="T6" fmla="*/ 0 w 1789"/>
                <a:gd name="T7" fmla="*/ 0 h 1040"/>
                <a:gd name="T8" fmla="*/ 0 w 1789"/>
                <a:gd name="T9" fmla="*/ 0 h 1040"/>
                <a:gd name="T10" fmla="*/ 0 w 1789"/>
                <a:gd name="T11" fmla="*/ 0 h 1040"/>
                <a:gd name="T12" fmla="*/ 0 w 1789"/>
                <a:gd name="T13" fmla="*/ 0 h 1040"/>
                <a:gd name="T14" fmla="*/ 0 w 1789"/>
                <a:gd name="T15" fmla="*/ 0 h 1040"/>
                <a:gd name="T16" fmla="*/ 0 w 1789"/>
                <a:gd name="T17" fmla="*/ 0 h 1040"/>
                <a:gd name="T18" fmla="*/ 0 w 1789"/>
                <a:gd name="T19" fmla="*/ 0 h 1040"/>
                <a:gd name="T20" fmla="*/ 0 w 1789"/>
                <a:gd name="T21" fmla="*/ 0 h 1040"/>
                <a:gd name="T22" fmla="*/ 0 w 1789"/>
                <a:gd name="T23" fmla="*/ 0 h 1040"/>
                <a:gd name="T24" fmla="*/ 0 w 1789"/>
                <a:gd name="T25" fmla="*/ 0 h 1040"/>
                <a:gd name="T26" fmla="*/ 0 w 1789"/>
                <a:gd name="T27" fmla="*/ 0 h 1040"/>
                <a:gd name="T28" fmla="*/ 0 w 1789"/>
                <a:gd name="T29" fmla="*/ 0 h 1040"/>
                <a:gd name="T30" fmla="*/ 0 w 1789"/>
                <a:gd name="T31" fmla="*/ 0 h 1040"/>
                <a:gd name="T32" fmla="*/ 0 w 1789"/>
                <a:gd name="T33" fmla="*/ 0 h 1040"/>
                <a:gd name="T34" fmla="*/ 0 w 1789"/>
                <a:gd name="T35" fmla="*/ 0 h 1040"/>
                <a:gd name="T36" fmla="*/ 0 w 1789"/>
                <a:gd name="T37" fmla="*/ 0 h 1040"/>
                <a:gd name="T38" fmla="*/ 0 w 1789"/>
                <a:gd name="T39" fmla="*/ 0 h 1040"/>
                <a:gd name="T40" fmla="*/ 0 w 1789"/>
                <a:gd name="T41" fmla="*/ 0 h 1040"/>
                <a:gd name="T42" fmla="*/ 0 w 1789"/>
                <a:gd name="T43" fmla="*/ 0 h 1040"/>
                <a:gd name="T44" fmla="*/ 0 w 1789"/>
                <a:gd name="T45" fmla="*/ 0 h 1040"/>
                <a:gd name="T46" fmla="*/ 0 w 1789"/>
                <a:gd name="T47" fmla="*/ 0 h 1040"/>
                <a:gd name="T48" fmla="*/ 0 w 1789"/>
                <a:gd name="T49" fmla="*/ 0 h 1040"/>
                <a:gd name="T50" fmla="*/ 0 w 1789"/>
                <a:gd name="T51" fmla="*/ 0 h 1040"/>
                <a:gd name="T52" fmla="*/ 0 w 1789"/>
                <a:gd name="T53" fmla="*/ 0 h 1040"/>
                <a:gd name="T54" fmla="*/ 0 w 1789"/>
                <a:gd name="T55" fmla="*/ 0 h 1040"/>
                <a:gd name="T56" fmla="*/ 0 w 1789"/>
                <a:gd name="T57" fmla="*/ 0 h 1040"/>
                <a:gd name="T58" fmla="*/ 0 w 1789"/>
                <a:gd name="T59" fmla="*/ 0 h 1040"/>
                <a:gd name="T60" fmla="*/ 0 w 1789"/>
                <a:gd name="T61" fmla="*/ 0 h 1040"/>
                <a:gd name="T62" fmla="*/ 0 w 1789"/>
                <a:gd name="T63" fmla="*/ 0 h 1040"/>
                <a:gd name="T64" fmla="*/ 0 w 1789"/>
                <a:gd name="T65" fmla="*/ 0 h 1040"/>
                <a:gd name="T66" fmla="*/ 0 w 1789"/>
                <a:gd name="T67" fmla="*/ 0 h 1040"/>
                <a:gd name="T68" fmla="*/ 0 w 1789"/>
                <a:gd name="T69" fmla="*/ 0 h 1040"/>
                <a:gd name="T70" fmla="*/ 0 w 1789"/>
                <a:gd name="T71" fmla="*/ 0 h 1040"/>
                <a:gd name="T72" fmla="*/ 0 w 1789"/>
                <a:gd name="T73" fmla="*/ 0 h 1040"/>
                <a:gd name="T74" fmla="*/ 0 w 1789"/>
                <a:gd name="T75" fmla="*/ 0 h 1040"/>
                <a:gd name="T76" fmla="*/ 0 w 1789"/>
                <a:gd name="T77" fmla="*/ 0 h 1040"/>
                <a:gd name="T78" fmla="*/ 0 w 1789"/>
                <a:gd name="T79" fmla="*/ 0 h 1040"/>
                <a:gd name="T80" fmla="*/ 0 w 1789"/>
                <a:gd name="T81" fmla="*/ 0 h 1040"/>
                <a:gd name="T82" fmla="*/ 0 w 1789"/>
                <a:gd name="T83" fmla="*/ 0 h 1040"/>
                <a:gd name="T84" fmla="*/ 0 w 1789"/>
                <a:gd name="T85" fmla="*/ 0 h 1040"/>
                <a:gd name="T86" fmla="*/ 0 w 1789"/>
                <a:gd name="T87" fmla="*/ 0 h 10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89"/>
                <a:gd name="T133" fmla="*/ 0 h 1040"/>
                <a:gd name="T134" fmla="*/ 1789 w 1789"/>
                <a:gd name="T135" fmla="*/ 1040 h 104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89" h="1040">
                  <a:moveTo>
                    <a:pt x="898" y="0"/>
                  </a:moveTo>
                  <a:lnTo>
                    <a:pt x="858" y="37"/>
                  </a:lnTo>
                  <a:lnTo>
                    <a:pt x="851" y="95"/>
                  </a:lnTo>
                  <a:lnTo>
                    <a:pt x="811" y="74"/>
                  </a:lnTo>
                  <a:lnTo>
                    <a:pt x="713" y="132"/>
                  </a:lnTo>
                  <a:lnTo>
                    <a:pt x="692" y="172"/>
                  </a:lnTo>
                  <a:lnTo>
                    <a:pt x="629" y="213"/>
                  </a:lnTo>
                  <a:lnTo>
                    <a:pt x="598" y="266"/>
                  </a:lnTo>
                  <a:lnTo>
                    <a:pt x="553" y="283"/>
                  </a:lnTo>
                  <a:lnTo>
                    <a:pt x="564" y="348"/>
                  </a:lnTo>
                  <a:lnTo>
                    <a:pt x="527" y="351"/>
                  </a:lnTo>
                  <a:lnTo>
                    <a:pt x="537" y="392"/>
                  </a:lnTo>
                  <a:lnTo>
                    <a:pt x="460" y="416"/>
                  </a:lnTo>
                  <a:lnTo>
                    <a:pt x="432" y="411"/>
                  </a:lnTo>
                  <a:lnTo>
                    <a:pt x="351" y="519"/>
                  </a:lnTo>
                  <a:lnTo>
                    <a:pt x="281" y="513"/>
                  </a:lnTo>
                  <a:lnTo>
                    <a:pt x="213" y="557"/>
                  </a:lnTo>
                  <a:lnTo>
                    <a:pt x="226" y="594"/>
                  </a:lnTo>
                  <a:lnTo>
                    <a:pt x="163" y="587"/>
                  </a:lnTo>
                  <a:lnTo>
                    <a:pt x="176" y="651"/>
                  </a:lnTo>
                  <a:lnTo>
                    <a:pt x="139" y="689"/>
                  </a:lnTo>
                  <a:lnTo>
                    <a:pt x="68" y="709"/>
                  </a:lnTo>
                  <a:lnTo>
                    <a:pt x="7" y="784"/>
                  </a:lnTo>
                  <a:lnTo>
                    <a:pt x="44" y="803"/>
                  </a:lnTo>
                  <a:lnTo>
                    <a:pt x="0" y="858"/>
                  </a:lnTo>
                  <a:lnTo>
                    <a:pt x="55" y="864"/>
                  </a:lnTo>
                  <a:lnTo>
                    <a:pt x="55" y="887"/>
                  </a:lnTo>
                  <a:lnTo>
                    <a:pt x="98" y="868"/>
                  </a:lnTo>
                  <a:lnTo>
                    <a:pt x="126" y="898"/>
                  </a:lnTo>
                  <a:lnTo>
                    <a:pt x="172" y="878"/>
                  </a:lnTo>
                  <a:lnTo>
                    <a:pt x="176" y="908"/>
                  </a:lnTo>
                  <a:lnTo>
                    <a:pt x="260" y="905"/>
                  </a:lnTo>
                  <a:lnTo>
                    <a:pt x="284" y="864"/>
                  </a:lnTo>
                  <a:lnTo>
                    <a:pt x="334" y="844"/>
                  </a:lnTo>
                  <a:lnTo>
                    <a:pt x="355" y="935"/>
                  </a:lnTo>
                  <a:lnTo>
                    <a:pt x="379" y="969"/>
                  </a:lnTo>
                  <a:lnTo>
                    <a:pt x="442" y="982"/>
                  </a:lnTo>
                  <a:lnTo>
                    <a:pt x="510" y="952"/>
                  </a:lnTo>
                  <a:lnTo>
                    <a:pt x="550" y="979"/>
                  </a:lnTo>
                  <a:lnTo>
                    <a:pt x="629" y="955"/>
                  </a:lnTo>
                  <a:lnTo>
                    <a:pt x="648" y="1006"/>
                  </a:lnTo>
                  <a:lnTo>
                    <a:pt x="706" y="989"/>
                  </a:lnTo>
                  <a:lnTo>
                    <a:pt x="719" y="1006"/>
                  </a:lnTo>
                  <a:lnTo>
                    <a:pt x="794" y="996"/>
                  </a:lnTo>
                  <a:lnTo>
                    <a:pt x="841" y="1040"/>
                  </a:lnTo>
                  <a:lnTo>
                    <a:pt x="895" y="1006"/>
                  </a:lnTo>
                  <a:lnTo>
                    <a:pt x="1010" y="1033"/>
                  </a:lnTo>
                  <a:lnTo>
                    <a:pt x="1040" y="1000"/>
                  </a:lnTo>
                  <a:lnTo>
                    <a:pt x="1094" y="986"/>
                  </a:lnTo>
                  <a:lnTo>
                    <a:pt x="1087" y="932"/>
                  </a:lnTo>
                  <a:lnTo>
                    <a:pt x="1152" y="963"/>
                  </a:lnTo>
                  <a:lnTo>
                    <a:pt x="1208" y="976"/>
                  </a:lnTo>
                  <a:lnTo>
                    <a:pt x="1307" y="905"/>
                  </a:lnTo>
                  <a:lnTo>
                    <a:pt x="1361" y="952"/>
                  </a:lnTo>
                  <a:lnTo>
                    <a:pt x="1442" y="955"/>
                  </a:lnTo>
                  <a:lnTo>
                    <a:pt x="1503" y="963"/>
                  </a:lnTo>
                  <a:lnTo>
                    <a:pt x="1574" y="932"/>
                  </a:lnTo>
                  <a:lnTo>
                    <a:pt x="1590" y="864"/>
                  </a:lnTo>
                  <a:lnTo>
                    <a:pt x="1661" y="864"/>
                  </a:lnTo>
                  <a:lnTo>
                    <a:pt x="1736" y="847"/>
                  </a:lnTo>
                  <a:lnTo>
                    <a:pt x="1719" y="790"/>
                  </a:lnTo>
                  <a:lnTo>
                    <a:pt x="1789" y="776"/>
                  </a:lnTo>
                  <a:lnTo>
                    <a:pt x="1773" y="716"/>
                  </a:lnTo>
                  <a:lnTo>
                    <a:pt x="1708" y="685"/>
                  </a:lnTo>
                  <a:lnTo>
                    <a:pt x="1637" y="689"/>
                  </a:lnTo>
                  <a:lnTo>
                    <a:pt x="1641" y="648"/>
                  </a:lnTo>
                  <a:lnTo>
                    <a:pt x="1600" y="624"/>
                  </a:lnTo>
                  <a:lnTo>
                    <a:pt x="1563" y="635"/>
                  </a:lnTo>
                  <a:lnTo>
                    <a:pt x="1581" y="543"/>
                  </a:lnTo>
                  <a:lnTo>
                    <a:pt x="1526" y="527"/>
                  </a:lnTo>
                  <a:lnTo>
                    <a:pt x="1553" y="466"/>
                  </a:lnTo>
                  <a:lnTo>
                    <a:pt x="1482" y="486"/>
                  </a:lnTo>
                  <a:lnTo>
                    <a:pt x="1492" y="416"/>
                  </a:lnTo>
                  <a:lnTo>
                    <a:pt x="1442" y="337"/>
                  </a:lnTo>
                  <a:lnTo>
                    <a:pt x="1387" y="351"/>
                  </a:lnTo>
                  <a:lnTo>
                    <a:pt x="1347" y="283"/>
                  </a:lnTo>
                  <a:lnTo>
                    <a:pt x="1253" y="307"/>
                  </a:lnTo>
                  <a:lnTo>
                    <a:pt x="1247" y="243"/>
                  </a:lnTo>
                  <a:lnTo>
                    <a:pt x="1192" y="266"/>
                  </a:lnTo>
                  <a:lnTo>
                    <a:pt x="1192" y="203"/>
                  </a:lnTo>
                  <a:lnTo>
                    <a:pt x="1145" y="199"/>
                  </a:lnTo>
                  <a:lnTo>
                    <a:pt x="1097" y="229"/>
                  </a:lnTo>
                  <a:lnTo>
                    <a:pt x="1084" y="162"/>
                  </a:lnTo>
                  <a:lnTo>
                    <a:pt x="1068" y="104"/>
                  </a:lnTo>
                  <a:lnTo>
                    <a:pt x="1010" y="121"/>
                  </a:lnTo>
                  <a:lnTo>
                    <a:pt x="1013" y="64"/>
                  </a:lnTo>
                  <a:lnTo>
                    <a:pt x="986" y="0"/>
                  </a:lnTo>
                  <a:lnTo>
                    <a:pt x="926" y="37"/>
                  </a:lnTo>
                  <a:lnTo>
                    <a:pt x="89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66" name="Line 33"/>
            <p:cNvSpPr>
              <a:spLocks noChangeShapeType="1"/>
            </p:cNvSpPr>
            <p:nvPr/>
          </p:nvSpPr>
          <p:spPr bwMode="auto">
            <a:xfrm flipV="1">
              <a:off x="4328" y="1521"/>
              <a:ext cx="10" cy="1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67" name="Freeform 34"/>
            <p:cNvSpPr>
              <a:spLocks/>
            </p:cNvSpPr>
            <p:nvPr/>
          </p:nvSpPr>
          <p:spPr bwMode="auto">
            <a:xfrm>
              <a:off x="4181" y="1512"/>
              <a:ext cx="12" cy="9"/>
            </a:xfrm>
            <a:custGeom>
              <a:avLst/>
              <a:gdLst>
                <a:gd name="T0" fmla="*/ 0 w 74"/>
                <a:gd name="T1" fmla="*/ 0 h 51"/>
                <a:gd name="T2" fmla="*/ 0 w 74"/>
                <a:gd name="T3" fmla="*/ 0 h 51"/>
                <a:gd name="T4" fmla="*/ 0 w 74"/>
                <a:gd name="T5" fmla="*/ 0 h 51"/>
                <a:gd name="T6" fmla="*/ 0 60000 65536"/>
                <a:gd name="T7" fmla="*/ 0 60000 65536"/>
                <a:gd name="T8" fmla="*/ 0 60000 65536"/>
                <a:gd name="T9" fmla="*/ 0 w 74"/>
                <a:gd name="T10" fmla="*/ 0 h 51"/>
                <a:gd name="T11" fmla="*/ 74 w 74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" h="51">
                  <a:moveTo>
                    <a:pt x="36" y="0"/>
                  </a:moveTo>
                  <a:lnTo>
                    <a:pt x="0" y="43"/>
                  </a:lnTo>
                  <a:lnTo>
                    <a:pt x="74" y="5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68" name="Line 35"/>
            <p:cNvSpPr>
              <a:spLocks noChangeShapeType="1"/>
            </p:cNvSpPr>
            <p:nvPr/>
          </p:nvSpPr>
          <p:spPr bwMode="auto">
            <a:xfrm>
              <a:off x="4328" y="1532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69" name="Line 36"/>
            <p:cNvSpPr>
              <a:spLocks noChangeShapeType="1"/>
            </p:cNvSpPr>
            <p:nvPr/>
          </p:nvSpPr>
          <p:spPr bwMode="auto">
            <a:xfrm flipH="1" flipV="1">
              <a:off x="4191" y="1513"/>
              <a:ext cx="2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70" name="Line 37"/>
            <p:cNvSpPr>
              <a:spLocks noChangeShapeType="1"/>
            </p:cNvSpPr>
            <p:nvPr/>
          </p:nvSpPr>
          <p:spPr bwMode="auto">
            <a:xfrm flipH="1" flipV="1">
              <a:off x="4338" y="1521"/>
              <a:ext cx="2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71" name="Line 38"/>
            <p:cNvSpPr>
              <a:spLocks noChangeShapeType="1"/>
            </p:cNvSpPr>
            <p:nvPr/>
          </p:nvSpPr>
          <p:spPr bwMode="auto">
            <a:xfrm flipV="1">
              <a:off x="4227" y="1526"/>
              <a:ext cx="17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72" name="Line 39"/>
            <p:cNvSpPr>
              <a:spLocks noChangeShapeType="1"/>
            </p:cNvSpPr>
            <p:nvPr/>
          </p:nvSpPr>
          <p:spPr bwMode="auto">
            <a:xfrm flipH="1" flipV="1">
              <a:off x="4244" y="1526"/>
              <a:ext cx="1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73" name="Line 40"/>
            <p:cNvSpPr>
              <a:spLocks noChangeShapeType="1"/>
            </p:cNvSpPr>
            <p:nvPr/>
          </p:nvSpPr>
          <p:spPr bwMode="auto">
            <a:xfrm>
              <a:off x="4227" y="1542"/>
              <a:ext cx="18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74" name="Freeform 41"/>
            <p:cNvSpPr>
              <a:spLocks/>
            </p:cNvSpPr>
            <p:nvPr/>
          </p:nvSpPr>
          <p:spPr bwMode="auto">
            <a:xfrm>
              <a:off x="4230" y="1521"/>
              <a:ext cx="14" cy="12"/>
            </a:xfrm>
            <a:custGeom>
              <a:avLst/>
              <a:gdLst>
                <a:gd name="T0" fmla="*/ 0 w 86"/>
                <a:gd name="T1" fmla="*/ 0 h 75"/>
                <a:gd name="T2" fmla="*/ 0 w 86"/>
                <a:gd name="T3" fmla="*/ 0 h 75"/>
                <a:gd name="T4" fmla="*/ 0 w 86"/>
                <a:gd name="T5" fmla="*/ 0 h 75"/>
                <a:gd name="T6" fmla="*/ 0 60000 65536"/>
                <a:gd name="T7" fmla="*/ 0 60000 65536"/>
                <a:gd name="T8" fmla="*/ 0 60000 65536"/>
                <a:gd name="T9" fmla="*/ 0 w 86"/>
                <a:gd name="T10" fmla="*/ 0 h 75"/>
                <a:gd name="T11" fmla="*/ 86 w 86"/>
                <a:gd name="T12" fmla="*/ 75 h 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" h="75">
                  <a:moveTo>
                    <a:pt x="86" y="0"/>
                  </a:moveTo>
                  <a:lnTo>
                    <a:pt x="0" y="34"/>
                  </a:lnTo>
                  <a:lnTo>
                    <a:pt x="62" y="7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75" name="Line 42"/>
            <p:cNvSpPr>
              <a:spLocks noChangeShapeType="1"/>
            </p:cNvSpPr>
            <p:nvPr/>
          </p:nvSpPr>
          <p:spPr bwMode="auto">
            <a:xfrm flipV="1">
              <a:off x="4241" y="1521"/>
              <a:ext cx="3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76" name="Line 43"/>
            <p:cNvSpPr>
              <a:spLocks noChangeShapeType="1"/>
            </p:cNvSpPr>
            <p:nvPr/>
          </p:nvSpPr>
          <p:spPr bwMode="auto">
            <a:xfrm>
              <a:off x="4272" y="154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77" name="Line 44"/>
            <p:cNvSpPr>
              <a:spLocks noChangeShapeType="1"/>
            </p:cNvSpPr>
            <p:nvPr/>
          </p:nvSpPr>
          <p:spPr bwMode="auto">
            <a:xfrm>
              <a:off x="4165" y="156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78" name="Line 45"/>
            <p:cNvSpPr>
              <a:spLocks noChangeShapeType="1"/>
            </p:cNvSpPr>
            <p:nvPr/>
          </p:nvSpPr>
          <p:spPr bwMode="auto">
            <a:xfrm>
              <a:off x="4274" y="147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79" name="Line 46"/>
            <p:cNvSpPr>
              <a:spLocks noChangeShapeType="1"/>
            </p:cNvSpPr>
            <p:nvPr/>
          </p:nvSpPr>
          <p:spPr bwMode="auto">
            <a:xfrm>
              <a:off x="4377" y="153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80" name="Line 47"/>
            <p:cNvSpPr>
              <a:spLocks noChangeShapeType="1"/>
            </p:cNvSpPr>
            <p:nvPr/>
          </p:nvSpPr>
          <p:spPr bwMode="auto">
            <a:xfrm>
              <a:off x="4185" y="1565"/>
              <a:ext cx="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81" name="Line 48"/>
            <p:cNvSpPr>
              <a:spLocks noChangeShapeType="1"/>
            </p:cNvSpPr>
            <p:nvPr/>
          </p:nvSpPr>
          <p:spPr bwMode="auto">
            <a:xfrm>
              <a:off x="4314" y="154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82" name="Line 49"/>
            <p:cNvSpPr>
              <a:spLocks noChangeShapeType="1"/>
            </p:cNvSpPr>
            <p:nvPr/>
          </p:nvSpPr>
          <p:spPr bwMode="auto">
            <a:xfrm>
              <a:off x="4365" y="154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83" name="Line 50"/>
            <p:cNvSpPr>
              <a:spLocks noChangeShapeType="1"/>
            </p:cNvSpPr>
            <p:nvPr/>
          </p:nvSpPr>
          <p:spPr bwMode="auto">
            <a:xfrm>
              <a:off x="4239" y="1487"/>
              <a:ext cx="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84" name="Line 51"/>
            <p:cNvSpPr>
              <a:spLocks noChangeShapeType="1"/>
            </p:cNvSpPr>
            <p:nvPr/>
          </p:nvSpPr>
          <p:spPr bwMode="auto">
            <a:xfrm>
              <a:off x="4259" y="155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85" name="Line 52"/>
            <p:cNvSpPr>
              <a:spLocks noChangeShapeType="1"/>
            </p:cNvSpPr>
            <p:nvPr/>
          </p:nvSpPr>
          <p:spPr bwMode="auto">
            <a:xfrm>
              <a:off x="4235" y="148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86" name="Line 53"/>
            <p:cNvSpPr>
              <a:spLocks noChangeShapeType="1"/>
            </p:cNvSpPr>
            <p:nvPr/>
          </p:nvSpPr>
          <p:spPr bwMode="auto">
            <a:xfrm>
              <a:off x="4369" y="156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87" name="Line 54"/>
            <p:cNvSpPr>
              <a:spLocks noChangeShapeType="1"/>
            </p:cNvSpPr>
            <p:nvPr/>
          </p:nvSpPr>
          <p:spPr bwMode="auto">
            <a:xfrm>
              <a:off x="4300" y="145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88" name="Line 55"/>
            <p:cNvSpPr>
              <a:spLocks noChangeShapeType="1"/>
            </p:cNvSpPr>
            <p:nvPr/>
          </p:nvSpPr>
          <p:spPr bwMode="auto">
            <a:xfrm>
              <a:off x="4344" y="148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89" name="Line 56"/>
            <p:cNvSpPr>
              <a:spLocks noChangeShapeType="1"/>
            </p:cNvSpPr>
            <p:nvPr/>
          </p:nvSpPr>
          <p:spPr bwMode="auto">
            <a:xfrm>
              <a:off x="4150" y="155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90" name="Line 57"/>
            <p:cNvSpPr>
              <a:spLocks noChangeShapeType="1"/>
            </p:cNvSpPr>
            <p:nvPr/>
          </p:nvSpPr>
          <p:spPr bwMode="auto">
            <a:xfrm>
              <a:off x="4252" y="153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91" name="Line 58"/>
            <p:cNvSpPr>
              <a:spLocks noChangeShapeType="1"/>
            </p:cNvSpPr>
            <p:nvPr/>
          </p:nvSpPr>
          <p:spPr bwMode="auto">
            <a:xfrm>
              <a:off x="4323" y="147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92" name="Line 59"/>
            <p:cNvSpPr>
              <a:spLocks noChangeShapeType="1"/>
            </p:cNvSpPr>
            <p:nvPr/>
          </p:nvSpPr>
          <p:spPr bwMode="auto">
            <a:xfrm>
              <a:off x="4371" y="151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93" name="Freeform 60"/>
            <p:cNvSpPr>
              <a:spLocks/>
            </p:cNvSpPr>
            <p:nvPr/>
          </p:nvSpPr>
          <p:spPr bwMode="auto">
            <a:xfrm>
              <a:off x="4139" y="1576"/>
              <a:ext cx="13" cy="11"/>
            </a:xfrm>
            <a:custGeom>
              <a:avLst/>
              <a:gdLst>
                <a:gd name="T0" fmla="*/ 0 w 74"/>
                <a:gd name="T1" fmla="*/ 0 h 71"/>
                <a:gd name="T2" fmla="*/ 0 w 74"/>
                <a:gd name="T3" fmla="*/ 0 h 71"/>
                <a:gd name="T4" fmla="*/ 0 w 74"/>
                <a:gd name="T5" fmla="*/ 0 h 71"/>
                <a:gd name="T6" fmla="*/ 0 w 74"/>
                <a:gd name="T7" fmla="*/ 0 h 71"/>
                <a:gd name="T8" fmla="*/ 0 w 74"/>
                <a:gd name="T9" fmla="*/ 0 h 71"/>
                <a:gd name="T10" fmla="*/ 0 w 74"/>
                <a:gd name="T11" fmla="*/ 0 h 71"/>
                <a:gd name="T12" fmla="*/ 0 w 74"/>
                <a:gd name="T13" fmla="*/ 0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71"/>
                <a:gd name="T23" fmla="*/ 74 w 74"/>
                <a:gd name="T24" fmla="*/ 71 h 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71">
                  <a:moveTo>
                    <a:pt x="20" y="0"/>
                  </a:moveTo>
                  <a:lnTo>
                    <a:pt x="0" y="20"/>
                  </a:lnTo>
                  <a:lnTo>
                    <a:pt x="10" y="58"/>
                  </a:lnTo>
                  <a:lnTo>
                    <a:pt x="40" y="71"/>
                  </a:lnTo>
                  <a:lnTo>
                    <a:pt x="74" y="43"/>
                  </a:lnTo>
                  <a:lnTo>
                    <a:pt x="54" y="0"/>
                  </a:lnTo>
                  <a:lnTo>
                    <a:pt x="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94" name="Freeform 61"/>
            <p:cNvSpPr>
              <a:spLocks/>
            </p:cNvSpPr>
            <p:nvPr/>
          </p:nvSpPr>
          <p:spPr bwMode="auto">
            <a:xfrm>
              <a:off x="4430" y="1565"/>
              <a:ext cx="13" cy="10"/>
            </a:xfrm>
            <a:custGeom>
              <a:avLst/>
              <a:gdLst>
                <a:gd name="T0" fmla="*/ 0 w 81"/>
                <a:gd name="T1" fmla="*/ 0 h 64"/>
                <a:gd name="T2" fmla="*/ 0 w 81"/>
                <a:gd name="T3" fmla="*/ 0 h 64"/>
                <a:gd name="T4" fmla="*/ 0 w 81"/>
                <a:gd name="T5" fmla="*/ 0 h 64"/>
                <a:gd name="T6" fmla="*/ 0 w 81"/>
                <a:gd name="T7" fmla="*/ 0 h 64"/>
                <a:gd name="T8" fmla="*/ 0 w 81"/>
                <a:gd name="T9" fmla="*/ 0 h 64"/>
                <a:gd name="T10" fmla="*/ 0 w 81"/>
                <a:gd name="T11" fmla="*/ 0 h 64"/>
                <a:gd name="T12" fmla="*/ 0 w 81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1"/>
                <a:gd name="T22" fmla="*/ 0 h 64"/>
                <a:gd name="T23" fmla="*/ 81 w 81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1" h="64">
                  <a:moveTo>
                    <a:pt x="0" y="37"/>
                  </a:moveTo>
                  <a:lnTo>
                    <a:pt x="34" y="64"/>
                  </a:lnTo>
                  <a:lnTo>
                    <a:pt x="81" y="54"/>
                  </a:lnTo>
                  <a:lnTo>
                    <a:pt x="78" y="11"/>
                  </a:lnTo>
                  <a:lnTo>
                    <a:pt x="37" y="0"/>
                  </a:lnTo>
                  <a:lnTo>
                    <a:pt x="7" y="20"/>
                  </a:lnTo>
                  <a:lnTo>
                    <a:pt x="0" y="3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95" name="Freeform 62"/>
            <p:cNvSpPr>
              <a:spLocks/>
            </p:cNvSpPr>
            <p:nvPr/>
          </p:nvSpPr>
          <p:spPr bwMode="auto">
            <a:xfrm>
              <a:off x="4413" y="1578"/>
              <a:ext cx="12" cy="10"/>
            </a:xfrm>
            <a:custGeom>
              <a:avLst/>
              <a:gdLst>
                <a:gd name="T0" fmla="*/ 0 w 74"/>
                <a:gd name="T1" fmla="*/ 0 h 63"/>
                <a:gd name="T2" fmla="*/ 0 w 74"/>
                <a:gd name="T3" fmla="*/ 0 h 63"/>
                <a:gd name="T4" fmla="*/ 0 w 74"/>
                <a:gd name="T5" fmla="*/ 0 h 63"/>
                <a:gd name="T6" fmla="*/ 0 w 74"/>
                <a:gd name="T7" fmla="*/ 0 h 63"/>
                <a:gd name="T8" fmla="*/ 0 w 74"/>
                <a:gd name="T9" fmla="*/ 0 h 63"/>
                <a:gd name="T10" fmla="*/ 0 w 74"/>
                <a:gd name="T11" fmla="*/ 0 h 63"/>
                <a:gd name="T12" fmla="*/ 0 w 74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63"/>
                <a:gd name="T23" fmla="*/ 74 w 74"/>
                <a:gd name="T24" fmla="*/ 63 h 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63">
                  <a:moveTo>
                    <a:pt x="20" y="0"/>
                  </a:moveTo>
                  <a:lnTo>
                    <a:pt x="0" y="37"/>
                  </a:lnTo>
                  <a:lnTo>
                    <a:pt x="27" y="63"/>
                  </a:lnTo>
                  <a:lnTo>
                    <a:pt x="54" y="60"/>
                  </a:lnTo>
                  <a:lnTo>
                    <a:pt x="74" y="34"/>
                  </a:lnTo>
                  <a:lnTo>
                    <a:pt x="71" y="10"/>
                  </a:lnTo>
                  <a:lnTo>
                    <a:pt x="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96" name="Freeform 63"/>
            <p:cNvSpPr>
              <a:spLocks/>
            </p:cNvSpPr>
            <p:nvPr/>
          </p:nvSpPr>
          <p:spPr bwMode="auto">
            <a:xfrm>
              <a:off x="4526" y="1253"/>
              <a:ext cx="1" cy="1"/>
            </a:xfrm>
            <a:custGeom>
              <a:avLst/>
              <a:gdLst>
                <a:gd name="T0" fmla="*/ 0 w 9"/>
                <a:gd name="T1" fmla="*/ 0 h 10"/>
                <a:gd name="T2" fmla="*/ 0 w 9"/>
                <a:gd name="T3" fmla="*/ 0 h 10"/>
                <a:gd name="T4" fmla="*/ 0 w 9"/>
                <a:gd name="T5" fmla="*/ 0 h 10"/>
                <a:gd name="T6" fmla="*/ 0 w 9"/>
                <a:gd name="T7" fmla="*/ 0 h 10"/>
                <a:gd name="T8" fmla="*/ 0 w 9"/>
                <a:gd name="T9" fmla="*/ 0 h 10"/>
                <a:gd name="T10" fmla="*/ 0 w 9"/>
                <a:gd name="T11" fmla="*/ 0 h 10"/>
                <a:gd name="T12" fmla="*/ 0 w 9"/>
                <a:gd name="T13" fmla="*/ 0 h 10"/>
                <a:gd name="T14" fmla="*/ 0 w 9"/>
                <a:gd name="T15" fmla="*/ 0 h 10"/>
                <a:gd name="T16" fmla="*/ 0 w 9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10"/>
                <a:gd name="T29" fmla="*/ 9 w 9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10">
                  <a:moveTo>
                    <a:pt x="9" y="6"/>
                  </a:moveTo>
                  <a:lnTo>
                    <a:pt x="8" y="2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2" y="9"/>
                  </a:lnTo>
                  <a:lnTo>
                    <a:pt x="5" y="10"/>
                  </a:lnTo>
                  <a:lnTo>
                    <a:pt x="8" y="9"/>
                  </a:lnTo>
                  <a:lnTo>
                    <a:pt x="9" y="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97" name="Freeform 64"/>
            <p:cNvSpPr>
              <a:spLocks/>
            </p:cNvSpPr>
            <p:nvPr/>
          </p:nvSpPr>
          <p:spPr bwMode="auto">
            <a:xfrm>
              <a:off x="4492" y="1276"/>
              <a:ext cx="4" cy="4"/>
            </a:xfrm>
            <a:custGeom>
              <a:avLst/>
              <a:gdLst>
                <a:gd name="T0" fmla="*/ 0 w 23"/>
                <a:gd name="T1" fmla="*/ 0 h 24"/>
                <a:gd name="T2" fmla="*/ 0 w 23"/>
                <a:gd name="T3" fmla="*/ 0 h 24"/>
                <a:gd name="T4" fmla="*/ 0 w 23"/>
                <a:gd name="T5" fmla="*/ 0 h 24"/>
                <a:gd name="T6" fmla="*/ 0 w 23"/>
                <a:gd name="T7" fmla="*/ 0 h 24"/>
                <a:gd name="T8" fmla="*/ 0 w 23"/>
                <a:gd name="T9" fmla="*/ 0 h 24"/>
                <a:gd name="T10" fmla="*/ 0 w 23"/>
                <a:gd name="T11" fmla="*/ 0 h 24"/>
                <a:gd name="T12" fmla="*/ 0 w 23"/>
                <a:gd name="T13" fmla="*/ 0 h 24"/>
                <a:gd name="T14" fmla="*/ 0 w 23"/>
                <a:gd name="T15" fmla="*/ 0 h 24"/>
                <a:gd name="T16" fmla="*/ 0 w 23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24"/>
                <a:gd name="T29" fmla="*/ 23 w 23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24">
                  <a:moveTo>
                    <a:pt x="23" y="12"/>
                  </a:moveTo>
                  <a:lnTo>
                    <a:pt x="19" y="3"/>
                  </a:lnTo>
                  <a:lnTo>
                    <a:pt x="11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3" y="21"/>
                  </a:lnTo>
                  <a:lnTo>
                    <a:pt x="11" y="24"/>
                  </a:lnTo>
                  <a:lnTo>
                    <a:pt x="19" y="21"/>
                  </a:lnTo>
                  <a:lnTo>
                    <a:pt x="23" y="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98" name="Freeform 65"/>
            <p:cNvSpPr>
              <a:spLocks/>
            </p:cNvSpPr>
            <p:nvPr/>
          </p:nvSpPr>
          <p:spPr bwMode="auto">
            <a:xfrm>
              <a:off x="4484" y="1261"/>
              <a:ext cx="1" cy="1"/>
            </a:xfrm>
            <a:custGeom>
              <a:avLst/>
              <a:gdLst>
                <a:gd name="T0" fmla="*/ 0 w 10"/>
                <a:gd name="T1" fmla="*/ 0 h 9"/>
                <a:gd name="T2" fmla="*/ 0 w 10"/>
                <a:gd name="T3" fmla="*/ 0 h 9"/>
                <a:gd name="T4" fmla="*/ 0 w 10"/>
                <a:gd name="T5" fmla="*/ 0 h 9"/>
                <a:gd name="T6" fmla="*/ 0 w 10"/>
                <a:gd name="T7" fmla="*/ 0 h 9"/>
                <a:gd name="T8" fmla="*/ 0 w 10"/>
                <a:gd name="T9" fmla="*/ 0 h 9"/>
                <a:gd name="T10" fmla="*/ 0 w 10"/>
                <a:gd name="T11" fmla="*/ 0 h 9"/>
                <a:gd name="T12" fmla="*/ 0 w 10"/>
                <a:gd name="T13" fmla="*/ 0 h 9"/>
                <a:gd name="T14" fmla="*/ 0 w 10"/>
                <a:gd name="T15" fmla="*/ 0 h 9"/>
                <a:gd name="T16" fmla="*/ 0 w 10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9"/>
                <a:gd name="T29" fmla="*/ 10 w 10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9">
                  <a:moveTo>
                    <a:pt x="10" y="5"/>
                  </a:moveTo>
                  <a:lnTo>
                    <a:pt x="8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5"/>
                  </a:lnTo>
                  <a:lnTo>
                    <a:pt x="1" y="8"/>
                  </a:lnTo>
                  <a:lnTo>
                    <a:pt x="5" y="9"/>
                  </a:lnTo>
                  <a:lnTo>
                    <a:pt x="8" y="8"/>
                  </a:lnTo>
                  <a:lnTo>
                    <a:pt x="10" y="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499" name="Freeform 66"/>
            <p:cNvSpPr>
              <a:spLocks/>
            </p:cNvSpPr>
            <p:nvPr/>
          </p:nvSpPr>
          <p:spPr bwMode="auto">
            <a:xfrm>
              <a:off x="4483" y="1259"/>
              <a:ext cx="3" cy="5"/>
            </a:xfrm>
            <a:custGeom>
              <a:avLst/>
              <a:gdLst>
                <a:gd name="T0" fmla="*/ 0 w 26"/>
                <a:gd name="T1" fmla="*/ 0 h 26"/>
                <a:gd name="T2" fmla="*/ 0 w 26"/>
                <a:gd name="T3" fmla="*/ 0 h 26"/>
                <a:gd name="T4" fmla="*/ 0 w 26"/>
                <a:gd name="T5" fmla="*/ 0 h 26"/>
                <a:gd name="T6" fmla="*/ 0 w 26"/>
                <a:gd name="T7" fmla="*/ 0 h 26"/>
                <a:gd name="T8" fmla="*/ 0 w 26"/>
                <a:gd name="T9" fmla="*/ 0 h 26"/>
                <a:gd name="T10" fmla="*/ 0 w 26"/>
                <a:gd name="T11" fmla="*/ 0 h 26"/>
                <a:gd name="T12" fmla="*/ 0 w 26"/>
                <a:gd name="T13" fmla="*/ 0 h 26"/>
                <a:gd name="T14" fmla="*/ 0 w 26"/>
                <a:gd name="T15" fmla="*/ 0 h 26"/>
                <a:gd name="T16" fmla="*/ 0 w 26"/>
                <a:gd name="T17" fmla="*/ 0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26"/>
                <a:gd name="T29" fmla="*/ 26 w 26"/>
                <a:gd name="T30" fmla="*/ 26 h 2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26">
                  <a:moveTo>
                    <a:pt x="26" y="14"/>
                  </a:moveTo>
                  <a:lnTo>
                    <a:pt x="23" y="5"/>
                  </a:lnTo>
                  <a:lnTo>
                    <a:pt x="13" y="0"/>
                  </a:lnTo>
                  <a:lnTo>
                    <a:pt x="4" y="5"/>
                  </a:lnTo>
                  <a:lnTo>
                    <a:pt x="0" y="14"/>
                  </a:lnTo>
                  <a:lnTo>
                    <a:pt x="4" y="22"/>
                  </a:lnTo>
                  <a:lnTo>
                    <a:pt x="13" y="26"/>
                  </a:lnTo>
                  <a:lnTo>
                    <a:pt x="23" y="22"/>
                  </a:lnTo>
                  <a:lnTo>
                    <a:pt x="26" y="1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00" name="Freeform 67"/>
            <p:cNvSpPr>
              <a:spLocks/>
            </p:cNvSpPr>
            <p:nvPr/>
          </p:nvSpPr>
          <p:spPr bwMode="auto">
            <a:xfrm>
              <a:off x="4508" y="1309"/>
              <a:ext cx="35" cy="33"/>
            </a:xfrm>
            <a:custGeom>
              <a:avLst/>
              <a:gdLst>
                <a:gd name="T0" fmla="*/ 0 w 210"/>
                <a:gd name="T1" fmla="*/ 0 h 211"/>
                <a:gd name="T2" fmla="*/ 0 w 210"/>
                <a:gd name="T3" fmla="*/ 0 h 211"/>
                <a:gd name="T4" fmla="*/ 0 w 210"/>
                <a:gd name="T5" fmla="*/ 0 h 211"/>
                <a:gd name="T6" fmla="*/ 0 w 210"/>
                <a:gd name="T7" fmla="*/ 0 h 211"/>
                <a:gd name="T8" fmla="*/ 0 w 210"/>
                <a:gd name="T9" fmla="*/ 0 h 211"/>
                <a:gd name="T10" fmla="*/ 0 w 210"/>
                <a:gd name="T11" fmla="*/ 0 h 211"/>
                <a:gd name="T12" fmla="*/ 0 w 210"/>
                <a:gd name="T13" fmla="*/ 0 h 211"/>
                <a:gd name="T14" fmla="*/ 0 w 210"/>
                <a:gd name="T15" fmla="*/ 0 h 211"/>
                <a:gd name="T16" fmla="*/ 0 w 210"/>
                <a:gd name="T17" fmla="*/ 0 h 2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211"/>
                <a:gd name="T29" fmla="*/ 210 w 210"/>
                <a:gd name="T30" fmla="*/ 211 h 2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211">
                  <a:moveTo>
                    <a:pt x="210" y="106"/>
                  </a:moveTo>
                  <a:lnTo>
                    <a:pt x="179" y="31"/>
                  </a:lnTo>
                  <a:lnTo>
                    <a:pt x="105" y="0"/>
                  </a:lnTo>
                  <a:lnTo>
                    <a:pt x="31" y="31"/>
                  </a:lnTo>
                  <a:lnTo>
                    <a:pt x="0" y="106"/>
                  </a:lnTo>
                  <a:lnTo>
                    <a:pt x="31" y="180"/>
                  </a:lnTo>
                  <a:lnTo>
                    <a:pt x="105" y="211"/>
                  </a:lnTo>
                  <a:lnTo>
                    <a:pt x="179" y="180"/>
                  </a:lnTo>
                  <a:lnTo>
                    <a:pt x="210" y="10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01" name="Freeform 68"/>
            <p:cNvSpPr>
              <a:spLocks/>
            </p:cNvSpPr>
            <p:nvPr/>
          </p:nvSpPr>
          <p:spPr bwMode="auto">
            <a:xfrm>
              <a:off x="4511" y="1311"/>
              <a:ext cx="30" cy="29"/>
            </a:xfrm>
            <a:custGeom>
              <a:avLst/>
              <a:gdLst>
                <a:gd name="T0" fmla="*/ 0 w 181"/>
                <a:gd name="T1" fmla="*/ 0 h 182"/>
                <a:gd name="T2" fmla="*/ 0 w 181"/>
                <a:gd name="T3" fmla="*/ 0 h 182"/>
                <a:gd name="T4" fmla="*/ 0 w 181"/>
                <a:gd name="T5" fmla="*/ 0 h 182"/>
                <a:gd name="T6" fmla="*/ 0 w 181"/>
                <a:gd name="T7" fmla="*/ 0 h 182"/>
                <a:gd name="T8" fmla="*/ 0 w 181"/>
                <a:gd name="T9" fmla="*/ 0 h 182"/>
                <a:gd name="T10" fmla="*/ 0 w 181"/>
                <a:gd name="T11" fmla="*/ 0 h 182"/>
                <a:gd name="T12" fmla="*/ 0 w 181"/>
                <a:gd name="T13" fmla="*/ 0 h 182"/>
                <a:gd name="T14" fmla="*/ 0 w 181"/>
                <a:gd name="T15" fmla="*/ 0 h 182"/>
                <a:gd name="T16" fmla="*/ 0 w 181"/>
                <a:gd name="T17" fmla="*/ 0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1"/>
                <a:gd name="T28" fmla="*/ 0 h 182"/>
                <a:gd name="T29" fmla="*/ 181 w 181"/>
                <a:gd name="T30" fmla="*/ 182 h 1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1" h="182">
                  <a:moveTo>
                    <a:pt x="181" y="92"/>
                  </a:moveTo>
                  <a:lnTo>
                    <a:pt x="154" y="27"/>
                  </a:lnTo>
                  <a:lnTo>
                    <a:pt x="90" y="0"/>
                  </a:lnTo>
                  <a:lnTo>
                    <a:pt x="26" y="27"/>
                  </a:lnTo>
                  <a:lnTo>
                    <a:pt x="0" y="92"/>
                  </a:lnTo>
                  <a:lnTo>
                    <a:pt x="26" y="156"/>
                  </a:lnTo>
                  <a:lnTo>
                    <a:pt x="90" y="182"/>
                  </a:lnTo>
                  <a:lnTo>
                    <a:pt x="154" y="156"/>
                  </a:lnTo>
                  <a:lnTo>
                    <a:pt x="181" y="9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02" name="Freeform 69"/>
            <p:cNvSpPr>
              <a:spLocks/>
            </p:cNvSpPr>
            <p:nvPr/>
          </p:nvSpPr>
          <p:spPr bwMode="auto">
            <a:xfrm>
              <a:off x="4519" y="1318"/>
              <a:ext cx="14" cy="14"/>
            </a:xfrm>
            <a:custGeom>
              <a:avLst/>
              <a:gdLst>
                <a:gd name="T0" fmla="*/ 0 w 86"/>
                <a:gd name="T1" fmla="*/ 0 h 85"/>
                <a:gd name="T2" fmla="*/ 0 w 86"/>
                <a:gd name="T3" fmla="*/ 0 h 85"/>
                <a:gd name="T4" fmla="*/ 0 w 86"/>
                <a:gd name="T5" fmla="*/ 0 h 85"/>
                <a:gd name="T6" fmla="*/ 0 w 86"/>
                <a:gd name="T7" fmla="*/ 0 h 85"/>
                <a:gd name="T8" fmla="*/ 0 w 86"/>
                <a:gd name="T9" fmla="*/ 0 h 85"/>
                <a:gd name="T10" fmla="*/ 0 w 86"/>
                <a:gd name="T11" fmla="*/ 0 h 85"/>
                <a:gd name="T12" fmla="*/ 0 w 86"/>
                <a:gd name="T13" fmla="*/ 0 h 85"/>
                <a:gd name="T14" fmla="*/ 0 w 86"/>
                <a:gd name="T15" fmla="*/ 0 h 85"/>
                <a:gd name="T16" fmla="*/ 0 w 86"/>
                <a:gd name="T17" fmla="*/ 0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6"/>
                <a:gd name="T28" fmla="*/ 0 h 85"/>
                <a:gd name="T29" fmla="*/ 86 w 86"/>
                <a:gd name="T30" fmla="*/ 85 h 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6" h="85">
                  <a:moveTo>
                    <a:pt x="86" y="43"/>
                  </a:moveTo>
                  <a:lnTo>
                    <a:pt x="73" y="12"/>
                  </a:lnTo>
                  <a:lnTo>
                    <a:pt x="43" y="0"/>
                  </a:lnTo>
                  <a:lnTo>
                    <a:pt x="12" y="12"/>
                  </a:lnTo>
                  <a:lnTo>
                    <a:pt x="0" y="43"/>
                  </a:lnTo>
                  <a:lnTo>
                    <a:pt x="12" y="73"/>
                  </a:lnTo>
                  <a:lnTo>
                    <a:pt x="43" y="85"/>
                  </a:lnTo>
                  <a:lnTo>
                    <a:pt x="73" y="73"/>
                  </a:lnTo>
                  <a:lnTo>
                    <a:pt x="86" y="4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03" name="Freeform 70"/>
            <p:cNvSpPr>
              <a:spLocks/>
            </p:cNvSpPr>
            <p:nvPr/>
          </p:nvSpPr>
          <p:spPr bwMode="auto">
            <a:xfrm>
              <a:off x="4521" y="1321"/>
              <a:ext cx="10" cy="10"/>
            </a:xfrm>
            <a:custGeom>
              <a:avLst/>
              <a:gdLst>
                <a:gd name="T0" fmla="*/ 0 w 61"/>
                <a:gd name="T1" fmla="*/ 0 h 61"/>
                <a:gd name="T2" fmla="*/ 0 w 61"/>
                <a:gd name="T3" fmla="*/ 0 h 61"/>
                <a:gd name="T4" fmla="*/ 0 w 61"/>
                <a:gd name="T5" fmla="*/ 0 h 61"/>
                <a:gd name="T6" fmla="*/ 0 w 61"/>
                <a:gd name="T7" fmla="*/ 0 h 61"/>
                <a:gd name="T8" fmla="*/ 0 w 61"/>
                <a:gd name="T9" fmla="*/ 0 h 61"/>
                <a:gd name="T10" fmla="*/ 0 w 61"/>
                <a:gd name="T11" fmla="*/ 0 h 61"/>
                <a:gd name="T12" fmla="*/ 0 w 61"/>
                <a:gd name="T13" fmla="*/ 0 h 61"/>
                <a:gd name="T14" fmla="*/ 0 w 61"/>
                <a:gd name="T15" fmla="*/ 0 h 61"/>
                <a:gd name="T16" fmla="*/ 0 w 61"/>
                <a:gd name="T17" fmla="*/ 0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"/>
                <a:gd name="T28" fmla="*/ 0 h 61"/>
                <a:gd name="T29" fmla="*/ 61 w 61"/>
                <a:gd name="T30" fmla="*/ 61 h 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" h="61">
                  <a:moveTo>
                    <a:pt x="61" y="31"/>
                  </a:moveTo>
                  <a:lnTo>
                    <a:pt x="53" y="9"/>
                  </a:lnTo>
                  <a:lnTo>
                    <a:pt x="31" y="0"/>
                  </a:lnTo>
                  <a:lnTo>
                    <a:pt x="10" y="9"/>
                  </a:lnTo>
                  <a:lnTo>
                    <a:pt x="0" y="31"/>
                  </a:lnTo>
                  <a:lnTo>
                    <a:pt x="10" y="51"/>
                  </a:lnTo>
                  <a:lnTo>
                    <a:pt x="31" y="61"/>
                  </a:lnTo>
                  <a:lnTo>
                    <a:pt x="53" y="51"/>
                  </a:lnTo>
                  <a:lnTo>
                    <a:pt x="61" y="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04" name="Freeform 71"/>
            <p:cNvSpPr>
              <a:spLocks/>
            </p:cNvSpPr>
            <p:nvPr/>
          </p:nvSpPr>
          <p:spPr bwMode="auto">
            <a:xfrm>
              <a:off x="4496" y="1296"/>
              <a:ext cx="60" cy="58"/>
            </a:xfrm>
            <a:custGeom>
              <a:avLst/>
              <a:gdLst>
                <a:gd name="T0" fmla="*/ 0 w 362"/>
                <a:gd name="T1" fmla="*/ 0 h 363"/>
                <a:gd name="T2" fmla="*/ 0 w 362"/>
                <a:gd name="T3" fmla="*/ 0 h 363"/>
                <a:gd name="T4" fmla="*/ 0 w 362"/>
                <a:gd name="T5" fmla="*/ 0 h 363"/>
                <a:gd name="T6" fmla="*/ 0 w 362"/>
                <a:gd name="T7" fmla="*/ 0 h 363"/>
                <a:gd name="T8" fmla="*/ 0 w 362"/>
                <a:gd name="T9" fmla="*/ 0 h 363"/>
                <a:gd name="T10" fmla="*/ 0 w 362"/>
                <a:gd name="T11" fmla="*/ 0 h 363"/>
                <a:gd name="T12" fmla="*/ 0 w 362"/>
                <a:gd name="T13" fmla="*/ 0 h 363"/>
                <a:gd name="T14" fmla="*/ 0 w 362"/>
                <a:gd name="T15" fmla="*/ 0 h 363"/>
                <a:gd name="T16" fmla="*/ 0 w 362"/>
                <a:gd name="T17" fmla="*/ 0 h 3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2"/>
                <a:gd name="T28" fmla="*/ 0 h 363"/>
                <a:gd name="T29" fmla="*/ 362 w 362"/>
                <a:gd name="T30" fmla="*/ 363 h 36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2" h="363">
                  <a:moveTo>
                    <a:pt x="362" y="182"/>
                  </a:moveTo>
                  <a:lnTo>
                    <a:pt x="309" y="53"/>
                  </a:lnTo>
                  <a:lnTo>
                    <a:pt x="181" y="0"/>
                  </a:lnTo>
                  <a:lnTo>
                    <a:pt x="53" y="53"/>
                  </a:lnTo>
                  <a:lnTo>
                    <a:pt x="0" y="182"/>
                  </a:lnTo>
                  <a:lnTo>
                    <a:pt x="53" y="309"/>
                  </a:lnTo>
                  <a:lnTo>
                    <a:pt x="181" y="363"/>
                  </a:lnTo>
                  <a:lnTo>
                    <a:pt x="309" y="309"/>
                  </a:lnTo>
                  <a:lnTo>
                    <a:pt x="362" y="18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05" name="Freeform 72"/>
            <p:cNvSpPr>
              <a:spLocks/>
            </p:cNvSpPr>
            <p:nvPr/>
          </p:nvSpPr>
          <p:spPr bwMode="auto">
            <a:xfrm>
              <a:off x="4006" y="1546"/>
              <a:ext cx="34" cy="32"/>
            </a:xfrm>
            <a:custGeom>
              <a:avLst/>
              <a:gdLst>
                <a:gd name="T0" fmla="*/ 0 w 203"/>
                <a:gd name="T1" fmla="*/ 0 h 205"/>
                <a:gd name="T2" fmla="*/ 0 w 203"/>
                <a:gd name="T3" fmla="*/ 0 h 205"/>
                <a:gd name="T4" fmla="*/ 0 w 203"/>
                <a:gd name="T5" fmla="*/ 0 h 205"/>
                <a:gd name="T6" fmla="*/ 0 w 203"/>
                <a:gd name="T7" fmla="*/ 0 h 205"/>
                <a:gd name="T8" fmla="*/ 0 w 203"/>
                <a:gd name="T9" fmla="*/ 0 h 205"/>
                <a:gd name="T10" fmla="*/ 0 w 203"/>
                <a:gd name="T11" fmla="*/ 0 h 205"/>
                <a:gd name="T12" fmla="*/ 0 w 203"/>
                <a:gd name="T13" fmla="*/ 0 h 205"/>
                <a:gd name="T14" fmla="*/ 0 w 203"/>
                <a:gd name="T15" fmla="*/ 0 h 205"/>
                <a:gd name="T16" fmla="*/ 0 w 203"/>
                <a:gd name="T17" fmla="*/ 0 h 2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3"/>
                <a:gd name="T28" fmla="*/ 0 h 205"/>
                <a:gd name="T29" fmla="*/ 203 w 203"/>
                <a:gd name="T30" fmla="*/ 205 h 2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3" h="205">
                  <a:moveTo>
                    <a:pt x="203" y="103"/>
                  </a:moveTo>
                  <a:lnTo>
                    <a:pt x="174" y="30"/>
                  </a:lnTo>
                  <a:lnTo>
                    <a:pt x="102" y="0"/>
                  </a:lnTo>
                  <a:lnTo>
                    <a:pt x="30" y="30"/>
                  </a:lnTo>
                  <a:lnTo>
                    <a:pt x="0" y="103"/>
                  </a:lnTo>
                  <a:lnTo>
                    <a:pt x="30" y="175"/>
                  </a:lnTo>
                  <a:lnTo>
                    <a:pt x="102" y="205"/>
                  </a:lnTo>
                  <a:lnTo>
                    <a:pt x="174" y="175"/>
                  </a:lnTo>
                  <a:lnTo>
                    <a:pt x="203" y="10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06" name="Freeform 73"/>
            <p:cNvSpPr>
              <a:spLocks/>
            </p:cNvSpPr>
            <p:nvPr/>
          </p:nvSpPr>
          <p:spPr bwMode="auto">
            <a:xfrm>
              <a:off x="4017" y="1553"/>
              <a:ext cx="13" cy="18"/>
            </a:xfrm>
            <a:custGeom>
              <a:avLst/>
              <a:gdLst>
                <a:gd name="T0" fmla="*/ 0 w 79"/>
                <a:gd name="T1" fmla="*/ 0 h 114"/>
                <a:gd name="T2" fmla="*/ 0 w 79"/>
                <a:gd name="T3" fmla="*/ 0 h 114"/>
                <a:gd name="T4" fmla="*/ 0 w 79"/>
                <a:gd name="T5" fmla="*/ 0 h 114"/>
                <a:gd name="T6" fmla="*/ 0 w 79"/>
                <a:gd name="T7" fmla="*/ 0 h 114"/>
                <a:gd name="T8" fmla="*/ 0 w 79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14"/>
                <a:gd name="T17" fmla="*/ 79 w 79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14">
                  <a:moveTo>
                    <a:pt x="0" y="114"/>
                  </a:moveTo>
                  <a:lnTo>
                    <a:pt x="0" y="0"/>
                  </a:lnTo>
                  <a:lnTo>
                    <a:pt x="40" y="114"/>
                  </a:lnTo>
                  <a:lnTo>
                    <a:pt x="79" y="0"/>
                  </a:lnTo>
                  <a:lnTo>
                    <a:pt x="79" y="11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07" name="Freeform 74"/>
            <p:cNvSpPr>
              <a:spLocks/>
            </p:cNvSpPr>
            <p:nvPr/>
          </p:nvSpPr>
          <p:spPr bwMode="auto">
            <a:xfrm>
              <a:off x="4389" y="1309"/>
              <a:ext cx="35" cy="33"/>
            </a:xfrm>
            <a:custGeom>
              <a:avLst/>
              <a:gdLst>
                <a:gd name="T0" fmla="*/ 0 w 210"/>
                <a:gd name="T1" fmla="*/ 0 h 211"/>
                <a:gd name="T2" fmla="*/ 0 w 210"/>
                <a:gd name="T3" fmla="*/ 0 h 211"/>
                <a:gd name="T4" fmla="*/ 0 w 210"/>
                <a:gd name="T5" fmla="*/ 0 h 211"/>
                <a:gd name="T6" fmla="*/ 0 w 210"/>
                <a:gd name="T7" fmla="*/ 0 h 211"/>
                <a:gd name="T8" fmla="*/ 0 w 210"/>
                <a:gd name="T9" fmla="*/ 0 h 211"/>
                <a:gd name="T10" fmla="*/ 0 w 210"/>
                <a:gd name="T11" fmla="*/ 0 h 211"/>
                <a:gd name="T12" fmla="*/ 0 w 210"/>
                <a:gd name="T13" fmla="*/ 0 h 211"/>
                <a:gd name="T14" fmla="*/ 0 w 210"/>
                <a:gd name="T15" fmla="*/ 0 h 211"/>
                <a:gd name="T16" fmla="*/ 0 w 210"/>
                <a:gd name="T17" fmla="*/ 0 h 2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0"/>
                <a:gd name="T28" fmla="*/ 0 h 211"/>
                <a:gd name="T29" fmla="*/ 210 w 210"/>
                <a:gd name="T30" fmla="*/ 211 h 2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0" h="211">
                  <a:moveTo>
                    <a:pt x="210" y="106"/>
                  </a:moveTo>
                  <a:lnTo>
                    <a:pt x="179" y="31"/>
                  </a:lnTo>
                  <a:lnTo>
                    <a:pt x="105" y="0"/>
                  </a:lnTo>
                  <a:lnTo>
                    <a:pt x="31" y="31"/>
                  </a:lnTo>
                  <a:lnTo>
                    <a:pt x="0" y="106"/>
                  </a:lnTo>
                  <a:lnTo>
                    <a:pt x="31" y="180"/>
                  </a:lnTo>
                  <a:lnTo>
                    <a:pt x="105" y="211"/>
                  </a:lnTo>
                  <a:lnTo>
                    <a:pt x="179" y="180"/>
                  </a:lnTo>
                  <a:lnTo>
                    <a:pt x="210" y="10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08" name="Freeform 75"/>
            <p:cNvSpPr>
              <a:spLocks/>
            </p:cNvSpPr>
            <p:nvPr/>
          </p:nvSpPr>
          <p:spPr bwMode="auto">
            <a:xfrm>
              <a:off x="4391" y="1311"/>
              <a:ext cx="30" cy="29"/>
            </a:xfrm>
            <a:custGeom>
              <a:avLst/>
              <a:gdLst>
                <a:gd name="T0" fmla="*/ 0 w 181"/>
                <a:gd name="T1" fmla="*/ 0 h 182"/>
                <a:gd name="T2" fmla="*/ 0 w 181"/>
                <a:gd name="T3" fmla="*/ 0 h 182"/>
                <a:gd name="T4" fmla="*/ 0 w 181"/>
                <a:gd name="T5" fmla="*/ 0 h 182"/>
                <a:gd name="T6" fmla="*/ 0 w 181"/>
                <a:gd name="T7" fmla="*/ 0 h 182"/>
                <a:gd name="T8" fmla="*/ 0 w 181"/>
                <a:gd name="T9" fmla="*/ 0 h 182"/>
                <a:gd name="T10" fmla="*/ 0 w 181"/>
                <a:gd name="T11" fmla="*/ 0 h 182"/>
                <a:gd name="T12" fmla="*/ 0 w 181"/>
                <a:gd name="T13" fmla="*/ 0 h 182"/>
                <a:gd name="T14" fmla="*/ 0 w 181"/>
                <a:gd name="T15" fmla="*/ 0 h 182"/>
                <a:gd name="T16" fmla="*/ 0 w 181"/>
                <a:gd name="T17" fmla="*/ 0 h 1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1"/>
                <a:gd name="T28" fmla="*/ 0 h 182"/>
                <a:gd name="T29" fmla="*/ 181 w 181"/>
                <a:gd name="T30" fmla="*/ 182 h 1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1" h="182">
                  <a:moveTo>
                    <a:pt x="181" y="92"/>
                  </a:moveTo>
                  <a:lnTo>
                    <a:pt x="154" y="27"/>
                  </a:lnTo>
                  <a:lnTo>
                    <a:pt x="90" y="0"/>
                  </a:lnTo>
                  <a:lnTo>
                    <a:pt x="26" y="27"/>
                  </a:lnTo>
                  <a:lnTo>
                    <a:pt x="0" y="92"/>
                  </a:lnTo>
                  <a:lnTo>
                    <a:pt x="26" y="156"/>
                  </a:lnTo>
                  <a:lnTo>
                    <a:pt x="90" y="182"/>
                  </a:lnTo>
                  <a:lnTo>
                    <a:pt x="154" y="156"/>
                  </a:lnTo>
                  <a:lnTo>
                    <a:pt x="181" y="9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09" name="Freeform 76"/>
            <p:cNvSpPr>
              <a:spLocks/>
            </p:cNvSpPr>
            <p:nvPr/>
          </p:nvSpPr>
          <p:spPr bwMode="auto">
            <a:xfrm>
              <a:off x="4399" y="1318"/>
              <a:ext cx="14" cy="14"/>
            </a:xfrm>
            <a:custGeom>
              <a:avLst/>
              <a:gdLst>
                <a:gd name="T0" fmla="*/ 0 w 86"/>
                <a:gd name="T1" fmla="*/ 0 h 85"/>
                <a:gd name="T2" fmla="*/ 0 w 86"/>
                <a:gd name="T3" fmla="*/ 0 h 85"/>
                <a:gd name="T4" fmla="*/ 0 w 86"/>
                <a:gd name="T5" fmla="*/ 0 h 85"/>
                <a:gd name="T6" fmla="*/ 0 w 86"/>
                <a:gd name="T7" fmla="*/ 0 h 85"/>
                <a:gd name="T8" fmla="*/ 0 w 86"/>
                <a:gd name="T9" fmla="*/ 0 h 85"/>
                <a:gd name="T10" fmla="*/ 0 w 86"/>
                <a:gd name="T11" fmla="*/ 0 h 85"/>
                <a:gd name="T12" fmla="*/ 0 w 86"/>
                <a:gd name="T13" fmla="*/ 0 h 85"/>
                <a:gd name="T14" fmla="*/ 0 w 86"/>
                <a:gd name="T15" fmla="*/ 0 h 85"/>
                <a:gd name="T16" fmla="*/ 0 w 86"/>
                <a:gd name="T17" fmla="*/ 0 h 8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6"/>
                <a:gd name="T28" fmla="*/ 0 h 85"/>
                <a:gd name="T29" fmla="*/ 86 w 86"/>
                <a:gd name="T30" fmla="*/ 85 h 8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6" h="85">
                  <a:moveTo>
                    <a:pt x="86" y="43"/>
                  </a:moveTo>
                  <a:lnTo>
                    <a:pt x="74" y="12"/>
                  </a:lnTo>
                  <a:lnTo>
                    <a:pt x="43" y="0"/>
                  </a:lnTo>
                  <a:lnTo>
                    <a:pt x="13" y="12"/>
                  </a:lnTo>
                  <a:lnTo>
                    <a:pt x="0" y="43"/>
                  </a:lnTo>
                  <a:lnTo>
                    <a:pt x="13" y="73"/>
                  </a:lnTo>
                  <a:lnTo>
                    <a:pt x="43" y="85"/>
                  </a:lnTo>
                  <a:lnTo>
                    <a:pt x="74" y="73"/>
                  </a:lnTo>
                  <a:lnTo>
                    <a:pt x="86" y="4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10" name="Freeform 77"/>
            <p:cNvSpPr>
              <a:spLocks/>
            </p:cNvSpPr>
            <p:nvPr/>
          </p:nvSpPr>
          <p:spPr bwMode="auto">
            <a:xfrm>
              <a:off x="4401" y="1321"/>
              <a:ext cx="10" cy="10"/>
            </a:xfrm>
            <a:custGeom>
              <a:avLst/>
              <a:gdLst>
                <a:gd name="T0" fmla="*/ 0 w 61"/>
                <a:gd name="T1" fmla="*/ 0 h 61"/>
                <a:gd name="T2" fmla="*/ 0 w 61"/>
                <a:gd name="T3" fmla="*/ 0 h 61"/>
                <a:gd name="T4" fmla="*/ 0 w 61"/>
                <a:gd name="T5" fmla="*/ 0 h 61"/>
                <a:gd name="T6" fmla="*/ 0 w 61"/>
                <a:gd name="T7" fmla="*/ 0 h 61"/>
                <a:gd name="T8" fmla="*/ 0 w 61"/>
                <a:gd name="T9" fmla="*/ 0 h 61"/>
                <a:gd name="T10" fmla="*/ 0 w 61"/>
                <a:gd name="T11" fmla="*/ 0 h 61"/>
                <a:gd name="T12" fmla="*/ 0 w 61"/>
                <a:gd name="T13" fmla="*/ 0 h 61"/>
                <a:gd name="T14" fmla="*/ 0 w 61"/>
                <a:gd name="T15" fmla="*/ 0 h 61"/>
                <a:gd name="T16" fmla="*/ 0 w 61"/>
                <a:gd name="T17" fmla="*/ 0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1"/>
                <a:gd name="T28" fmla="*/ 0 h 61"/>
                <a:gd name="T29" fmla="*/ 61 w 61"/>
                <a:gd name="T30" fmla="*/ 61 h 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1" h="61">
                  <a:moveTo>
                    <a:pt x="61" y="31"/>
                  </a:moveTo>
                  <a:lnTo>
                    <a:pt x="52" y="9"/>
                  </a:lnTo>
                  <a:lnTo>
                    <a:pt x="30" y="0"/>
                  </a:lnTo>
                  <a:lnTo>
                    <a:pt x="9" y="9"/>
                  </a:lnTo>
                  <a:lnTo>
                    <a:pt x="0" y="31"/>
                  </a:lnTo>
                  <a:lnTo>
                    <a:pt x="9" y="51"/>
                  </a:lnTo>
                  <a:lnTo>
                    <a:pt x="30" y="61"/>
                  </a:lnTo>
                  <a:lnTo>
                    <a:pt x="52" y="51"/>
                  </a:lnTo>
                  <a:lnTo>
                    <a:pt x="61" y="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11" name="Freeform 78"/>
            <p:cNvSpPr>
              <a:spLocks/>
            </p:cNvSpPr>
            <p:nvPr/>
          </p:nvSpPr>
          <p:spPr bwMode="auto">
            <a:xfrm>
              <a:off x="4376" y="1296"/>
              <a:ext cx="60" cy="58"/>
            </a:xfrm>
            <a:custGeom>
              <a:avLst/>
              <a:gdLst>
                <a:gd name="T0" fmla="*/ 0 w 362"/>
                <a:gd name="T1" fmla="*/ 0 h 363"/>
                <a:gd name="T2" fmla="*/ 0 w 362"/>
                <a:gd name="T3" fmla="*/ 0 h 363"/>
                <a:gd name="T4" fmla="*/ 0 w 362"/>
                <a:gd name="T5" fmla="*/ 0 h 363"/>
                <a:gd name="T6" fmla="*/ 0 w 362"/>
                <a:gd name="T7" fmla="*/ 0 h 363"/>
                <a:gd name="T8" fmla="*/ 0 w 362"/>
                <a:gd name="T9" fmla="*/ 0 h 363"/>
                <a:gd name="T10" fmla="*/ 0 w 362"/>
                <a:gd name="T11" fmla="*/ 0 h 363"/>
                <a:gd name="T12" fmla="*/ 0 w 362"/>
                <a:gd name="T13" fmla="*/ 0 h 363"/>
                <a:gd name="T14" fmla="*/ 0 w 362"/>
                <a:gd name="T15" fmla="*/ 0 h 363"/>
                <a:gd name="T16" fmla="*/ 0 w 362"/>
                <a:gd name="T17" fmla="*/ 0 h 3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2"/>
                <a:gd name="T28" fmla="*/ 0 h 363"/>
                <a:gd name="T29" fmla="*/ 362 w 362"/>
                <a:gd name="T30" fmla="*/ 363 h 36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2" h="363">
                  <a:moveTo>
                    <a:pt x="362" y="182"/>
                  </a:moveTo>
                  <a:lnTo>
                    <a:pt x="310" y="53"/>
                  </a:lnTo>
                  <a:lnTo>
                    <a:pt x="181" y="0"/>
                  </a:lnTo>
                  <a:lnTo>
                    <a:pt x="54" y="53"/>
                  </a:lnTo>
                  <a:lnTo>
                    <a:pt x="0" y="182"/>
                  </a:lnTo>
                  <a:lnTo>
                    <a:pt x="54" y="309"/>
                  </a:lnTo>
                  <a:lnTo>
                    <a:pt x="181" y="363"/>
                  </a:lnTo>
                  <a:lnTo>
                    <a:pt x="310" y="309"/>
                  </a:lnTo>
                  <a:lnTo>
                    <a:pt x="362" y="18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12" name="Freeform 79"/>
            <p:cNvSpPr>
              <a:spLocks/>
            </p:cNvSpPr>
            <p:nvPr/>
          </p:nvSpPr>
          <p:spPr bwMode="auto">
            <a:xfrm>
              <a:off x="3945" y="1551"/>
              <a:ext cx="23" cy="22"/>
            </a:xfrm>
            <a:custGeom>
              <a:avLst/>
              <a:gdLst>
                <a:gd name="T0" fmla="*/ 0 w 136"/>
                <a:gd name="T1" fmla="*/ 0 h 137"/>
                <a:gd name="T2" fmla="*/ 0 w 136"/>
                <a:gd name="T3" fmla="*/ 0 h 137"/>
                <a:gd name="T4" fmla="*/ 0 w 136"/>
                <a:gd name="T5" fmla="*/ 0 h 137"/>
                <a:gd name="T6" fmla="*/ 0 w 136"/>
                <a:gd name="T7" fmla="*/ 0 h 137"/>
                <a:gd name="T8" fmla="*/ 0 w 136"/>
                <a:gd name="T9" fmla="*/ 0 h 137"/>
                <a:gd name="T10" fmla="*/ 0 w 136"/>
                <a:gd name="T11" fmla="*/ 0 h 137"/>
                <a:gd name="T12" fmla="*/ 0 w 136"/>
                <a:gd name="T13" fmla="*/ 0 h 137"/>
                <a:gd name="T14" fmla="*/ 0 w 136"/>
                <a:gd name="T15" fmla="*/ 0 h 137"/>
                <a:gd name="T16" fmla="*/ 0 w 136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137"/>
                <a:gd name="T29" fmla="*/ 136 w 136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137">
                  <a:moveTo>
                    <a:pt x="136" y="69"/>
                  </a:moveTo>
                  <a:lnTo>
                    <a:pt x="116" y="20"/>
                  </a:lnTo>
                  <a:lnTo>
                    <a:pt x="68" y="0"/>
                  </a:lnTo>
                  <a:lnTo>
                    <a:pt x="20" y="20"/>
                  </a:lnTo>
                  <a:lnTo>
                    <a:pt x="0" y="69"/>
                  </a:lnTo>
                  <a:lnTo>
                    <a:pt x="20" y="116"/>
                  </a:lnTo>
                  <a:lnTo>
                    <a:pt x="68" y="137"/>
                  </a:lnTo>
                  <a:lnTo>
                    <a:pt x="116" y="116"/>
                  </a:lnTo>
                  <a:lnTo>
                    <a:pt x="136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13" name="Freeform 80"/>
            <p:cNvSpPr>
              <a:spLocks/>
            </p:cNvSpPr>
            <p:nvPr/>
          </p:nvSpPr>
          <p:spPr bwMode="auto">
            <a:xfrm>
              <a:off x="3790" y="1551"/>
              <a:ext cx="22" cy="22"/>
            </a:xfrm>
            <a:custGeom>
              <a:avLst/>
              <a:gdLst>
                <a:gd name="T0" fmla="*/ 0 w 135"/>
                <a:gd name="T1" fmla="*/ 0 h 137"/>
                <a:gd name="T2" fmla="*/ 0 w 135"/>
                <a:gd name="T3" fmla="*/ 0 h 137"/>
                <a:gd name="T4" fmla="*/ 0 w 135"/>
                <a:gd name="T5" fmla="*/ 0 h 137"/>
                <a:gd name="T6" fmla="*/ 0 w 135"/>
                <a:gd name="T7" fmla="*/ 0 h 137"/>
                <a:gd name="T8" fmla="*/ 0 w 135"/>
                <a:gd name="T9" fmla="*/ 0 h 137"/>
                <a:gd name="T10" fmla="*/ 0 w 135"/>
                <a:gd name="T11" fmla="*/ 0 h 137"/>
                <a:gd name="T12" fmla="*/ 0 w 135"/>
                <a:gd name="T13" fmla="*/ 0 h 137"/>
                <a:gd name="T14" fmla="*/ 0 w 135"/>
                <a:gd name="T15" fmla="*/ 0 h 137"/>
                <a:gd name="T16" fmla="*/ 0 w 135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5"/>
                <a:gd name="T28" fmla="*/ 0 h 137"/>
                <a:gd name="T29" fmla="*/ 135 w 135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5" h="137">
                  <a:moveTo>
                    <a:pt x="135" y="69"/>
                  </a:moveTo>
                  <a:lnTo>
                    <a:pt x="115" y="20"/>
                  </a:lnTo>
                  <a:lnTo>
                    <a:pt x="67" y="0"/>
                  </a:lnTo>
                  <a:lnTo>
                    <a:pt x="19" y="20"/>
                  </a:lnTo>
                  <a:lnTo>
                    <a:pt x="0" y="69"/>
                  </a:lnTo>
                  <a:lnTo>
                    <a:pt x="19" y="116"/>
                  </a:lnTo>
                  <a:lnTo>
                    <a:pt x="67" y="137"/>
                  </a:lnTo>
                  <a:lnTo>
                    <a:pt x="115" y="116"/>
                  </a:lnTo>
                  <a:lnTo>
                    <a:pt x="135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14" name="Freeform 81"/>
            <p:cNvSpPr>
              <a:spLocks/>
            </p:cNvSpPr>
            <p:nvPr/>
          </p:nvSpPr>
          <p:spPr bwMode="auto">
            <a:xfrm>
              <a:off x="3964" y="1644"/>
              <a:ext cx="8" cy="109"/>
            </a:xfrm>
            <a:custGeom>
              <a:avLst/>
              <a:gdLst>
                <a:gd name="T0" fmla="*/ 0 w 45"/>
                <a:gd name="T1" fmla="*/ 0 h 688"/>
                <a:gd name="T2" fmla="*/ 0 w 45"/>
                <a:gd name="T3" fmla="*/ 0 h 688"/>
                <a:gd name="T4" fmla="*/ 0 w 45"/>
                <a:gd name="T5" fmla="*/ 0 h 688"/>
                <a:gd name="T6" fmla="*/ 0 w 45"/>
                <a:gd name="T7" fmla="*/ 0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88"/>
                <a:gd name="T14" fmla="*/ 45 w 45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88">
                  <a:moveTo>
                    <a:pt x="0" y="688"/>
                  </a:moveTo>
                  <a:lnTo>
                    <a:pt x="45" y="688"/>
                  </a:lnTo>
                  <a:lnTo>
                    <a:pt x="0" y="0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15" name="Freeform 82"/>
            <p:cNvSpPr>
              <a:spLocks/>
            </p:cNvSpPr>
            <p:nvPr/>
          </p:nvSpPr>
          <p:spPr bwMode="auto">
            <a:xfrm>
              <a:off x="3964" y="1644"/>
              <a:ext cx="8" cy="109"/>
            </a:xfrm>
            <a:custGeom>
              <a:avLst/>
              <a:gdLst>
                <a:gd name="T0" fmla="*/ 0 w 45"/>
                <a:gd name="T1" fmla="*/ 0 h 688"/>
                <a:gd name="T2" fmla="*/ 0 w 45"/>
                <a:gd name="T3" fmla="*/ 0 h 688"/>
                <a:gd name="T4" fmla="*/ 0 w 45"/>
                <a:gd name="T5" fmla="*/ 0 h 688"/>
                <a:gd name="T6" fmla="*/ 0 w 45"/>
                <a:gd name="T7" fmla="*/ 0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88"/>
                <a:gd name="T14" fmla="*/ 45 w 45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88">
                  <a:moveTo>
                    <a:pt x="45" y="68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6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16" name="Rectangle 83"/>
            <p:cNvSpPr>
              <a:spLocks noChangeArrowheads="1"/>
            </p:cNvSpPr>
            <p:nvPr/>
          </p:nvSpPr>
          <p:spPr bwMode="auto">
            <a:xfrm>
              <a:off x="3964" y="1644"/>
              <a:ext cx="8" cy="10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517" name="Freeform 84"/>
            <p:cNvSpPr>
              <a:spLocks/>
            </p:cNvSpPr>
            <p:nvPr/>
          </p:nvSpPr>
          <p:spPr bwMode="auto">
            <a:xfrm>
              <a:off x="3667" y="1551"/>
              <a:ext cx="22" cy="22"/>
            </a:xfrm>
            <a:custGeom>
              <a:avLst/>
              <a:gdLst>
                <a:gd name="T0" fmla="*/ 0 w 136"/>
                <a:gd name="T1" fmla="*/ 0 h 137"/>
                <a:gd name="T2" fmla="*/ 0 w 136"/>
                <a:gd name="T3" fmla="*/ 0 h 137"/>
                <a:gd name="T4" fmla="*/ 0 w 136"/>
                <a:gd name="T5" fmla="*/ 0 h 137"/>
                <a:gd name="T6" fmla="*/ 0 w 136"/>
                <a:gd name="T7" fmla="*/ 0 h 137"/>
                <a:gd name="T8" fmla="*/ 0 w 136"/>
                <a:gd name="T9" fmla="*/ 0 h 137"/>
                <a:gd name="T10" fmla="*/ 0 w 136"/>
                <a:gd name="T11" fmla="*/ 0 h 137"/>
                <a:gd name="T12" fmla="*/ 0 w 136"/>
                <a:gd name="T13" fmla="*/ 0 h 137"/>
                <a:gd name="T14" fmla="*/ 0 w 136"/>
                <a:gd name="T15" fmla="*/ 0 h 137"/>
                <a:gd name="T16" fmla="*/ 0 w 136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137"/>
                <a:gd name="T29" fmla="*/ 136 w 136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137">
                  <a:moveTo>
                    <a:pt x="136" y="69"/>
                  </a:moveTo>
                  <a:lnTo>
                    <a:pt x="115" y="20"/>
                  </a:lnTo>
                  <a:lnTo>
                    <a:pt x="68" y="0"/>
                  </a:lnTo>
                  <a:lnTo>
                    <a:pt x="20" y="20"/>
                  </a:lnTo>
                  <a:lnTo>
                    <a:pt x="0" y="69"/>
                  </a:lnTo>
                  <a:lnTo>
                    <a:pt x="20" y="116"/>
                  </a:lnTo>
                  <a:lnTo>
                    <a:pt x="68" y="137"/>
                  </a:lnTo>
                  <a:lnTo>
                    <a:pt x="115" y="116"/>
                  </a:lnTo>
                  <a:lnTo>
                    <a:pt x="136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18" name="Freeform 85"/>
            <p:cNvSpPr>
              <a:spLocks/>
            </p:cNvSpPr>
            <p:nvPr/>
          </p:nvSpPr>
          <p:spPr bwMode="auto">
            <a:xfrm>
              <a:off x="3512" y="1551"/>
              <a:ext cx="22" cy="22"/>
            </a:xfrm>
            <a:custGeom>
              <a:avLst/>
              <a:gdLst>
                <a:gd name="T0" fmla="*/ 0 w 136"/>
                <a:gd name="T1" fmla="*/ 0 h 137"/>
                <a:gd name="T2" fmla="*/ 0 w 136"/>
                <a:gd name="T3" fmla="*/ 0 h 137"/>
                <a:gd name="T4" fmla="*/ 0 w 136"/>
                <a:gd name="T5" fmla="*/ 0 h 137"/>
                <a:gd name="T6" fmla="*/ 0 w 136"/>
                <a:gd name="T7" fmla="*/ 0 h 137"/>
                <a:gd name="T8" fmla="*/ 0 w 136"/>
                <a:gd name="T9" fmla="*/ 0 h 137"/>
                <a:gd name="T10" fmla="*/ 0 w 136"/>
                <a:gd name="T11" fmla="*/ 0 h 137"/>
                <a:gd name="T12" fmla="*/ 0 w 136"/>
                <a:gd name="T13" fmla="*/ 0 h 137"/>
                <a:gd name="T14" fmla="*/ 0 w 136"/>
                <a:gd name="T15" fmla="*/ 0 h 137"/>
                <a:gd name="T16" fmla="*/ 0 w 136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137"/>
                <a:gd name="T29" fmla="*/ 136 w 136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137">
                  <a:moveTo>
                    <a:pt x="136" y="69"/>
                  </a:moveTo>
                  <a:lnTo>
                    <a:pt x="115" y="20"/>
                  </a:lnTo>
                  <a:lnTo>
                    <a:pt x="68" y="0"/>
                  </a:lnTo>
                  <a:lnTo>
                    <a:pt x="20" y="20"/>
                  </a:lnTo>
                  <a:lnTo>
                    <a:pt x="0" y="69"/>
                  </a:lnTo>
                  <a:lnTo>
                    <a:pt x="20" y="116"/>
                  </a:lnTo>
                  <a:lnTo>
                    <a:pt x="68" y="137"/>
                  </a:lnTo>
                  <a:lnTo>
                    <a:pt x="115" y="116"/>
                  </a:lnTo>
                  <a:lnTo>
                    <a:pt x="136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19" name="Freeform 86"/>
            <p:cNvSpPr>
              <a:spLocks/>
            </p:cNvSpPr>
            <p:nvPr/>
          </p:nvSpPr>
          <p:spPr bwMode="auto">
            <a:xfrm>
              <a:off x="3451" y="1546"/>
              <a:ext cx="34" cy="32"/>
            </a:xfrm>
            <a:custGeom>
              <a:avLst/>
              <a:gdLst>
                <a:gd name="T0" fmla="*/ 0 w 204"/>
                <a:gd name="T1" fmla="*/ 0 h 205"/>
                <a:gd name="T2" fmla="*/ 0 w 204"/>
                <a:gd name="T3" fmla="*/ 0 h 205"/>
                <a:gd name="T4" fmla="*/ 0 w 204"/>
                <a:gd name="T5" fmla="*/ 0 h 205"/>
                <a:gd name="T6" fmla="*/ 0 w 204"/>
                <a:gd name="T7" fmla="*/ 0 h 205"/>
                <a:gd name="T8" fmla="*/ 0 w 204"/>
                <a:gd name="T9" fmla="*/ 0 h 205"/>
                <a:gd name="T10" fmla="*/ 0 w 204"/>
                <a:gd name="T11" fmla="*/ 0 h 205"/>
                <a:gd name="T12" fmla="*/ 0 w 204"/>
                <a:gd name="T13" fmla="*/ 0 h 205"/>
                <a:gd name="T14" fmla="*/ 0 w 204"/>
                <a:gd name="T15" fmla="*/ 0 h 205"/>
                <a:gd name="T16" fmla="*/ 0 w 204"/>
                <a:gd name="T17" fmla="*/ 0 h 2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4"/>
                <a:gd name="T28" fmla="*/ 0 h 205"/>
                <a:gd name="T29" fmla="*/ 204 w 204"/>
                <a:gd name="T30" fmla="*/ 205 h 2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4" h="205">
                  <a:moveTo>
                    <a:pt x="204" y="103"/>
                  </a:moveTo>
                  <a:lnTo>
                    <a:pt x="174" y="30"/>
                  </a:lnTo>
                  <a:lnTo>
                    <a:pt x="102" y="0"/>
                  </a:lnTo>
                  <a:lnTo>
                    <a:pt x="30" y="30"/>
                  </a:lnTo>
                  <a:lnTo>
                    <a:pt x="0" y="103"/>
                  </a:lnTo>
                  <a:lnTo>
                    <a:pt x="30" y="175"/>
                  </a:lnTo>
                  <a:lnTo>
                    <a:pt x="102" y="205"/>
                  </a:lnTo>
                  <a:lnTo>
                    <a:pt x="174" y="175"/>
                  </a:lnTo>
                  <a:lnTo>
                    <a:pt x="204" y="10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20" name="Freeform 87"/>
            <p:cNvSpPr>
              <a:spLocks/>
            </p:cNvSpPr>
            <p:nvPr/>
          </p:nvSpPr>
          <p:spPr bwMode="auto">
            <a:xfrm>
              <a:off x="3461" y="1553"/>
              <a:ext cx="13" cy="18"/>
            </a:xfrm>
            <a:custGeom>
              <a:avLst/>
              <a:gdLst>
                <a:gd name="T0" fmla="*/ 0 w 78"/>
                <a:gd name="T1" fmla="*/ 0 h 114"/>
                <a:gd name="T2" fmla="*/ 0 w 78"/>
                <a:gd name="T3" fmla="*/ 0 h 114"/>
                <a:gd name="T4" fmla="*/ 0 w 78"/>
                <a:gd name="T5" fmla="*/ 0 h 114"/>
                <a:gd name="T6" fmla="*/ 0 w 78"/>
                <a:gd name="T7" fmla="*/ 0 h 114"/>
                <a:gd name="T8" fmla="*/ 0 w 78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4"/>
                <a:gd name="T17" fmla="*/ 78 w 78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4">
                  <a:moveTo>
                    <a:pt x="0" y="114"/>
                  </a:moveTo>
                  <a:lnTo>
                    <a:pt x="0" y="0"/>
                  </a:lnTo>
                  <a:lnTo>
                    <a:pt x="39" y="114"/>
                  </a:lnTo>
                  <a:lnTo>
                    <a:pt x="78" y="0"/>
                  </a:lnTo>
                  <a:lnTo>
                    <a:pt x="78" y="11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21" name="Rectangle 88"/>
            <p:cNvSpPr>
              <a:spLocks noChangeArrowheads="1"/>
            </p:cNvSpPr>
            <p:nvPr/>
          </p:nvSpPr>
          <p:spPr bwMode="auto">
            <a:xfrm>
              <a:off x="3187" y="1008"/>
              <a:ext cx="60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400" b="1" dirty="0">
                  <a:solidFill>
                    <a:srgbClr val="000000"/>
                  </a:solidFill>
                </a:rPr>
                <a:t>Weigh-bins</a:t>
              </a:r>
            </a:p>
          </p:txBody>
        </p:sp>
        <p:sp>
          <p:nvSpPr>
            <p:cNvPr id="61522" name="Freeform 89"/>
            <p:cNvSpPr>
              <a:spLocks/>
            </p:cNvSpPr>
            <p:nvPr/>
          </p:nvSpPr>
          <p:spPr bwMode="auto">
            <a:xfrm>
              <a:off x="3389" y="1551"/>
              <a:ext cx="22" cy="22"/>
            </a:xfrm>
            <a:custGeom>
              <a:avLst/>
              <a:gdLst>
                <a:gd name="T0" fmla="*/ 0 w 136"/>
                <a:gd name="T1" fmla="*/ 0 h 137"/>
                <a:gd name="T2" fmla="*/ 0 w 136"/>
                <a:gd name="T3" fmla="*/ 0 h 137"/>
                <a:gd name="T4" fmla="*/ 0 w 136"/>
                <a:gd name="T5" fmla="*/ 0 h 137"/>
                <a:gd name="T6" fmla="*/ 0 w 136"/>
                <a:gd name="T7" fmla="*/ 0 h 137"/>
                <a:gd name="T8" fmla="*/ 0 w 136"/>
                <a:gd name="T9" fmla="*/ 0 h 137"/>
                <a:gd name="T10" fmla="*/ 0 w 136"/>
                <a:gd name="T11" fmla="*/ 0 h 137"/>
                <a:gd name="T12" fmla="*/ 0 w 136"/>
                <a:gd name="T13" fmla="*/ 0 h 137"/>
                <a:gd name="T14" fmla="*/ 0 w 136"/>
                <a:gd name="T15" fmla="*/ 0 h 137"/>
                <a:gd name="T16" fmla="*/ 0 w 136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137"/>
                <a:gd name="T29" fmla="*/ 136 w 136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137">
                  <a:moveTo>
                    <a:pt x="136" y="69"/>
                  </a:moveTo>
                  <a:lnTo>
                    <a:pt x="115" y="20"/>
                  </a:lnTo>
                  <a:lnTo>
                    <a:pt x="68" y="0"/>
                  </a:lnTo>
                  <a:lnTo>
                    <a:pt x="19" y="20"/>
                  </a:lnTo>
                  <a:lnTo>
                    <a:pt x="0" y="69"/>
                  </a:lnTo>
                  <a:lnTo>
                    <a:pt x="19" y="116"/>
                  </a:lnTo>
                  <a:lnTo>
                    <a:pt x="68" y="137"/>
                  </a:lnTo>
                  <a:lnTo>
                    <a:pt x="115" y="116"/>
                  </a:lnTo>
                  <a:lnTo>
                    <a:pt x="136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23" name="Freeform 90"/>
            <p:cNvSpPr>
              <a:spLocks/>
            </p:cNvSpPr>
            <p:nvPr/>
          </p:nvSpPr>
          <p:spPr bwMode="auto">
            <a:xfrm>
              <a:off x="3686" y="1644"/>
              <a:ext cx="7" cy="109"/>
            </a:xfrm>
            <a:custGeom>
              <a:avLst/>
              <a:gdLst>
                <a:gd name="T0" fmla="*/ 0 w 46"/>
                <a:gd name="T1" fmla="*/ 0 h 688"/>
                <a:gd name="T2" fmla="*/ 0 w 46"/>
                <a:gd name="T3" fmla="*/ 0 h 688"/>
                <a:gd name="T4" fmla="*/ 0 w 46"/>
                <a:gd name="T5" fmla="*/ 0 h 688"/>
                <a:gd name="T6" fmla="*/ 0 w 46"/>
                <a:gd name="T7" fmla="*/ 0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688"/>
                <a:gd name="T14" fmla="*/ 46 w 46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688">
                  <a:moveTo>
                    <a:pt x="0" y="688"/>
                  </a:moveTo>
                  <a:lnTo>
                    <a:pt x="46" y="688"/>
                  </a:lnTo>
                  <a:lnTo>
                    <a:pt x="0" y="0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24" name="Freeform 91"/>
            <p:cNvSpPr>
              <a:spLocks/>
            </p:cNvSpPr>
            <p:nvPr/>
          </p:nvSpPr>
          <p:spPr bwMode="auto">
            <a:xfrm>
              <a:off x="3686" y="1644"/>
              <a:ext cx="7" cy="109"/>
            </a:xfrm>
            <a:custGeom>
              <a:avLst/>
              <a:gdLst>
                <a:gd name="T0" fmla="*/ 0 w 46"/>
                <a:gd name="T1" fmla="*/ 0 h 688"/>
                <a:gd name="T2" fmla="*/ 0 w 46"/>
                <a:gd name="T3" fmla="*/ 0 h 688"/>
                <a:gd name="T4" fmla="*/ 0 w 46"/>
                <a:gd name="T5" fmla="*/ 0 h 688"/>
                <a:gd name="T6" fmla="*/ 0 w 46"/>
                <a:gd name="T7" fmla="*/ 0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688"/>
                <a:gd name="T14" fmla="*/ 46 w 46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688">
                  <a:moveTo>
                    <a:pt x="46" y="688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6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25" name="Rectangle 92"/>
            <p:cNvSpPr>
              <a:spLocks noChangeArrowheads="1"/>
            </p:cNvSpPr>
            <p:nvPr/>
          </p:nvSpPr>
          <p:spPr bwMode="auto">
            <a:xfrm>
              <a:off x="3686" y="1644"/>
              <a:ext cx="7" cy="10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526" name="Freeform 93"/>
            <p:cNvSpPr>
              <a:spLocks/>
            </p:cNvSpPr>
            <p:nvPr/>
          </p:nvSpPr>
          <p:spPr bwMode="auto">
            <a:xfrm>
              <a:off x="3407" y="1644"/>
              <a:ext cx="8" cy="109"/>
            </a:xfrm>
            <a:custGeom>
              <a:avLst/>
              <a:gdLst>
                <a:gd name="T0" fmla="*/ 0 w 45"/>
                <a:gd name="T1" fmla="*/ 0 h 688"/>
                <a:gd name="T2" fmla="*/ 0 w 45"/>
                <a:gd name="T3" fmla="*/ 0 h 688"/>
                <a:gd name="T4" fmla="*/ 0 w 45"/>
                <a:gd name="T5" fmla="*/ 0 h 688"/>
                <a:gd name="T6" fmla="*/ 0 w 45"/>
                <a:gd name="T7" fmla="*/ 0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88"/>
                <a:gd name="T14" fmla="*/ 45 w 45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88">
                  <a:moveTo>
                    <a:pt x="0" y="688"/>
                  </a:moveTo>
                  <a:lnTo>
                    <a:pt x="45" y="688"/>
                  </a:lnTo>
                  <a:lnTo>
                    <a:pt x="0" y="0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27" name="Freeform 94"/>
            <p:cNvSpPr>
              <a:spLocks/>
            </p:cNvSpPr>
            <p:nvPr/>
          </p:nvSpPr>
          <p:spPr bwMode="auto">
            <a:xfrm>
              <a:off x="3407" y="1644"/>
              <a:ext cx="8" cy="109"/>
            </a:xfrm>
            <a:custGeom>
              <a:avLst/>
              <a:gdLst>
                <a:gd name="T0" fmla="*/ 0 w 45"/>
                <a:gd name="T1" fmla="*/ 0 h 688"/>
                <a:gd name="T2" fmla="*/ 0 w 45"/>
                <a:gd name="T3" fmla="*/ 0 h 688"/>
                <a:gd name="T4" fmla="*/ 0 w 45"/>
                <a:gd name="T5" fmla="*/ 0 h 688"/>
                <a:gd name="T6" fmla="*/ 0 w 45"/>
                <a:gd name="T7" fmla="*/ 0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88"/>
                <a:gd name="T14" fmla="*/ 45 w 45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88">
                  <a:moveTo>
                    <a:pt x="45" y="68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6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28" name="Rectangle 95"/>
            <p:cNvSpPr>
              <a:spLocks noChangeArrowheads="1"/>
            </p:cNvSpPr>
            <p:nvPr/>
          </p:nvSpPr>
          <p:spPr bwMode="auto">
            <a:xfrm>
              <a:off x="3407" y="1644"/>
              <a:ext cx="8" cy="10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529" name="Freeform 96"/>
            <p:cNvSpPr>
              <a:spLocks/>
            </p:cNvSpPr>
            <p:nvPr/>
          </p:nvSpPr>
          <p:spPr bwMode="auto">
            <a:xfrm>
              <a:off x="3172" y="1546"/>
              <a:ext cx="34" cy="32"/>
            </a:xfrm>
            <a:custGeom>
              <a:avLst/>
              <a:gdLst>
                <a:gd name="T0" fmla="*/ 0 w 203"/>
                <a:gd name="T1" fmla="*/ 0 h 205"/>
                <a:gd name="T2" fmla="*/ 0 w 203"/>
                <a:gd name="T3" fmla="*/ 0 h 205"/>
                <a:gd name="T4" fmla="*/ 0 w 203"/>
                <a:gd name="T5" fmla="*/ 0 h 205"/>
                <a:gd name="T6" fmla="*/ 0 w 203"/>
                <a:gd name="T7" fmla="*/ 0 h 205"/>
                <a:gd name="T8" fmla="*/ 0 w 203"/>
                <a:gd name="T9" fmla="*/ 0 h 205"/>
                <a:gd name="T10" fmla="*/ 0 w 203"/>
                <a:gd name="T11" fmla="*/ 0 h 205"/>
                <a:gd name="T12" fmla="*/ 0 w 203"/>
                <a:gd name="T13" fmla="*/ 0 h 205"/>
                <a:gd name="T14" fmla="*/ 0 w 203"/>
                <a:gd name="T15" fmla="*/ 0 h 205"/>
                <a:gd name="T16" fmla="*/ 0 w 203"/>
                <a:gd name="T17" fmla="*/ 0 h 2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3"/>
                <a:gd name="T28" fmla="*/ 0 h 205"/>
                <a:gd name="T29" fmla="*/ 203 w 203"/>
                <a:gd name="T30" fmla="*/ 205 h 2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3" h="205">
                  <a:moveTo>
                    <a:pt x="203" y="103"/>
                  </a:moveTo>
                  <a:lnTo>
                    <a:pt x="174" y="30"/>
                  </a:lnTo>
                  <a:lnTo>
                    <a:pt x="102" y="0"/>
                  </a:lnTo>
                  <a:lnTo>
                    <a:pt x="30" y="30"/>
                  </a:lnTo>
                  <a:lnTo>
                    <a:pt x="0" y="103"/>
                  </a:lnTo>
                  <a:lnTo>
                    <a:pt x="30" y="175"/>
                  </a:lnTo>
                  <a:lnTo>
                    <a:pt x="102" y="205"/>
                  </a:lnTo>
                  <a:lnTo>
                    <a:pt x="174" y="175"/>
                  </a:lnTo>
                  <a:lnTo>
                    <a:pt x="203" y="10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30" name="Freeform 97"/>
            <p:cNvSpPr>
              <a:spLocks/>
            </p:cNvSpPr>
            <p:nvPr/>
          </p:nvSpPr>
          <p:spPr bwMode="auto">
            <a:xfrm>
              <a:off x="3183" y="1553"/>
              <a:ext cx="13" cy="18"/>
            </a:xfrm>
            <a:custGeom>
              <a:avLst/>
              <a:gdLst>
                <a:gd name="T0" fmla="*/ 0 w 78"/>
                <a:gd name="T1" fmla="*/ 0 h 114"/>
                <a:gd name="T2" fmla="*/ 0 w 78"/>
                <a:gd name="T3" fmla="*/ 0 h 114"/>
                <a:gd name="T4" fmla="*/ 0 w 78"/>
                <a:gd name="T5" fmla="*/ 0 h 114"/>
                <a:gd name="T6" fmla="*/ 0 w 78"/>
                <a:gd name="T7" fmla="*/ 0 h 114"/>
                <a:gd name="T8" fmla="*/ 0 w 78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4"/>
                <a:gd name="T17" fmla="*/ 78 w 78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4">
                  <a:moveTo>
                    <a:pt x="0" y="114"/>
                  </a:moveTo>
                  <a:lnTo>
                    <a:pt x="0" y="0"/>
                  </a:lnTo>
                  <a:lnTo>
                    <a:pt x="39" y="114"/>
                  </a:lnTo>
                  <a:lnTo>
                    <a:pt x="78" y="0"/>
                  </a:lnTo>
                  <a:lnTo>
                    <a:pt x="78" y="11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31" name="Freeform 98"/>
            <p:cNvSpPr>
              <a:spLocks/>
            </p:cNvSpPr>
            <p:nvPr/>
          </p:nvSpPr>
          <p:spPr bwMode="auto">
            <a:xfrm>
              <a:off x="3111" y="1551"/>
              <a:ext cx="23" cy="22"/>
            </a:xfrm>
            <a:custGeom>
              <a:avLst/>
              <a:gdLst>
                <a:gd name="T0" fmla="*/ 0 w 135"/>
                <a:gd name="T1" fmla="*/ 0 h 137"/>
                <a:gd name="T2" fmla="*/ 0 w 135"/>
                <a:gd name="T3" fmla="*/ 0 h 137"/>
                <a:gd name="T4" fmla="*/ 0 w 135"/>
                <a:gd name="T5" fmla="*/ 0 h 137"/>
                <a:gd name="T6" fmla="*/ 0 w 135"/>
                <a:gd name="T7" fmla="*/ 0 h 137"/>
                <a:gd name="T8" fmla="*/ 0 w 135"/>
                <a:gd name="T9" fmla="*/ 0 h 137"/>
                <a:gd name="T10" fmla="*/ 0 w 135"/>
                <a:gd name="T11" fmla="*/ 0 h 137"/>
                <a:gd name="T12" fmla="*/ 0 w 135"/>
                <a:gd name="T13" fmla="*/ 0 h 137"/>
                <a:gd name="T14" fmla="*/ 0 w 135"/>
                <a:gd name="T15" fmla="*/ 0 h 137"/>
                <a:gd name="T16" fmla="*/ 0 w 135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5"/>
                <a:gd name="T28" fmla="*/ 0 h 137"/>
                <a:gd name="T29" fmla="*/ 135 w 135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5" h="137">
                  <a:moveTo>
                    <a:pt x="135" y="69"/>
                  </a:moveTo>
                  <a:lnTo>
                    <a:pt x="116" y="20"/>
                  </a:lnTo>
                  <a:lnTo>
                    <a:pt x="67" y="0"/>
                  </a:lnTo>
                  <a:lnTo>
                    <a:pt x="19" y="20"/>
                  </a:lnTo>
                  <a:lnTo>
                    <a:pt x="0" y="69"/>
                  </a:lnTo>
                  <a:lnTo>
                    <a:pt x="19" y="116"/>
                  </a:lnTo>
                  <a:lnTo>
                    <a:pt x="67" y="137"/>
                  </a:lnTo>
                  <a:lnTo>
                    <a:pt x="116" y="116"/>
                  </a:lnTo>
                  <a:lnTo>
                    <a:pt x="135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32" name="Freeform 99"/>
            <p:cNvSpPr>
              <a:spLocks/>
            </p:cNvSpPr>
            <p:nvPr/>
          </p:nvSpPr>
          <p:spPr bwMode="auto">
            <a:xfrm>
              <a:off x="2956" y="1551"/>
              <a:ext cx="22" cy="22"/>
            </a:xfrm>
            <a:custGeom>
              <a:avLst/>
              <a:gdLst>
                <a:gd name="T0" fmla="*/ 0 w 135"/>
                <a:gd name="T1" fmla="*/ 0 h 137"/>
                <a:gd name="T2" fmla="*/ 0 w 135"/>
                <a:gd name="T3" fmla="*/ 0 h 137"/>
                <a:gd name="T4" fmla="*/ 0 w 135"/>
                <a:gd name="T5" fmla="*/ 0 h 137"/>
                <a:gd name="T6" fmla="*/ 0 w 135"/>
                <a:gd name="T7" fmla="*/ 0 h 137"/>
                <a:gd name="T8" fmla="*/ 0 w 135"/>
                <a:gd name="T9" fmla="*/ 0 h 137"/>
                <a:gd name="T10" fmla="*/ 0 w 135"/>
                <a:gd name="T11" fmla="*/ 0 h 137"/>
                <a:gd name="T12" fmla="*/ 0 w 135"/>
                <a:gd name="T13" fmla="*/ 0 h 137"/>
                <a:gd name="T14" fmla="*/ 0 w 135"/>
                <a:gd name="T15" fmla="*/ 0 h 137"/>
                <a:gd name="T16" fmla="*/ 0 w 135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5"/>
                <a:gd name="T28" fmla="*/ 0 h 137"/>
                <a:gd name="T29" fmla="*/ 135 w 135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5" h="137">
                  <a:moveTo>
                    <a:pt x="135" y="69"/>
                  </a:moveTo>
                  <a:lnTo>
                    <a:pt x="116" y="20"/>
                  </a:lnTo>
                  <a:lnTo>
                    <a:pt x="68" y="0"/>
                  </a:lnTo>
                  <a:lnTo>
                    <a:pt x="19" y="20"/>
                  </a:lnTo>
                  <a:lnTo>
                    <a:pt x="0" y="69"/>
                  </a:lnTo>
                  <a:lnTo>
                    <a:pt x="19" y="116"/>
                  </a:lnTo>
                  <a:lnTo>
                    <a:pt x="68" y="137"/>
                  </a:lnTo>
                  <a:lnTo>
                    <a:pt x="116" y="116"/>
                  </a:lnTo>
                  <a:lnTo>
                    <a:pt x="135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33" name="Freeform 100"/>
            <p:cNvSpPr>
              <a:spLocks/>
            </p:cNvSpPr>
            <p:nvPr/>
          </p:nvSpPr>
          <p:spPr bwMode="auto">
            <a:xfrm>
              <a:off x="3122" y="1753"/>
              <a:ext cx="23" cy="21"/>
            </a:xfrm>
            <a:custGeom>
              <a:avLst/>
              <a:gdLst>
                <a:gd name="T0" fmla="*/ 0 w 136"/>
                <a:gd name="T1" fmla="*/ 0 h 136"/>
                <a:gd name="T2" fmla="*/ 0 w 136"/>
                <a:gd name="T3" fmla="*/ 0 h 136"/>
                <a:gd name="T4" fmla="*/ 0 w 136"/>
                <a:gd name="T5" fmla="*/ 0 h 136"/>
                <a:gd name="T6" fmla="*/ 0 w 136"/>
                <a:gd name="T7" fmla="*/ 0 h 136"/>
                <a:gd name="T8" fmla="*/ 0 w 136"/>
                <a:gd name="T9" fmla="*/ 0 h 136"/>
                <a:gd name="T10" fmla="*/ 0 w 136"/>
                <a:gd name="T11" fmla="*/ 0 h 136"/>
                <a:gd name="T12" fmla="*/ 0 w 136"/>
                <a:gd name="T13" fmla="*/ 0 h 136"/>
                <a:gd name="T14" fmla="*/ 0 w 136"/>
                <a:gd name="T15" fmla="*/ 0 h 136"/>
                <a:gd name="T16" fmla="*/ 0 w 136"/>
                <a:gd name="T17" fmla="*/ 0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136"/>
                <a:gd name="T29" fmla="*/ 136 w 136"/>
                <a:gd name="T30" fmla="*/ 136 h 1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136">
                  <a:moveTo>
                    <a:pt x="136" y="68"/>
                  </a:moveTo>
                  <a:lnTo>
                    <a:pt x="117" y="19"/>
                  </a:lnTo>
                  <a:lnTo>
                    <a:pt x="68" y="0"/>
                  </a:lnTo>
                  <a:lnTo>
                    <a:pt x="20" y="19"/>
                  </a:lnTo>
                  <a:lnTo>
                    <a:pt x="0" y="68"/>
                  </a:lnTo>
                  <a:lnTo>
                    <a:pt x="20" y="116"/>
                  </a:lnTo>
                  <a:lnTo>
                    <a:pt x="68" y="136"/>
                  </a:lnTo>
                  <a:lnTo>
                    <a:pt x="117" y="116"/>
                  </a:lnTo>
                  <a:lnTo>
                    <a:pt x="136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34" name="Freeform 101"/>
            <p:cNvSpPr>
              <a:spLocks/>
            </p:cNvSpPr>
            <p:nvPr/>
          </p:nvSpPr>
          <p:spPr bwMode="auto">
            <a:xfrm>
              <a:off x="3130" y="1644"/>
              <a:ext cx="7" cy="109"/>
            </a:xfrm>
            <a:custGeom>
              <a:avLst/>
              <a:gdLst>
                <a:gd name="T0" fmla="*/ 0 w 45"/>
                <a:gd name="T1" fmla="*/ 0 h 688"/>
                <a:gd name="T2" fmla="*/ 0 w 45"/>
                <a:gd name="T3" fmla="*/ 0 h 688"/>
                <a:gd name="T4" fmla="*/ 0 w 45"/>
                <a:gd name="T5" fmla="*/ 0 h 688"/>
                <a:gd name="T6" fmla="*/ 0 w 45"/>
                <a:gd name="T7" fmla="*/ 0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88"/>
                <a:gd name="T14" fmla="*/ 45 w 45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88">
                  <a:moveTo>
                    <a:pt x="0" y="688"/>
                  </a:moveTo>
                  <a:lnTo>
                    <a:pt x="45" y="688"/>
                  </a:lnTo>
                  <a:lnTo>
                    <a:pt x="0" y="0"/>
                  </a:lnTo>
                  <a:lnTo>
                    <a:pt x="0" y="6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35" name="Freeform 102"/>
            <p:cNvSpPr>
              <a:spLocks/>
            </p:cNvSpPr>
            <p:nvPr/>
          </p:nvSpPr>
          <p:spPr bwMode="auto">
            <a:xfrm>
              <a:off x="3130" y="1644"/>
              <a:ext cx="7" cy="109"/>
            </a:xfrm>
            <a:custGeom>
              <a:avLst/>
              <a:gdLst>
                <a:gd name="T0" fmla="*/ 0 w 45"/>
                <a:gd name="T1" fmla="*/ 0 h 688"/>
                <a:gd name="T2" fmla="*/ 0 w 45"/>
                <a:gd name="T3" fmla="*/ 0 h 688"/>
                <a:gd name="T4" fmla="*/ 0 w 45"/>
                <a:gd name="T5" fmla="*/ 0 h 688"/>
                <a:gd name="T6" fmla="*/ 0 w 45"/>
                <a:gd name="T7" fmla="*/ 0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88"/>
                <a:gd name="T14" fmla="*/ 45 w 45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88">
                  <a:moveTo>
                    <a:pt x="45" y="68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6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36" name="Rectangle 103"/>
            <p:cNvSpPr>
              <a:spLocks noChangeArrowheads="1"/>
            </p:cNvSpPr>
            <p:nvPr/>
          </p:nvSpPr>
          <p:spPr bwMode="auto">
            <a:xfrm>
              <a:off x="3130" y="1644"/>
              <a:ext cx="7" cy="10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537" name="Freeform 104"/>
            <p:cNvSpPr>
              <a:spLocks/>
            </p:cNvSpPr>
            <p:nvPr/>
          </p:nvSpPr>
          <p:spPr bwMode="auto">
            <a:xfrm>
              <a:off x="3234" y="1551"/>
              <a:ext cx="23" cy="22"/>
            </a:xfrm>
            <a:custGeom>
              <a:avLst/>
              <a:gdLst>
                <a:gd name="T0" fmla="*/ 0 w 136"/>
                <a:gd name="T1" fmla="*/ 0 h 137"/>
                <a:gd name="T2" fmla="*/ 0 w 136"/>
                <a:gd name="T3" fmla="*/ 0 h 137"/>
                <a:gd name="T4" fmla="*/ 0 w 136"/>
                <a:gd name="T5" fmla="*/ 0 h 137"/>
                <a:gd name="T6" fmla="*/ 0 w 136"/>
                <a:gd name="T7" fmla="*/ 0 h 137"/>
                <a:gd name="T8" fmla="*/ 0 w 136"/>
                <a:gd name="T9" fmla="*/ 0 h 137"/>
                <a:gd name="T10" fmla="*/ 0 w 136"/>
                <a:gd name="T11" fmla="*/ 0 h 137"/>
                <a:gd name="T12" fmla="*/ 0 w 136"/>
                <a:gd name="T13" fmla="*/ 0 h 137"/>
                <a:gd name="T14" fmla="*/ 0 w 136"/>
                <a:gd name="T15" fmla="*/ 0 h 137"/>
                <a:gd name="T16" fmla="*/ 0 w 136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137"/>
                <a:gd name="T29" fmla="*/ 136 w 136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137">
                  <a:moveTo>
                    <a:pt x="136" y="69"/>
                  </a:moveTo>
                  <a:lnTo>
                    <a:pt x="115" y="20"/>
                  </a:lnTo>
                  <a:lnTo>
                    <a:pt x="68" y="0"/>
                  </a:lnTo>
                  <a:lnTo>
                    <a:pt x="20" y="20"/>
                  </a:lnTo>
                  <a:lnTo>
                    <a:pt x="0" y="69"/>
                  </a:lnTo>
                  <a:lnTo>
                    <a:pt x="20" y="116"/>
                  </a:lnTo>
                  <a:lnTo>
                    <a:pt x="68" y="137"/>
                  </a:lnTo>
                  <a:lnTo>
                    <a:pt x="115" y="116"/>
                  </a:lnTo>
                  <a:lnTo>
                    <a:pt x="136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38" name="Rectangle 105"/>
            <p:cNvSpPr>
              <a:spLocks noChangeArrowheads="1"/>
            </p:cNvSpPr>
            <p:nvPr/>
          </p:nvSpPr>
          <p:spPr bwMode="auto">
            <a:xfrm>
              <a:off x="2699" y="2510"/>
              <a:ext cx="92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400" b="1" dirty="0">
                  <a:solidFill>
                    <a:srgbClr val="000000"/>
                  </a:solidFill>
                </a:rPr>
                <a:t>Raw Material Hall</a:t>
              </a:r>
              <a:endParaRPr lang="de-DE" sz="1400" b="1" dirty="0"/>
            </a:p>
          </p:txBody>
        </p:sp>
        <p:sp>
          <p:nvSpPr>
            <p:cNvPr id="61539" name="Freeform 106"/>
            <p:cNvSpPr>
              <a:spLocks/>
            </p:cNvSpPr>
            <p:nvPr/>
          </p:nvSpPr>
          <p:spPr bwMode="auto">
            <a:xfrm>
              <a:off x="3729" y="1546"/>
              <a:ext cx="34" cy="32"/>
            </a:xfrm>
            <a:custGeom>
              <a:avLst/>
              <a:gdLst>
                <a:gd name="T0" fmla="*/ 0 w 204"/>
                <a:gd name="T1" fmla="*/ 0 h 205"/>
                <a:gd name="T2" fmla="*/ 0 w 204"/>
                <a:gd name="T3" fmla="*/ 0 h 205"/>
                <a:gd name="T4" fmla="*/ 0 w 204"/>
                <a:gd name="T5" fmla="*/ 0 h 205"/>
                <a:gd name="T6" fmla="*/ 0 w 204"/>
                <a:gd name="T7" fmla="*/ 0 h 205"/>
                <a:gd name="T8" fmla="*/ 0 w 204"/>
                <a:gd name="T9" fmla="*/ 0 h 205"/>
                <a:gd name="T10" fmla="*/ 0 w 204"/>
                <a:gd name="T11" fmla="*/ 0 h 205"/>
                <a:gd name="T12" fmla="*/ 0 w 204"/>
                <a:gd name="T13" fmla="*/ 0 h 205"/>
                <a:gd name="T14" fmla="*/ 0 w 204"/>
                <a:gd name="T15" fmla="*/ 0 h 205"/>
                <a:gd name="T16" fmla="*/ 0 w 204"/>
                <a:gd name="T17" fmla="*/ 0 h 2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4"/>
                <a:gd name="T28" fmla="*/ 0 h 205"/>
                <a:gd name="T29" fmla="*/ 204 w 204"/>
                <a:gd name="T30" fmla="*/ 205 h 2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4" h="205">
                  <a:moveTo>
                    <a:pt x="204" y="103"/>
                  </a:moveTo>
                  <a:lnTo>
                    <a:pt x="174" y="30"/>
                  </a:lnTo>
                  <a:lnTo>
                    <a:pt x="102" y="0"/>
                  </a:lnTo>
                  <a:lnTo>
                    <a:pt x="30" y="30"/>
                  </a:lnTo>
                  <a:lnTo>
                    <a:pt x="0" y="103"/>
                  </a:lnTo>
                  <a:lnTo>
                    <a:pt x="30" y="175"/>
                  </a:lnTo>
                  <a:lnTo>
                    <a:pt x="102" y="205"/>
                  </a:lnTo>
                  <a:lnTo>
                    <a:pt x="174" y="175"/>
                  </a:lnTo>
                  <a:lnTo>
                    <a:pt x="204" y="10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40" name="Freeform 107"/>
            <p:cNvSpPr>
              <a:spLocks/>
            </p:cNvSpPr>
            <p:nvPr/>
          </p:nvSpPr>
          <p:spPr bwMode="auto">
            <a:xfrm>
              <a:off x="3740" y="1553"/>
              <a:ext cx="13" cy="18"/>
            </a:xfrm>
            <a:custGeom>
              <a:avLst/>
              <a:gdLst>
                <a:gd name="T0" fmla="*/ 0 w 78"/>
                <a:gd name="T1" fmla="*/ 0 h 114"/>
                <a:gd name="T2" fmla="*/ 0 w 78"/>
                <a:gd name="T3" fmla="*/ 0 h 114"/>
                <a:gd name="T4" fmla="*/ 0 w 78"/>
                <a:gd name="T5" fmla="*/ 0 h 114"/>
                <a:gd name="T6" fmla="*/ 0 w 78"/>
                <a:gd name="T7" fmla="*/ 0 h 114"/>
                <a:gd name="T8" fmla="*/ 0 w 78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4"/>
                <a:gd name="T17" fmla="*/ 78 w 78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4">
                  <a:moveTo>
                    <a:pt x="0" y="114"/>
                  </a:moveTo>
                  <a:lnTo>
                    <a:pt x="0" y="0"/>
                  </a:lnTo>
                  <a:lnTo>
                    <a:pt x="39" y="114"/>
                  </a:lnTo>
                  <a:lnTo>
                    <a:pt x="78" y="0"/>
                  </a:lnTo>
                  <a:lnTo>
                    <a:pt x="78" y="11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41" name="Freeform 108"/>
            <p:cNvSpPr>
              <a:spLocks/>
            </p:cNvSpPr>
            <p:nvPr/>
          </p:nvSpPr>
          <p:spPr bwMode="auto">
            <a:xfrm>
              <a:off x="4814" y="1399"/>
              <a:ext cx="7" cy="204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83"/>
                <a:gd name="T14" fmla="*/ 45 w 45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83">
                  <a:moveTo>
                    <a:pt x="45" y="0"/>
                  </a:moveTo>
                  <a:lnTo>
                    <a:pt x="0" y="0"/>
                  </a:lnTo>
                  <a:lnTo>
                    <a:pt x="45" y="128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42" name="Freeform 109"/>
            <p:cNvSpPr>
              <a:spLocks/>
            </p:cNvSpPr>
            <p:nvPr/>
          </p:nvSpPr>
          <p:spPr bwMode="auto">
            <a:xfrm>
              <a:off x="4814" y="1399"/>
              <a:ext cx="7" cy="204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83"/>
                <a:gd name="T14" fmla="*/ 45 w 45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83">
                  <a:moveTo>
                    <a:pt x="0" y="0"/>
                  </a:moveTo>
                  <a:lnTo>
                    <a:pt x="45" y="1283"/>
                  </a:lnTo>
                  <a:lnTo>
                    <a:pt x="0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43" name="Freeform 110"/>
            <p:cNvSpPr>
              <a:spLocks/>
            </p:cNvSpPr>
            <p:nvPr/>
          </p:nvSpPr>
          <p:spPr bwMode="auto">
            <a:xfrm>
              <a:off x="4814" y="1399"/>
              <a:ext cx="7" cy="204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w 45"/>
                <a:gd name="T9" fmla="*/ 0 h 12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1283"/>
                <a:gd name="T17" fmla="*/ 45 w 45"/>
                <a:gd name="T18" fmla="*/ 1283 h 12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1283">
                  <a:moveTo>
                    <a:pt x="45" y="0"/>
                  </a:moveTo>
                  <a:lnTo>
                    <a:pt x="0" y="0"/>
                  </a:lnTo>
                  <a:lnTo>
                    <a:pt x="0" y="1238"/>
                  </a:lnTo>
                  <a:lnTo>
                    <a:pt x="45" y="1283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44" name="Freeform 111"/>
            <p:cNvSpPr>
              <a:spLocks/>
            </p:cNvSpPr>
            <p:nvPr/>
          </p:nvSpPr>
          <p:spPr bwMode="auto">
            <a:xfrm>
              <a:off x="4456" y="1596"/>
              <a:ext cx="365" cy="7"/>
            </a:xfrm>
            <a:custGeom>
              <a:avLst/>
              <a:gdLst>
                <a:gd name="T0" fmla="*/ 0 w 2210"/>
                <a:gd name="T1" fmla="*/ 0 h 45"/>
                <a:gd name="T2" fmla="*/ 0 w 2210"/>
                <a:gd name="T3" fmla="*/ 0 h 45"/>
                <a:gd name="T4" fmla="*/ 0 w 2210"/>
                <a:gd name="T5" fmla="*/ 0 h 45"/>
                <a:gd name="T6" fmla="*/ 0 w 221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10"/>
                <a:gd name="T13" fmla="*/ 0 h 45"/>
                <a:gd name="T14" fmla="*/ 2210 w 221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10" h="45">
                  <a:moveTo>
                    <a:pt x="2210" y="45"/>
                  </a:moveTo>
                  <a:lnTo>
                    <a:pt x="2165" y="0"/>
                  </a:lnTo>
                  <a:lnTo>
                    <a:pt x="0" y="45"/>
                  </a:lnTo>
                  <a:lnTo>
                    <a:pt x="221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45" name="Freeform 112"/>
            <p:cNvSpPr>
              <a:spLocks/>
            </p:cNvSpPr>
            <p:nvPr/>
          </p:nvSpPr>
          <p:spPr bwMode="auto">
            <a:xfrm>
              <a:off x="4456" y="1596"/>
              <a:ext cx="358" cy="7"/>
            </a:xfrm>
            <a:custGeom>
              <a:avLst/>
              <a:gdLst>
                <a:gd name="T0" fmla="*/ 0 w 2165"/>
                <a:gd name="T1" fmla="*/ 0 h 45"/>
                <a:gd name="T2" fmla="*/ 0 w 2165"/>
                <a:gd name="T3" fmla="*/ 0 h 45"/>
                <a:gd name="T4" fmla="*/ 0 w 2165"/>
                <a:gd name="T5" fmla="*/ 0 h 45"/>
                <a:gd name="T6" fmla="*/ 0 w 216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5"/>
                <a:gd name="T13" fmla="*/ 0 h 45"/>
                <a:gd name="T14" fmla="*/ 2165 w 216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5" h="45">
                  <a:moveTo>
                    <a:pt x="2165" y="0"/>
                  </a:moveTo>
                  <a:lnTo>
                    <a:pt x="0" y="45"/>
                  </a:lnTo>
                  <a:lnTo>
                    <a:pt x="46" y="0"/>
                  </a:lnTo>
                  <a:lnTo>
                    <a:pt x="21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46" name="Freeform 113"/>
            <p:cNvSpPr>
              <a:spLocks/>
            </p:cNvSpPr>
            <p:nvPr/>
          </p:nvSpPr>
          <p:spPr bwMode="auto">
            <a:xfrm>
              <a:off x="4456" y="1596"/>
              <a:ext cx="365" cy="7"/>
            </a:xfrm>
            <a:custGeom>
              <a:avLst/>
              <a:gdLst>
                <a:gd name="T0" fmla="*/ 0 w 2210"/>
                <a:gd name="T1" fmla="*/ 0 h 45"/>
                <a:gd name="T2" fmla="*/ 0 w 2210"/>
                <a:gd name="T3" fmla="*/ 0 h 45"/>
                <a:gd name="T4" fmla="*/ 0 w 2210"/>
                <a:gd name="T5" fmla="*/ 0 h 45"/>
                <a:gd name="T6" fmla="*/ 0 w 2210"/>
                <a:gd name="T7" fmla="*/ 0 h 45"/>
                <a:gd name="T8" fmla="*/ 0 w 2210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0"/>
                <a:gd name="T16" fmla="*/ 0 h 45"/>
                <a:gd name="T17" fmla="*/ 2210 w 2210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0" h="45">
                  <a:moveTo>
                    <a:pt x="2210" y="45"/>
                  </a:moveTo>
                  <a:lnTo>
                    <a:pt x="2165" y="0"/>
                  </a:lnTo>
                  <a:lnTo>
                    <a:pt x="46" y="0"/>
                  </a:lnTo>
                  <a:lnTo>
                    <a:pt x="0" y="45"/>
                  </a:lnTo>
                  <a:lnTo>
                    <a:pt x="2210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47" name="Freeform 114"/>
            <p:cNvSpPr>
              <a:spLocks/>
            </p:cNvSpPr>
            <p:nvPr/>
          </p:nvSpPr>
          <p:spPr bwMode="auto">
            <a:xfrm>
              <a:off x="4456" y="1399"/>
              <a:ext cx="7" cy="204"/>
            </a:xfrm>
            <a:custGeom>
              <a:avLst/>
              <a:gdLst>
                <a:gd name="T0" fmla="*/ 0 w 46"/>
                <a:gd name="T1" fmla="*/ 0 h 1283"/>
                <a:gd name="T2" fmla="*/ 0 w 46"/>
                <a:gd name="T3" fmla="*/ 0 h 1283"/>
                <a:gd name="T4" fmla="*/ 0 w 46"/>
                <a:gd name="T5" fmla="*/ 0 h 1283"/>
                <a:gd name="T6" fmla="*/ 0 w 46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283"/>
                <a:gd name="T14" fmla="*/ 46 w 46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283">
                  <a:moveTo>
                    <a:pt x="0" y="1283"/>
                  </a:moveTo>
                  <a:lnTo>
                    <a:pt x="46" y="1238"/>
                  </a:lnTo>
                  <a:lnTo>
                    <a:pt x="0" y="0"/>
                  </a:lnTo>
                  <a:lnTo>
                    <a:pt x="0" y="12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48" name="Freeform 115"/>
            <p:cNvSpPr>
              <a:spLocks/>
            </p:cNvSpPr>
            <p:nvPr/>
          </p:nvSpPr>
          <p:spPr bwMode="auto">
            <a:xfrm>
              <a:off x="4456" y="1399"/>
              <a:ext cx="7" cy="197"/>
            </a:xfrm>
            <a:custGeom>
              <a:avLst/>
              <a:gdLst>
                <a:gd name="T0" fmla="*/ 0 w 46"/>
                <a:gd name="T1" fmla="*/ 0 h 1238"/>
                <a:gd name="T2" fmla="*/ 0 w 46"/>
                <a:gd name="T3" fmla="*/ 0 h 1238"/>
                <a:gd name="T4" fmla="*/ 0 w 46"/>
                <a:gd name="T5" fmla="*/ 0 h 1238"/>
                <a:gd name="T6" fmla="*/ 0 w 46"/>
                <a:gd name="T7" fmla="*/ 0 h 1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238"/>
                <a:gd name="T14" fmla="*/ 46 w 46"/>
                <a:gd name="T15" fmla="*/ 1238 h 1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238">
                  <a:moveTo>
                    <a:pt x="46" y="1238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2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49" name="Freeform 116"/>
            <p:cNvSpPr>
              <a:spLocks/>
            </p:cNvSpPr>
            <p:nvPr/>
          </p:nvSpPr>
          <p:spPr bwMode="auto">
            <a:xfrm>
              <a:off x="4456" y="1399"/>
              <a:ext cx="7" cy="204"/>
            </a:xfrm>
            <a:custGeom>
              <a:avLst/>
              <a:gdLst>
                <a:gd name="T0" fmla="*/ 0 w 46"/>
                <a:gd name="T1" fmla="*/ 0 h 1283"/>
                <a:gd name="T2" fmla="*/ 0 w 46"/>
                <a:gd name="T3" fmla="*/ 0 h 1283"/>
                <a:gd name="T4" fmla="*/ 0 w 46"/>
                <a:gd name="T5" fmla="*/ 0 h 1283"/>
                <a:gd name="T6" fmla="*/ 0 w 46"/>
                <a:gd name="T7" fmla="*/ 0 h 1283"/>
                <a:gd name="T8" fmla="*/ 0 w 46"/>
                <a:gd name="T9" fmla="*/ 0 h 12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"/>
                <a:gd name="T16" fmla="*/ 0 h 1283"/>
                <a:gd name="T17" fmla="*/ 46 w 46"/>
                <a:gd name="T18" fmla="*/ 1283 h 12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" h="1283">
                  <a:moveTo>
                    <a:pt x="0" y="1283"/>
                  </a:moveTo>
                  <a:lnTo>
                    <a:pt x="46" y="1238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128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50" name="Freeform 117"/>
            <p:cNvSpPr>
              <a:spLocks/>
            </p:cNvSpPr>
            <p:nvPr/>
          </p:nvSpPr>
          <p:spPr bwMode="auto">
            <a:xfrm>
              <a:off x="4493" y="1431"/>
              <a:ext cx="297" cy="165"/>
            </a:xfrm>
            <a:custGeom>
              <a:avLst/>
              <a:gdLst>
                <a:gd name="T0" fmla="*/ 0 w 1789"/>
                <a:gd name="T1" fmla="*/ 0 h 1040"/>
                <a:gd name="T2" fmla="*/ 0 w 1789"/>
                <a:gd name="T3" fmla="*/ 0 h 1040"/>
                <a:gd name="T4" fmla="*/ 0 w 1789"/>
                <a:gd name="T5" fmla="*/ 0 h 1040"/>
                <a:gd name="T6" fmla="*/ 0 w 1789"/>
                <a:gd name="T7" fmla="*/ 0 h 1040"/>
                <a:gd name="T8" fmla="*/ 0 w 1789"/>
                <a:gd name="T9" fmla="*/ 0 h 1040"/>
                <a:gd name="T10" fmla="*/ 0 w 1789"/>
                <a:gd name="T11" fmla="*/ 0 h 1040"/>
                <a:gd name="T12" fmla="*/ 0 w 1789"/>
                <a:gd name="T13" fmla="*/ 0 h 1040"/>
                <a:gd name="T14" fmla="*/ 0 w 1789"/>
                <a:gd name="T15" fmla="*/ 0 h 1040"/>
                <a:gd name="T16" fmla="*/ 0 w 1789"/>
                <a:gd name="T17" fmla="*/ 0 h 1040"/>
                <a:gd name="T18" fmla="*/ 0 w 1789"/>
                <a:gd name="T19" fmla="*/ 0 h 1040"/>
                <a:gd name="T20" fmla="*/ 0 w 1789"/>
                <a:gd name="T21" fmla="*/ 0 h 1040"/>
                <a:gd name="T22" fmla="*/ 0 w 1789"/>
                <a:gd name="T23" fmla="*/ 0 h 1040"/>
                <a:gd name="T24" fmla="*/ 0 w 1789"/>
                <a:gd name="T25" fmla="*/ 0 h 1040"/>
                <a:gd name="T26" fmla="*/ 0 w 1789"/>
                <a:gd name="T27" fmla="*/ 0 h 1040"/>
                <a:gd name="T28" fmla="*/ 0 w 1789"/>
                <a:gd name="T29" fmla="*/ 0 h 1040"/>
                <a:gd name="T30" fmla="*/ 0 w 1789"/>
                <a:gd name="T31" fmla="*/ 0 h 1040"/>
                <a:gd name="T32" fmla="*/ 0 w 1789"/>
                <a:gd name="T33" fmla="*/ 0 h 1040"/>
                <a:gd name="T34" fmla="*/ 0 w 1789"/>
                <a:gd name="T35" fmla="*/ 0 h 1040"/>
                <a:gd name="T36" fmla="*/ 0 w 1789"/>
                <a:gd name="T37" fmla="*/ 0 h 1040"/>
                <a:gd name="T38" fmla="*/ 0 w 1789"/>
                <a:gd name="T39" fmla="*/ 0 h 1040"/>
                <a:gd name="T40" fmla="*/ 0 w 1789"/>
                <a:gd name="T41" fmla="*/ 0 h 1040"/>
                <a:gd name="T42" fmla="*/ 0 w 1789"/>
                <a:gd name="T43" fmla="*/ 0 h 1040"/>
                <a:gd name="T44" fmla="*/ 0 w 1789"/>
                <a:gd name="T45" fmla="*/ 0 h 1040"/>
                <a:gd name="T46" fmla="*/ 0 w 1789"/>
                <a:gd name="T47" fmla="*/ 0 h 1040"/>
                <a:gd name="T48" fmla="*/ 0 w 1789"/>
                <a:gd name="T49" fmla="*/ 0 h 1040"/>
                <a:gd name="T50" fmla="*/ 0 w 1789"/>
                <a:gd name="T51" fmla="*/ 0 h 1040"/>
                <a:gd name="T52" fmla="*/ 0 w 1789"/>
                <a:gd name="T53" fmla="*/ 0 h 1040"/>
                <a:gd name="T54" fmla="*/ 0 w 1789"/>
                <a:gd name="T55" fmla="*/ 0 h 1040"/>
                <a:gd name="T56" fmla="*/ 0 w 1789"/>
                <a:gd name="T57" fmla="*/ 0 h 1040"/>
                <a:gd name="T58" fmla="*/ 0 w 1789"/>
                <a:gd name="T59" fmla="*/ 0 h 1040"/>
                <a:gd name="T60" fmla="*/ 0 w 1789"/>
                <a:gd name="T61" fmla="*/ 0 h 1040"/>
                <a:gd name="T62" fmla="*/ 0 w 1789"/>
                <a:gd name="T63" fmla="*/ 0 h 1040"/>
                <a:gd name="T64" fmla="*/ 0 w 1789"/>
                <a:gd name="T65" fmla="*/ 0 h 1040"/>
                <a:gd name="T66" fmla="*/ 0 w 1789"/>
                <a:gd name="T67" fmla="*/ 0 h 1040"/>
                <a:gd name="T68" fmla="*/ 0 w 1789"/>
                <a:gd name="T69" fmla="*/ 0 h 1040"/>
                <a:gd name="T70" fmla="*/ 0 w 1789"/>
                <a:gd name="T71" fmla="*/ 0 h 1040"/>
                <a:gd name="T72" fmla="*/ 0 w 1789"/>
                <a:gd name="T73" fmla="*/ 0 h 1040"/>
                <a:gd name="T74" fmla="*/ 0 w 1789"/>
                <a:gd name="T75" fmla="*/ 0 h 1040"/>
                <a:gd name="T76" fmla="*/ 0 w 1789"/>
                <a:gd name="T77" fmla="*/ 0 h 1040"/>
                <a:gd name="T78" fmla="*/ 0 w 1789"/>
                <a:gd name="T79" fmla="*/ 0 h 1040"/>
                <a:gd name="T80" fmla="*/ 0 w 1789"/>
                <a:gd name="T81" fmla="*/ 0 h 1040"/>
                <a:gd name="T82" fmla="*/ 0 w 1789"/>
                <a:gd name="T83" fmla="*/ 0 h 1040"/>
                <a:gd name="T84" fmla="*/ 0 w 1789"/>
                <a:gd name="T85" fmla="*/ 0 h 1040"/>
                <a:gd name="T86" fmla="*/ 0 w 1789"/>
                <a:gd name="T87" fmla="*/ 0 h 10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89"/>
                <a:gd name="T133" fmla="*/ 0 h 1040"/>
                <a:gd name="T134" fmla="*/ 1789 w 1789"/>
                <a:gd name="T135" fmla="*/ 1040 h 104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89" h="1040">
                  <a:moveTo>
                    <a:pt x="898" y="0"/>
                  </a:moveTo>
                  <a:lnTo>
                    <a:pt x="857" y="37"/>
                  </a:lnTo>
                  <a:lnTo>
                    <a:pt x="851" y="95"/>
                  </a:lnTo>
                  <a:lnTo>
                    <a:pt x="810" y="74"/>
                  </a:lnTo>
                  <a:lnTo>
                    <a:pt x="712" y="132"/>
                  </a:lnTo>
                  <a:lnTo>
                    <a:pt x="692" y="172"/>
                  </a:lnTo>
                  <a:lnTo>
                    <a:pt x="628" y="213"/>
                  </a:lnTo>
                  <a:lnTo>
                    <a:pt x="597" y="266"/>
                  </a:lnTo>
                  <a:lnTo>
                    <a:pt x="554" y="283"/>
                  </a:lnTo>
                  <a:lnTo>
                    <a:pt x="563" y="348"/>
                  </a:lnTo>
                  <a:lnTo>
                    <a:pt x="526" y="351"/>
                  </a:lnTo>
                  <a:lnTo>
                    <a:pt x="537" y="392"/>
                  </a:lnTo>
                  <a:lnTo>
                    <a:pt x="459" y="416"/>
                  </a:lnTo>
                  <a:lnTo>
                    <a:pt x="432" y="411"/>
                  </a:lnTo>
                  <a:lnTo>
                    <a:pt x="352" y="519"/>
                  </a:lnTo>
                  <a:lnTo>
                    <a:pt x="281" y="513"/>
                  </a:lnTo>
                  <a:lnTo>
                    <a:pt x="213" y="557"/>
                  </a:lnTo>
                  <a:lnTo>
                    <a:pt x="226" y="594"/>
                  </a:lnTo>
                  <a:lnTo>
                    <a:pt x="162" y="587"/>
                  </a:lnTo>
                  <a:lnTo>
                    <a:pt x="176" y="651"/>
                  </a:lnTo>
                  <a:lnTo>
                    <a:pt x="139" y="689"/>
                  </a:lnTo>
                  <a:lnTo>
                    <a:pt x="68" y="709"/>
                  </a:lnTo>
                  <a:lnTo>
                    <a:pt x="7" y="784"/>
                  </a:lnTo>
                  <a:lnTo>
                    <a:pt x="44" y="803"/>
                  </a:lnTo>
                  <a:lnTo>
                    <a:pt x="0" y="858"/>
                  </a:lnTo>
                  <a:lnTo>
                    <a:pt x="54" y="864"/>
                  </a:lnTo>
                  <a:lnTo>
                    <a:pt x="54" y="887"/>
                  </a:lnTo>
                  <a:lnTo>
                    <a:pt x="98" y="868"/>
                  </a:lnTo>
                  <a:lnTo>
                    <a:pt x="125" y="898"/>
                  </a:lnTo>
                  <a:lnTo>
                    <a:pt x="173" y="878"/>
                  </a:lnTo>
                  <a:lnTo>
                    <a:pt x="176" y="908"/>
                  </a:lnTo>
                  <a:lnTo>
                    <a:pt x="260" y="905"/>
                  </a:lnTo>
                  <a:lnTo>
                    <a:pt x="284" y="864"/>
                  </a:lnTo>
                  <a:lnTo>
                    <a:pt x="334" y="844"/>
                  </a:lnTo>
                  <a:lnTo>
                    <a:pt x="355" y="935"/>
                  </a:lnTo>
                  <a:lnTo>
                    <a:pt x="378" y="969"/>
                  </a:lnTo>
                  <a:lnTo>
                    <a:pt x="442" y="982"/>
                  </a:lnTo>
                  <a:lnTo>
                    <a:pt x="510" y="952"/>
                  </a:lnTo>
                  <a:lnTo>
                    <a:pt x="550" y="979"/>
                  </a:lnTo>
                  <a:lnTo>
                    <a:pt x="628" y="955"/>
                  </a:lnTo>
                  <a:lnTo>
                    <a:pt x="649" y="1006"/>
                  </a:lnTo>
                  <a:lnTo>
                    <a:pt x="705" y="989"/>
                  </a:lnTo>
                  <a:lnTo>
                    <a:pt x="719" y="1006"/>
                  </a:lnTo>
                  <a:lnTo>
                    <a:pt x="794" y="996"/>
                  </a:lnTo>
                  <a:lnTo>
                    <a:pt x="841" y="1040"/>
                  </a:lnTo>
                  <a:lnTo>
                    <a:pt x="894" y="1006"/>
                  </a:lnTo>
                  <a:lnTo>
                    <a:pt x="1010" y="1033"/>
                  </a:lnTo>
                  <a:lnTo>
                    <a:pt x="1039" y="1000"/>
                  </a:lnTo>
                  <a:lnTo>
                    <a:pt x="1094" y="986"/>
                  </a:lnTo>
                  <a:lnTo>
                    <a:pt x="1087" y="932"/>
                  </a:lnTo>
                  <a:lnTo>
                    <a:pt x="1152" y="963"/>
                  </a:lnTo>
                  <a:lnTo>
                    <a:pt x="1209" y="976"/>
                  </a:lnTo>
                  <a:lnTo>
                    <a:pt x="1307" y="905"/>
                  </a:lnTo>
                  <a:lnTo>
                    <a:pt x="1360" y="952"/>
                  </a:lnTo>
                  <a:lnTo>
                    <a:pt x="1442" y="955"/>
                  </a:lnTo>
                  <a:lnTo>
                    <a:pt x="1502" y="963"/>
                  </a:lnTo>
                  <a:lnTo>
                    <a:pt x="1573" y="932"/>
                  </a:lnTo>
                  <a:lnTo>
                    <a:pt x="1591" y="864"/>
                  </a:lnTo>
                  <a:lnTo>
                    <a:pt x="1662" y="864"/>
                  </a:lnTo>
                  <a:lnTo>
                    <a:pt x="1736" y="847"/>
                  </a:lnTo>
                  <a:lnTo>
                    <a:pt x="1718" y="790"/>
                  </a:lnTo>
                  <a:lnTo>
                    <a:pt x="1789" y="776"/>
                  </a:lnTo>
                  <a:lnTo>
                    <a:pt x="1773" y="716"/>
                  </a:lnTo>
                  <a:lnTo>
                    <a:pt x="1708" y="685"/>
                  </a:lnTo>
                  <a:lnTo>
                    <a:pt x="1638" y="689"/>
                  </a:lnTo>
                  <a:lnTo>
                    <a:pt x="1641" y="648"/>
                  </a:lnTo>
                  <a:lnTo>
                    <a:pt x="1600" y="624"/>
                  </a:lnTo>
                  <a:lnTo>
                    <a:pt x="1563" y="635"/>
                  </a:lnTo>
                  <a:lnTo>
                    <a:pt x="1580" y="543"/>
                  </a:lnTo>
                  <a:lnTo>
                    <a:pt x="1526" y="527"/>
                  </a:lnTo>
                  <a:lnTo>
                    <a:pt x="1553" y="466"/>
                  </a:lnTo>
                  <a:lnTo>
                    <a:pt x="1483" y="486"/>
                  </a:lnTo>
                  <a:lnTo>
                    <a:pt x="1492" y="416"/>
                  </a:lnTo>
                  <a:lnTo>
                    <a:pt x="1442" y="337"/>
                  </a:lnTo>
                  <a:lnTo>
                    <a:pt x="1388" y="351"/>
                  </a:lnTo>
                  <a:lnTo>
                    <a:pt x="1347" y="283"/>
                  </a:lnTo>
                  <a:lnTo>
                    <a:pt x="1252" y="307"/>
                  </a:lnTo>
                  <a:lnTo>
                    <a:pt x="1246" y="243"/>
                  </a:lnTo>
                  <a:lnTo>
                    <a:pt x="1192" y="266"/>
                  </a:lnTo>
                  <a:lnTo>
                    <a:pt x="1192" y="203"/>
                  </a:lnTo>
                  <a:lnTo>
                    <a:pt x="1144" y="199"/>
                  </a:lnTo>
                  <a:lnTo>
                    <a:pt x="1097" y="229"/>
                  </a:lnTo>
                  <a:lnTo>
                    <a:pt x="1084" y="162"/>
                  </a:lnTo>
                  <a:lnTo>
                    <a:pt x="1067" y="104"/>
                  </a:lnTo>
                  <a:lnTo>
                    <a:pt x="1010" y="121"/>
                  </a:lnTo>
                  <a:lnTo>
                    <a:pt x="1013" y="64"/>
                  </a:lnTo>
                  <a:lnTo>
                    <a:pt x="986" y="0"/>
                  </a:lnTo>
                  <a:lnTo>
                    <a:pt x="925" y="37"/>
                  </a:lnTo>
                  <a:lnTo>
                    <a:pt x="89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51" name="Line 118"/>
            <p:cNvSpPr>
              <a:spLocks noChangeShapeType="1"/>
            </p:cNvSpPr>
            <p:nvPr/>
          </p:nvSpPr>
          <p:spPr bwMode="auto">
            <a:xfrm flipV="1">
              <a:off x="4686" y="1521"/>
              <a:ext cx="10" cy="1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52" name="Freeform 119"/>
            <p:cNvSpPr>
              <a:spLocks/>
            </p:cNvSpPr>
            <p:nvPr/>
          </p:nvSpPr>
          <p:spPr bwMode="auto">
            <a:xfrm>
              <a:off x="4538" y="1512"/>
              <a:ext cx="13" cy="9"/>
            </a:xfrm>
            <a:custGeom>
              <a:avLst/>
              <a:gdLst>
                <a:gd name="T0" fmla="*/ 0 w 74"/>
                <a:gd name="T1" fmla="*/ 0 h 51"/>
                <a:gd name="T2" fmla="*/ 0 w 74"/>
                <a:gd name="T3" fmla="*/ 0 h 51"/>
                <a:gd name="T4" fmla="*/ 0 w 74"/>
                <a:gd name="T5" fmla="*/ 0 h 51"/>
                <a:gd name="T6" fmla="*/ 0 60000 65536"/>
                <a:gd name="T7" fmla="*/ 0 60000 65536"/>
                <a:gd name="T8" fmla="*/ 0 60000 65536"/>
                <a:gd name="T9" fmla="*/ 0 w 74"/>
                <a:gd name="T10" fmla="*/ 0 h 51"/>
                <a:gd name="T11" fmla="*/ 74 w 74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" h="51">
                  <a:moveTo>
                    <a:pt x="36" y="0"/>
                  </a:moveTo>
                  <a:lnTo>
                    <a:pt x="0" y="43"/>
                  </a:lnTo>
                  <a:lnTo>
                    <a:pt x="74" y="5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53" name="Line 120"/>
            <p:cNvSpPr>
              <a:spLocks noChangeShapeType="1"/>
            </p:cNvSpPr>
            <p:nvPr/>
          </p:nvSpPr>
          <p:spPr bwMode="auto">
            <a:xfrm>
              <a:off x="4686" y="1532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54" name="Line 121"/>
            <p:cNvSpPr>
              <a:spLocks noChangeShapeType="1"/>
            </p:cNvSpPr>
            <p:nvPr/>
          </p:nvSpPr>
          <p:spPr bwMode="auto">
            <a:xfrm flipH="1" flipV="1">
              <a:off x="4549" y="1513"/>
              <a:ext cx="2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55" name="Line 122"/>
            <p:cNvSpPr>
              <a:spLocks noChangeShapeType="1"/>
            </p:cNvSpPr>
            <p:nvPr/>
          </p:nvSpPr>
          <p:spPr bwMode="auto">
            <a:xfrm flipH="1" flipV="1">
              <a:off x="4696" y="1521"/>
              <a:ext cx="2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56" name="Line 123"/>
            <p:cNvSpPr>
              <a:spLocks noChangeShapeType="1"/>
            </p:cNvSpPr>
            <p:nvPr/>
          </p:nvSpPr>
          <p:spPr bwMode="auto">
            <a:xfrm flipV="1">
              <a:off x="4585" y="1526"/>
              <a:ext cx="16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57" name="Line 124"/>
            <p:cNvSpPr>
              <a:spLocks noChangeShapeType="1"/>
            </p:cNvSpPr>
            <p:nvPr/>
          </p:nvSpPr>
          <p:spPr bwMode="auto">
            <a:xfrm flipH="1" flipV="1">
              <a:off x="4601" y="1526"/>
              <a:ext cx="3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58" name="Line 125"/>
            <p:cNvSpPr>
              <a:spLocks noChangeShapeType="1"/>
            </p:cNvSpPr>
            <p:nvPr/>
          </p:nvSpPr>
          <p:spPr bwMode="auto">
            <a:xfrm>
              <a:off x="4585" y="1542"/>
              <a:ext cx="19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59" name="Freeform 126"/>
            <p:cNvSpPr>
              <a:spLocks/>
            </p:cNvSpPr>
            <p:nvPr/>
          </p:nvSpPr>
          <p:spPr bwMode="auto">
            <a:xfrm>
              <a:off x="4588" y="1521"/>
              <a:ext cx="15" cy="12"/>
            </a:xfrm>
            <a:custGeom>
              <a:avLst/>
              <a:gdLst>
                <a:gd name="T0" fmla="*/ 0 w 86"/>
                <a:gd name="T1" fmla="*/ 0 h 75"/>
                <a:gd name="T2" fmla="*/ 0 w 86"/>
                <a:gd name="T3" fmla="*/ 0 h 75"/>
                <a:gd name="T4" fmla="*/ 0 w 86"/>
                <a:gd name="T5" fmla="*/ 0 h 75"/>
                <a:gd name="T6" fmla="*/ 0 60000 65536"/>
                <a:gd name="T7" fmla="*/ 0 60000 65536"/>
                <a:gd name="T8" fmla="*/ 0 60000 65536"/>
                <a:gd name="T9" fmla="*/ 0 w 86"/>
                <a:gd name="T10" fmla="*/ 0 h 75"/>
                <a:gd name="T11" fmla="*/ 86 w 86"/>
                <a:gd name="T12" fmla="*/ 75 h 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" h="75">
                  <a:moveTo>
                    <a:pt x="86" y="0"/>
                  </a:moveTo>
                  <a:lnTo>
                    <a:pt x="0" y="34"/>
                  </a:lnTo>
                  <a:lnTo>
                    <a:pt x="61" y="7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60" name="Line 127"/>
            <p:cNvSpPr>
              <a:spLocks noChangeShapeType="1"/>
            </p:cNvSpPr>
            <p:nvPr/>
          </p:nvSpPr>
          <p:spPr bwMode="auto">
            <a:xfrm flipV="1">
              <a:off x="4599" y="1521"/>
              <a:ext cx="4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61" name="Line 128"/>
            <p:cNvSpPr>
              <a:spLocks noChangeShapeType="1"/>
            </p:cNvSpPr>
            <p:nvPr/>
          </p:nvSpPr>
          <p:spPr bwMode="auto">
            <a:xfrm>
              <a:off x="4629" y="154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62" name="Line 129"/>
            <p:cNvSpPr>
              <a:spLocks noChangeShapeType="1"/>
            </p:cNvSpPr>
            <p:nvPr/>
          </p:nvSpPr>
          <p:spPr bwMode="auto">
            <a:xfrm>
              <a:off x="4523" y="156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63" name="Line 130"/>
            <p:cNvSpPr>
              <a:spLocks noChangeShapeType="1"/>
            </p:cNvSpPr>
            <p:nvPr/>
          </p:nvSpPr>
          <p:spPr bwMode="auto">
            <a:xfrm>
              <a:off x="4632" y="147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64" name="Line 131"/>
            <p:cNvSpPr>
              <a:spLocks noChangeShapeType="1"/>
            </p:cNvSpPr>
            <p:nvPr/>
          </p:nvSpPr>
          <p:spPr bwMode="auto">
            <a:xfrm>
              <a:off x="4735" y="153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65" name="Line 132"/>
            <p:cNvSpPr>
              <a:spLocks noChangeShapeType="1"/>
            </p:cNvSpPr>
            <p:nvPr/>
          </p:nvSpPr>
          <p:spPr bwMode="auto">
            <a:xfrm>
              <a:off x="4542" y="1565"/>
              <a:ext cx="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66" name="Line 133"/>
            <p:cNvSpPr>
              <a:spLocks noChangeShapeType="1"/>
            </p:cNvSpPr>
            <p:nvPr/>
          </p:nvSpPr>
          <p:spPr bwMode="auto">
            <a:xfrm>
              <a:off x="4672" y="154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67" name="Line 134"/>
            <p:cNvSpPr>
              <a:spLocks noChangeShapeType="1"/>
            </p:cNvSpPr>
            <p:nvPr/>
          </p:nvSpPr>
          <p:spPr bwMode="auto">
            <a:xfrm>
              <a:off x="4724" y="154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68" name="Line 135"/>
            <p:cNvSpPr>
              <a:spLocks noChangeShapeType="1"/>
            </p:cNvSpPr>
            <p:nvPr/>
          </p:nvSpPr>
          <p:spPr bwMode="auto">
            <a:xfrm>
              <a:off x="4597" y="1487"/>
              <a:ext cx="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69" name="Line 136"/>
            <p:cNvSpPr>
              <a:spLocks noChangeShapeType="1"/>
            </p:cNvSpPr>
            <p:nvPr/>
          </p:nvSpPr>
          <p:spPr bwMode="auto">
            <a:xfrm>
              <a:off x="4617" y="155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70" name="Line 137"/>
            <p:cNvSpPr>
              <a:spLocks noChangeShapeType="1"/>
            </p:cNvSpPr>
            <p:nvPr/>
          </p:nvSpPr>
          <p:spPr bwMode="auto">
            <a:xfrm>
              <a:off x="4592" y="148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71" name="Line 138"/>
            <p:cNvSpPr>
              <a:spLocks noChangeShapeType="1"/>
            </p:cNvSpPr>
            <p:nvPr/>
          </p:nvSpPr>
          <p:spPr bwMode="auto">
            <a:xfrm>
              <a:off x="4726" y="156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72" name="Line 139"/>
            <p:cNvSpPr>
              <a:spLocks noChangeShapeType="1"/>
            </p:cNvSpPr>
            <p:nvPr/>
          </p:nvSpPr>
          <p:spPr bwMode="auto">
            <a:xfrm>
              <a:off x="4658" y="145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73" name="Line 140"/>
            <p:cNvSpPr>
              <a:spLocks noChangeShapeType="1"/>
            </p:cNvSpPr>
            <p:nvPr/>
          </p:nvSpPr>
          <p:spPr bwMode="auto">
            <a:xfrm>
              <a:off x="4702" y="148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74" name="Line 141"/>
            <p:cNvSpPr>
              <a:spLocks noChangeShapeType="1"/>
            </p:cNvSpPr>
            <p:nvPr/>
          </p:nvSpPr>
          <p:spPr bwMode="auto">
            <a:xfrm>
              <a:off x="4508" y="155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75" name="Line 142"/>
            <p:cNvSpPr>
              <a:spLocks noChangeShapeType="1"/>
            </p:cNvSpPr>
            <p:nvPr/>
          </p:nvSpPr>
          <p:spPr bwMode="auto">
            <a:xfrm>
              <a:off x="4609" y="153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76" name="Line 143"/>
            <p:cNvSpPr>
              <a:spLocks noChangeShapeType="1"/>
            </p:cNvSpPr>
            <p:nvPr/>
          </p:nvSpPr>
          <p:spPr bwMode="auto">
            <a:xfrm>
              <a:off x="4680" y="147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77" name="Line 144"/>
            <p:cNvSpPr>
              <a:spLocks noChangeShapeType="1"/>
            </p:cNvSpPr>
            <p:nvPr/>
          </p:nvSpPr>
          <p:spPr bwMode="auto">
            <a:xfrm>
              <a:off x="4729" y="151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78" name="Rectangle 145"/>
            <p:cNvSpPr>
              <a:spLocks noChangeArrowheads="1"/>
            </p:cNvSpPr>
            <p:nvPr/>
          </p:nvSpPr>
          <p:spPr bwMode="auto">
            <a:xfrm>
              <a:off x="4867" y="1440"/>
              <a:ext cx="70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400" b="1" dirty="0">
                  <a:solidFill>
                    <a:srgbClr val="000000"/>
                  </a:solidFill>
                </a:rPr>
                <a:t>Storage bays</a:t>
              </a:r>
              <a:endParaRPr lang="de-DE" sz="1400" b="1" dirty="0"/>
            </a:p>
          </p:txBody>
        </p:sp>
        <p:sp>
          <p:nvSpPr>
            <p:cNvPr id="61579" name="Freeform 146"/>
            <p:cNvSpPr>
              <a:spLocks/>
            </p:cNvSpPr>
            <p:nvPr/>
          </p:nvSpPr>
          <p:spPr bwMode="auto">
            <a:xfrm>
              <a:off x="4497" y="1576"/>
              <a:ext cx="13" cy="11"/>
            </a:xfrm>
            <a:custGeom>
              <a:avLst/>
              <a:gdLst>
                <a:gd name="T0" fmla="*/ 0 w 75"/>
                <a:gd name="T1" fmla="*/ 0 h 71"/>
                <a:gd name="T2" fmla="*/ 0 w 75"/>
                <a:gd name="T3" fmla="*/ 0 h 71"/>
                <a:gd name="T4" fmla="*/ 0 w 75"/>
                <a:gd name="T5" fmla="*/ 0 h 71"/>
                <a:gd name="T6" fmla="*/ 0 w 75"/>
                <a:gd name="T7" fmla="*/ 0 h 71"/>
                <a:gd name="T8" fmla="*/ 0 w 75"/>
                <a:gd name="T9" fmla="*/ 0 h 71"/>
                <a:gd name="T10" fmla="*/ 0 w 75"/>
                <a:gd name="T11" fmla="*/ 0 h 71"/>
                <a:gd name="T12" fmla="*/ 0 w 75"/>
                <a:gd name="T13" fmla="*/ 0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"/>
                <a:gd name="T22" fmla="*/ 0 h 71"/>
                <a:gd name="T23" fmla="*/ 75 w 75"/>
                <a:gd name="T24" fmla="*/ 71 h 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" h="71">
                  <a:moveTo>
                    <a:pt x="21" y="0"/>
                  </a:moveTo>
                  <a:lnTo>
                    <a:pt x="0" y="20"/>
                  </a:lnTo>
                  <a:lnTo>
                    <a:pt x="11" y="58"/>
                  </a:lnTo>
                  <a:lnTo>
                    <a:pt x="42" y="71"/>
                  </a:lnTo>
                  <a:lnTo>
                    <a:pt x="75" y="43"/>
                  </a:lnTo>
                  <a:lnTo>
                    <a:pt x="55" y="0"/>
                  </a:lnTo>
                  <a:lnTo>
                    <a:pt x="2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80" name="Freeform 147"/>
            <p:cNvSpPr>
              <a:spLocks/>
            </p:cNvSpPr>
            <p:nvPr/>
          </p:nvSpPr>
          <p:spPr bwMode="auto">
            <a:xfrm>
              <a:off x="4787" y="1565"/>
              <a:ext cx="14" cy="10"/>
            </a:xfrm>
            <a:custGeom>
              <a:avLst/>
              <a:gdLst>
                <a:gd name="T0" fmla="*/ 0 w 81"/>
                <a:gd name="T1" fmla="*/ 0 h 64"/>
                <a:gd name="T2" fmla="*/ 0 w 81"/>
                <a:gd name="T3" fmla="*/ 0 h 64"/>
                <a:gd name="T4" fmla="*/ 0 w 81"/>
                <a:gd name="T5" fmla="*/ 0 h 64"/>
                <a:gd name="T6" fmla="*/ 0 w 81"/>
                <a:gd name="T7" fmla="*/ 0 h 64"/>
                <a:gd name="T8" fmla="*/ 0 w 81"/>
                <a:gd name="T9" fmla="*/ 0 h 64"/>
                <a:gd name="T10" fmla="*/ 0 w 81"/>
                <a:gd name="T11" fmla="*/ 0 h 64"/>
                <a:gd name="T12" fmla="*/ 0 w 81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1"/>
                <a:gd name="T22" fmla="*/ 0 h 64"/>
                <a:gd name="T23" fmla="*/ 81 w 81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1" h="64">
                  <a:moveTo>
                    <a:pt x="0" y="37"/>
                  </a:moveTo>
                  <a:lnTo>
                    <a:pt x="34" y="64"/>
                  </a:lnTo>
                  <a:lnTo>
                    <a:pt x="81" y="54"/>
                  </a:lnTo>
                  <a:lnTo>
                    <a:pt x="78" y="11"/>
                  </a:lnTo>
                  <a:lnTo>
                    <a:pt x="37" y="0"/>
                  </a:lnTo>
                  <a:lnTo>
                    <a:pt x="7" y="20"/>
                  </a:lnTo>
                  <a:lnTo>
                    <a:pt x="0" y="3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81" name="Freeform 148"/>
            <p:cNvSpPr>
              <a:spLocks/>
            </p:cNvSpPr>
            <p:nvPr/>
          </p:nvSpPr>
          <p:spPr bwMode="auto">
            <a:xfrm>
              <a:off x="4770" y="1578"/>
              <a:ext cx="13" cy="10"/>
            </a:xfrm>
            <a:custGeom>
              <a:avLst/>
              <a:gdLst>
                <a:gd name="T0" fmla="*/ 0 w 74"/>
                <a:gd name="T1" fmla="*/ 0 h 63"/>
                <a:gd name="T2" fmla="*/ 0 w 74"/>
                <a:gd name="T3" fmla="*/ 0 h 63"/>
                <a:gd name="T4" fmla="*/ 0 w 74"/>
                <a:gd name="T5" fmla="*/ 0 h 63"/>
                <a:gd name="T6" fmla="*/ 0 w 74"/>
                <a:gd name="T7" fmla="*/ 0 h 63"/>
                <a:gd name="T8" fmla="*/ 0 w 74"/>
                <a:gd name="T9" fmla="*/ 0 h 63"/>
                <a:gd name="T10" fmla="*/ 0 w 74"/>
                <a:gd name="T11" fmla="*/ 0 h 63"/>
                <a:gd name="T12" fmla="*/ 0 w 74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63"/>
                <a:gd name="T23" fmla="*/ 74 w 74"/>
                <a:gd name="T24" fmla="*/ 63 h 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63">
                  <a:moveTo>
                    <a:pt x="19" y="0"/>
                  </a:moveTo>
                  <a:lnTo>
                    <a:pt x="0" y="37"/>
                  </a:lnTo>
                  <a:lnTo>
                    <a:pt x="27" y="63"/>
                  </a:lnTo>
                  <a:lnTo>
                    <a:pt x="53" y="60"/>
                  </a:lnTo>
                  <a:lnTo>
                    <a:pt x="74" y="34"/>
                  </a:lnTo>
                  <a:lnTo>
                    <a:pt x="71" y="10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82" name="Freeform 149"/>
            <p:cNvSpPr>
              <a:spLocks/>
            </p:cNvSpPr>
            <p:nvPr/>
          </p:nvSpPr>
          <p:spPr bwMode="auto">
            <a:xfrm>
              <a:off x="5680" y="2898"/>
              <a:ext cx="7" cy="43"/>
            </a:xfrm>
            <a:custGeom>
              <a:avLst/>
              <a:gdLst>
                <a:gd name="T0" fmla="*/ 0 w 46"/>
                <a:gd name="T1" fmla="*/ 0 h 272"/>
                <a:gd name="T2" fmla="*/ 0 w 46"/>
                <a:gd name="T3" fmla="*/ 0 h 272"/>
                <a:gd name="T4" fmla="*/ 0 w 46"/>
                <a:gd name="T5" fmla="*/ 0 h 272"/>
                <a:gd name="T6" fmla="*/ 0 w 46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2"/>
                <a:gd name="T14" fmla="*/ 46 w 46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2">
                  <a:moveTo>
                    <a:pt x="0" y="272"/>
                  </a:moveTo>
                  <a:lnTo>
                    <a:pt x="46" y="272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83" name="Freeform 150"/>
            <p:cNvSpPr>
              <a:spLocks/>
            </p:cNvSpPr>
            <p:nvPr/>
          </p:nvSpPr>
          <p:spPr bwMode="auto">
            <a:xfrm>
              <a:off x="5680" y="2898"/>
              <a:ext cx="7" cy="43"/>
            </a:xfrm>
            <a:custGeom>
              <a:avLst/>
              <a:gdLst>
                <a:gd name="T0" fmla="*/ 0 w 46"/>
                <a:gd name="T1" fmla="*/ 0 h 272"/>
                <a:gd name="T2" fmla="*/ 0 w 46"/>
                <a:gd name="T3" fmla="*/ 0 h 272"/>
                <a:gd name="T4" fmla="*/ 0 w 46"/>
                <a:gd name="T5" fmla="*/ 0 h 272"/>
                <a:gd name="T6" fmla="*/ 0 w 46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2"/>
                <a:gd name="T14" fmla="*/ 46 w 46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2">
                  <a:moveTo>
                    <a:pt x="46" y="272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84" name="Rectangle 151"/>
            <p:cNvSpPr>
              <a:spLocks noChangeArrowheads="1"/>
            </p:cNvSpPr>
            <p:nvPr/>
          </p:nvSpPr>
          <p:spPr bwMode="auto">
            <a:xfrm>
              <a:off x="5680" y="2898"/>
              <a:ext cx="7" cy="4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585" name="Rectangle 152"/>
            <p:cNvSpPr>
              <a:spLocks noChangeArrowheads="1"/>
            </p:cNvSpPr>
            <p:nvPr/>
          </p:nvSpPr>
          <p:spPr bwMode="auto">
            <a:xfrm>
              <a:off x="5094" y="2327"/>
              <a:ext cx="22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200" b="1" dirty="0">
                  <a:solidFill>
                    <a:srgbClr val="000000"/>
                  </a:solidFill>
                </a:rPr>
                <a:t>50m³</a:t>
              </a:r>
              <a:endParaRPr lang="de-DE" sz="1000" b="1" dirty="0"/>
            </a:p>
          </p:txBody>
        </p:sp>
        <p:sp>
          <p:nvSpPr>
            <p:cNvPr id="61586" name="Freeform 153"/>
            <p:cNvSpPr>
              <a:spLocks/>
            </p:cNvSpPr>
            <p:nvPr/>
          </p:nvSpPr>
          <p:spPr bwMode="auto">
            <a:xfrm>
              <a:off x="5237" y="2651"/>
              <a:ext cx="34" cy="32"/>
            </a:xfrm>
            <a:custGeom>
              <a:avLst/>
              <a:gdLst>
                <a:gd name="T0" fmla="*/ 0 w 203"/>
                <a:gd name="T1" fmla="*/ 0 h 205"/>
                <a:gd name="T2" fmla="*/ 0 w 203"/>
                <a:gd name="T3" fmla="*/ 0 h 205"/>
                <a:gd name="T4" fmla="*/ 0 w 203"/>
                <a:gd name="T5" fmla="*/ 0 h 205"/>
                <a:gd name="T6" fmla="*/ 0 w 203"/>
                <a:gd name="T7" fmla="*/ 0 h 205"/>
                <a:gd name="T8" fmla="*/ 0 w 203"/>
                <a:gd name="T9" fmla="*/ 0 h 205"/>
                <a:gd name="T10" fmla="*/ 0 w 203"/>
                <a:gd name="T11" fmla="*/ 0 h 205"/>
                <a:gd name="T12" fmla="*/ 0 w 203"/>
                <a:gd name="T13" fmla="*/ 0 h 205"/>
                <a:gd name="T14" fmla="*/ 0 w 203"/>
                <a:gd name="T15" fmla="*/ 0 h 205"/>
                <a:gd name="T16" fmla="*/ 0 w 203"/>
                <a:gd name="T17" fmla="*/ 0 h 2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3"/>
                <a:gd name="T28" fmla="*/ 0 h 205"/>
                <a:gd name="T29" fmla="*/ 203 w 203"/>
                <a:gd name="T30" fmla="*/ 205 h 2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3" h="205">
                  <a:moveTo>
                    <a:pt x="203" y="103"/>
                  </a:moveTo>
                  <a:lnTo>
                    <a:pt x="173" y="30"/>
                  </a:lnTo>
                  <a:lnTo>
                    <a:pt x="101" y="0"/>
                  </a:lnTo>
                  <a:lnTo>
                    <a:pt x="29" y="30"/>
                  </a:lnTo>
                  <a:lnTo>
                    <a:pt x="0" y="103"/>
                  </a:lnTo>
                  <a:lnTo>
                    <a:pt x="29" y="175"/>
                  </a:lnTo>
                  <a:lnTo>
                    <a:pt x="101" y="205"/>
                  </a:lnTo>
                  <a:lnTo>
                    <a:pt x="173" y="175"/>
                  </a:lnTo>
                  <a:lnTo>
                    <a:pt x="203" y="10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87" name="Freeform 154"/>
            <p:cNvSpPr>
              <a:spLocks/>
            </p:cNvSpPr>
            <p:nvPr/>
          </p:nvSpPr>
          <p:spPr bwMode="auto">
            <a:xfrm>
              <a:off x="5248" y="2658"/>
              <a:ext cx="12" cy="18"/>
            </a:xfrm>
            <a:custGeom>
              <a:avLst/>
              <a:gdLst>
                <a:gd name="T0" fmla="*/ 0 w 78"/>
                <a:gd name="T1" fmla="*/ 0 h 115"/>
                <a:gd name="T2" fmla="*/ 0 w 78"/>
                <a:gd name="T3" fmla="*/ 0 h 115"/>
                <a:gd name="T4" fmla="*/ 0 w 78"/>
                <a:gd name="T5" fmla="*/ 0 h 115"/>
                <a:gd name="T6" fmla="*/ 0 w 78"/>
                <a:gd name="T7" fmla="*/ 0 h 115"/>
                <a:gd name="T8" fmla="*/ 0 w 78"/>
                <a:gd name="T9" fmla="*/ 0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5"/>
                <a:gd name="T17" fmla="*/ 78 w 78"/>
                <a:gd name="T18" fmla="*/ 115 h 1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5">
                  <a:moveTo>
                    <a:pt x="0" y="115"/>
                  </a:moveTo>
                  <a:lnTo>
                    <a:pt x="0" y="0"/>
                  </a:lnTo>
                  <a:lnTo>
                    <a:pt x="39" y="115"/>
                  </a:lnTo>
                  <a:lnTo>
                    <a:pt x="78" y="0"/>
                  </a:lnTo>
                  <a:lnTo>
                    <a:pt x="78" y="1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88" name="Freeform 155"/>
            <p:cNvSpPr>
              <a:spLocks/>
            </p:cNvSpPr>
            <p:nvPr/>
          </p:nvSpPr>
          <p:spPr bwMode="auto">
            <a:xfrm>
              <a:off x="4762" y="2388"/>
              <a:ext cx="8" cy="43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0" y="272"/>
                  </a:moveTo>
                  <a:lnTo>
                    <a:pt x="45" y="272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89" name="Freeform 156"/>
            <p:cNvSpPr>
              <a:spLocks/>
            </p:cNvSpPr>
            <p:nvPr/>
          </p:nvSpPr>
          <p:spPr bwMode="auto">
            <a:xfrm>
              <a:off x="4762" y="2388"/>
              <a:ext cx="8" cy="43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45" y="27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90" name="Rectangle 157"/>
            <p:cNvSpPr>
              <a:spLocks noChangeArrowheads="1"/>
            </p:cNvSpPr>
            <p:nvPr/>
          </p:nvSpPr>
          <p:spPr bwMode="auto">
            <a:xfrm>
              <a:off x="4457" y="2601"/>
              <a:ext cx="22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200" b="1" dirty="0">
                  <a:solidFill>
                    <a:srgbClr val="000000"/>
                  </a:solidFill>
                </a:rPr>
                <a:t>50m³</a:t>
              </a:r>
              <a:endParaRPr lang="de-DE" sz="1200" b="1" dirty="0"/>
            </a:p>
          </p:txBody>
        </p:sp>
        <p:sp>
          <p:nvSpPr>
            <p:cNvPr id="61591" name="Rectangle 158"/>
            <p:cNvSpPr>
              <a:spLocks noChangeArrowheads="1"/>
            </p:cNvSpPr>
            <p:nvPr/>
          </p:nvSpPr>
          <p:spPr bwMode="auto">
            <a:xfrm>
              <a:off x="4762" y="2388"/>
              <a:ext cx="8" cy="4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592" name="Freeform 159"/>
            <p:cNvSpPr>
              <a:spLocks/>
            </p:cNvSpPr>
            <p:nvPr/>
          </p:nvSpPr>
          <p:spPr bwMode="auto">
            <a:xfrm>
              <a:off x="4997" y="2613"/>
              <a:ext cx="8" cy="44"/>
            </a:xfrm>
            <a:custGeom>
              <a:avLst/>
              <a:gdLst>
                <a:gd name="T0" fmla="*/ 0 w 45"/>
                <a:gd name="T1" fmla="*/ 0 h 271"/>
                <a:gd name="T2" fmla="*/ 0 w 45"/>
                <a:gd name="T3" fmla="*/ 0 h 271"/>
                <a:gd name="T4" fmla="*/ 0 w 45"/>
                <a:gd name="T5" fmla="*/ 0 h 271"/>
                <a:gd name="T6" fmla="*/ 0 w 45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1"/>
                <a:gd name="T14" fmla="*/ 45 w 45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1">
                  <a:moveTo>
                    <a:pt x="0" y="271"/>
                  </a:moveTo>
                  <a:lnTo>
                    <a:pt x="45" y="271"/>
                  </a:lnTo>
                  <a:lnTo>
                    <a:pt x="0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93" name="Freeform 160"/>
            <p:cNvSpPr>
              <a:spLocks/>
            </p:cNvSpPr>
            <p:nvPr/>
          </p:nvSpPr>
          <p:spPr bwMode="auto">
            <a:xfrm>
              <a:off x="4997" y="2613"/>
              <a:ext cx="8" cy="44"/>
            </a:xfrm>
            <a:custGeom>
              <a:avLst/>
              <a:gdLst>
                <a:gd name="T0" fmla="*/ 0 w 45"/>
                <a:gd name="T1" fmla="*/ 0 h 271"/>
                <a:gd name="T2" fmla="*/ 0 w 45"/>
                <a:gd name="T3" fmla="*/ 0 h 271"/>
                <a:gd name="T4" fmla="*/ 0 w 45"/>
                <a:gd name="T5" fmla="*/ 0 h 271"/>
                <a:gd name="T6" fmla="*/ 0 w 45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1"/>
                <a:gd name="T14" fmla="*/ 45 w 45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1">
                  <a:moveTo>
                    <a:pt x="45" y="27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94" name="Rectangle 161"/>
            <p:cNvSpPr>
              <a:spLocks noChangeArrowheads="1"/>
            </p:cNvSpPr>
            <p:nvPr/>
          </p:nvSpPr>
          <p:spPr bwMode="auto">
            <a:xfrm>
              <a:off x="4997" y="2613"/>
              <a:ext cx="8" cy="4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595" name="Freeform 162"/>
            <p:cNvSpPr>
              <a:spLocks/>
            </p:cNvSpPr>
            <p:nvPr/>
          </p:nvSpPr>
          <p:spPr bwMode="auto">
            <a:xfrm>
              <a:off x="4967" y="2657"/>
              <a:ext cx="23" cy="20"/>
            </a:xfrm>
            <a:custGeom>
              <a:avLst/>
              <a:gdLst>
                <a:gd name="T0" fmla="*/ 0 w 135"/>
                <a:gd name="T1" fmla="*/ 0 h 137"/>
                <a:gd name="T2" fmla="*/ 0 w 135"/>
                <a:gd name="T3" fmla="*/ 0 h 137"/>
                <a:gd name="T4" fmla="*/ 0 w 135"/>
                <a:gd name="T5" fmla="*/ 0 h 137"/>
                <a:gd name="T6" fmla="*/ 0 w 135"/>
                <a:gd name="T7" fmla="*/ 0 h 137"/>
                <a:gd name="T8" fmla="*/ 0 w 135"/>
                <a:gd name="T9" fmla="*/ 0 h 137"/>
                <a:gd name="T10" fmla="*/ 0 w 135"/>
                <a:gd name="T11" fmla="*/ 0 h 137"/>
                <a:gd name="T12" fmla="*/ 0 w 135"/>
                <a:gd name="T13" fmla="*/ 0 h 137"/>
                <a:gd name="T14" fmla="*/ 0 w 135"/>
                <a:gd name="T15" fmla="*/ 0 h 137"/>
                <a:gd name="T16" fmla="*/ 0 w 135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5"/>
                <a:gd name="T28" fmla="*/ 0 h 137"/>
                <a:gd name="T29" fmla="*/ 135 w 135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5" h="137">
                  <a:moveTo>
                    <a:pt x="135" y="69"/>
                  </a:moveTo>
                  <a:lnTo>
                    <a:pt x="116" y="21"/>
                  </a:lnTo>
                  <a:lnTo>
                    <a:pt x="68" y="0"/>
                  </a:lnTo>
                  <a:lnTo>
                    <a:pt x="19" y="21"/>
                  </a:lnTo>
                  <a:lnTo>
                    <a:pt x="0" y="69"/>
                  </a:lnTo>
                  <a:lnTo>
                    <a:pt x="19" y="116"/>
                  </a:lnTo>
                  <a:lnTo>
                    <a:pt x="68" y="137"/>
                  </a:lnTo>
                  <a:lnTo>
                    <a:pt x="116" y="116"/>
                  </a:lnTo>
                  <a:lnTo>
                    <a:pt x="135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96" name="Freeform 163"/>
            <p:cNvSpPr>
              <a:spLocks/>
            </p:cNvSpPr>
            <p:nvPr/>
          </p:nvSpPr>
          <p:spPr bwMode="auto">
            <a:xfrm>
              <a:off x="5064" y="2774"/>
              <a:ext cx="33" cy="32"/>
            </a:xfrm>
            <a:custGeom>
              <a:avLst/>
              <a:gdLst>
                <a:gd name="T0" fmla="*/ 0 w 203"/>
                <a:gd name="T1" fmla="*/ 0 h 203"/>
                <a:gd name="T2" fmla="*/ 0 w 203"/>
                <a:gd name="T3" fmla="*/ 0 h 203"/>
                <a:gd name="T4" fmla="*/ 0 w 203"/>
                <a:gd name="T5" fmla="*/ 0 h 203"/>
                <a:gd name="T6" fmla="*/ 0 w 203"/>
                <a:gd name="T7" fmla="*/ 0 h 203"/>
                <a:gd name="T8" fmla="*/ 0 w 203"/>
                <a:gd name="T9" fmla="*/ 0 h 203"/>
                <a:gd name="T10" fmla="*/ 0 w 203"/>
                <a:gd name="T11" fmla="*/ 0 h 203"/>
                <a:gd name="T12" fmla="*/ 0 w 203"/>
                <a:gd name="T13" fmla="*/ 0 h 203"/>
                <a:gd name="T14" fmla="*/ 0 w 203"/>
                <a:gd name="T15" fmla="*/ 0 h 203"/>
                <a:gd name="T16" fmla="*/ 0 w 203"/>
                <a:gd name="T17" fmla="*/ 0 h 20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3"/>
                <a:gd name="T28" fmla="*/ 0 h 203"/>
                <a:gd name="T29" fmla="*/ 203 w 203"/>
                <a:gd name="T30" fmla="*/ 203 h 20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3" h="203">
                  <a:moveTo>
                    <a:pt x="203" y="101"/>
                  </a:moveTo>
                  <a:lnTo>
                    <a:pt x="174" y="29"/>
                  </a:lnTo>
                  <a:lnTo>
                    <a:pt x="102" y="0"/>
                  </a:lnTo>
                  <a:lnTo>
                    <a:pt x="30" y="29"/>
                  </a:lnTo>
                  <a:lnTo>
                    <a:pt x="0" y="101"/>
                  </a:lnTo>
                  <a:lnTo>
                    <a:pt x="30" y="173"/>
                  </a:lnTo>
                  <a:lnTo>
                    <a:pt x="102" y="203"/>
                  </a:lnTo>
                  <a:lnTo>
                    <a:pt x="174" y="173"/>
                  </a:lnTo>
                  <a:lnTo>
                    <a:pt x="203" y="10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97" name="Freeform 164"/>
            <p:cNvSpPr>
              <a:spLocks/>
            </p:cNvSpPr>
            <p:nvPr/>
          </p:nvSpPr>
          <p:spPr bwMode="auto">
            <a:xfrm>
              <a:off x="5075" y="2781"/>
              <a:ext cx="12" cy="18"/>
            </a:xfrm>
            <a:custGeom>
              <a:avLst/>
              <a:gdLst>
                <a:gd name="T0" fmla="*/ 0 w 77"/>
                <a:gd name="T1" fmla="*/ 0 h 113"/>
                <a:gd name="T2" fmla="*/ 0 w 77"/>
                <a:gd name="T3" fmla="*/ 0 h 113"/>
                <a:gd name="T4" fmla="*/ 0 w 77"/>
                <a:gd name="T5" fmla="*/ 0 h 113"/>
                <a:gd name="T6" fmla="*/ 0 w 77"/>
                <a:gd name="T7" fmla="*/ 0 h 113"/>
                <a:gd name="T8" fmla="*/ 0 w 77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13"/>
                <a:gd name="T17" fmla="*/ 77 w 77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13">
                  <a:moveTo>
                    <a:pt x="0" y="113"/>
                  </a:moveTo>
                  <a:lnTo>
                    <a:pt x="0" y="0"/>
                  </a:lnTo>
                  <a:lnTo>
                    <a:pt x="38" y="113"/>
                  </a:lnTo>
                  <a:lnTo>
                    <a:pt x="77" y="0"/>
                  </a:lnTo>
                  <a:lnTo>
                    <a:pt x="77" y="11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98" name="Freeform 165"/>
            <p:cNvSpPr>
              <a:spLocks/>
            </p:cNvSpPr>
            <p:nvPr/>
          </p:nvSpPr>
          <p:spPr bwMode="auto">
            <a:xfrm>
              <a:off x="4762" y="2736"/>
              <a:ext cx="8" cy="43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0" y="272"/>
                  </a:moveTo>
                  <a:lnTo>
                    <a:pt x="45" y="272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599" name="Freeform 166"/>
            <p:cNvSpPr>
              <a:spLocks/>
            </p:cNvSpPr>
            <p:nvPr/>
          </p:nvSpPr>
          <p:spPr bwMode="auto">
            <a:xfrm>
              <a:off x="4762" y="2736"/>
              <a:ext cx="8" cy="43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45" y="27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00" name="Rectangle 167"/>
            <p:cNvSpPr>
              <a:spLocks noChangeArrowheads="1"/>
            </p:cNvSpPr>
            <p:nvPr/>
          </p:nvSpPr>
          <p:spPr bwMode="auto">
            <a:xfrm>
              <a:off x="4762" y="2736"/>
              <a:ext cx="8" cy="4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601" name="Freeform 168"/>
            <p:cNvSpPr>
              <a:spLocks/>
            </p:cNvSpPr>
            <p:nvPr/>
          </p:nvSpPr>
          <p:spPr bwMode="auto">
            <a:xfrm>
              <a:off x="5176" y="2657"/>
              <a:ext cx="22" cy="20"/>
            </a:xfrm>
            <a:custGeom>
              <a:avLst/>
              <a:gdLst>
                <a:gd name="T0" fmla="*/ 0 w 136"/>
                <a:gd name="T1" fmla="*/ 0 h 137"/>
                <a:gd name="T2" fmla="*/ 0 w 136"/>
                <a:gd name="T3" fmla="*/ 0 h 137"/>
                <a:gd name="T4" fmla="*/ 0 w 136"/>
                <a:gd name="T5" fmla="*/ 0 h 137"/>
                <a:gd name="T6" fmla="*/ 0 w 136"/>
                <a:gd name="T7" fmla="*/ 0 h 137"/>
                <a:gd name="T8" fmla="*/ 0 w 136"/>
                <a:gd name="T9" fmla="*/ 0 h 137"/>
                <a:gd name="T10" fmla="*/ 0 w 136"/>
                <a:gd name="T11" fmla="*/ 0 h 137"/>
                <a:gd name="T12" fmla="*/ 0 w 136"/>
                <a:gd name="T13" fmla="*/ 0 h 137"/>
                <a:gd name="T14" fmla="*/ 0 w 136"/>
                <a:gd name="T15" fmla="*/ 0 h 137"/>
                <a:gd name="T16" fmla="*/ 0 w 136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137"/>
                <a:gd name="T29" fmla="*/ 136 w 136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137">
                  <a:moveTo>
                    <a:pt x="136" y="69"/>
                  </a:moveTo>
                  <a:lnTo>
                    <a:pt x="117" y="21"/>
                  </a:lnTo>
                  <a:lnTo>
                    <a:pt x="68" y="0"/>
                  </a:lnTo>
                  <a:lnTo>
                    <a:pt x="21" y="21"/>
                  </a:lnTo>
                  <a:lnTo>
                    <a:pt x="0" y="69"/>
                  </a:lnTo>
                  <a:lnTo>
                    <a:pt x="21" y="116"/>
                  </a:lnTo>
                  <a:lnTo>
                    <a:pt x="68" y="137"/>
                  </a:lnTo>
                  <a:lnTo>
                    <a:pt x="117" y="116"/>
                  </a:lnTo>
                  <a:lnTo>
                    <a:pt x="136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02" name="Freeform 169"/>
            <p:cNvSpPr>
              <a:spLocks/>
            </p:cNvSpPr>
            <p:nvPr/>
          </p:nvSpPr>
          <p:spPr bwMode="auto">
            <a:xfrm>
              <a:off x="5195" y="2983"/>
              <a:ext cx="7" cy="44"/>
            </a:xfrm>
            <a:custGeom>
              <a:avLst/>
              <a:gdLst>
                <a:gd name="T0" fmla="*/ 0 w 46"/>
                <a:gd name="T1" fmla="*/ 0 h 271"/>
                <a:gd name="T2" fmla="*/ 0 w 46"/>
                <a:gd name="T3" fmla="*/ 0 h 271"/>
                <a:gd name="T4" fmla="*/ 0 w 46"/>
                <a:gd name="T5" fmla="*/ 0 h 271"/>
                <a:gd name="T6" fmla="*/ 0 w 46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1"/>
                <a:gd name="T14" fmla="*/ 46 w 46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1">
                  <a:moveTo>
                    <a:pt x="0" y="271"/>
                  </a:moveTo>
                  <a:lnTo>
                    <a:pt x="46" y="271"/>
                  </a:lnTo>
                  <a:lnTo>
                    <a:pt x="0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03" name="Freeform 170"/>
            <p:cNvSpPr>
              <a:spLocks/>
            </p:cNvSpPr>
            <p:nvPr/>
          </p:nvSpPr>
          <p:spPr bwMode="auto">
            <a:xfrm>
              <a:off x="5195" y="2983"/>
              <a:ext cx="7" cy="44"/>
            </a:xfrm>
            <a:custGeom>
              <a:avLst/>
              <a:gdLst>
                <a:gd name="T0" fmla="*/ 0 w 46"/>
                <a:gd name="T1" fmla="*/ 0 h 271"/>
                <a:gd name="T2" fmla="*/ 0 w 46"/>
                <a:gd name="T3" fmla="*/ 0 h 271"/>
                <a:gd name="T4" fmla="*/ 0 w 46"/>
                <a:gd name="T5" fmla="*/ 0 h 271"/>
                <a:gd name="T6" fmla="*/ 0 w 46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1"/>
                <a:gd name="T14" fmla="*/ 46 w 46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1">
                  <a:moveTo>
                    <a:pt x="46" y="27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2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04" name="Rectangle 171"/>
            <p:cNvSpPr>
              <a:spLocks noChangeArrowheads="1"/>
            </p:cNvSpPr>
            <p:nvPr/>
          </p:nvSpPr>
          <p:spPr bwMode="auto">
            <a:xfrm>
              <a:off x="5760" y="2784"/>
              <a:ext cx="35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200" b="1" dirty="0">
                  <a:solidFill>
                    <a:srgbClr val="000000"/>
                  </a:solidFill>
                </a:rPr>
                <a:t>10.000 t</a:t>
              </a:r>
              <a:endParaRPr lang="de-DE" sz="1000" b="1" dirty="0"/>
            </a:p>
          </p:txBody>
        </p:sp>
        <p:sp>
          <p:nvSpPr>
            <p:cNvPr id="61605" name="Rectangle 172"/>
            <p:cNvSpPr>
              <a:spLocks noChangeArrowheads="1"/>
            </p:cNvSpPr>
            <p:nvPr/>
          </p:nvSpPr>
          <p:spPr bwMode="auto">
            <a:xfrm>
              <a:off x="5376" y="2448"/>
              <a:ext cx="713" cy="1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400" b="1" dirty="0">
                  <a:solidFill>
                    <a:srgbClr val="000000"/>
                  </a:solidFill>
                </a:rPr>
                <a:t>Blending Silo</a:t>
              </a:r>
              <a:endParaRPr lang="de-DE" sz="1400" b="1" dirty="0"/>
            </a:p>
          </p:txBody>
        </p:sp>
        <p:sp>
          <p:nvSpPr>
            <p:cNvPr id="61606" name="Rectangle 173"/>
            <p:cNvSpPr>
              <a:spLocks noChangeArrowheads="1"/>
            </p:cNvSpPr>
            <p:nvPr/>
          </p:nvSpPr>
          <p:spPr bwMode="auto">
            <a:xfrm>
              <a:off x="5195" y="2983"/>
              <a:ext cx="7" cy="4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607" name="Freeform 174"/>
            <p:cNvSpPr>
              <a:spLocks/>
            </p:cNvSpPr>
            <p:nvPr/>
          </p:nvSpPr>
          <p:spPr bwMode="auto">
            <a:xfrm>
              <a:off x="4322" y="2356"/>
              <a:ext cx="7" cy="43"/>
            </a:xfrm>
            <a:custGeom>
              <a:avLst/>
              <a:gdLst>
                <a:gd name="T0" fmla="*/ 0 w 45"/>
                <a:gd name="T1" fmla="*/ 0 h 273"/>
                <a:gd name="T2" fmla="*/ 0 w 45"/>
                <a:gd name="T3" fmla="*/ 0 h 273"/>
                <a:gd name="T4" fmla="*/ 0 w 45"/>
                <a:gd name="T5" fmla="*/ 0 h 273"/>
                <a:gd name="T6" fmla="*/ 0 w 45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3"/>
                <a:gd name="T14" fmla="*/ 45 w 45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3">
                  <a:moveTo>
                    <a:pt x="0" y="273"/>
                  </a:moveTo>
                  <a:lnTo>
                    <a:pt x="45" y="273"/>
                  </a:lnTo>
                  <a:lnTo>
                    <a:pt x="0" y="0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08" name="Freeform 175"/>
            <p:cNvSpPr>
              <a:spLocks/>
            </p:cNvSpPr>
            <p:nvPr/>
          </p:nvSpPr>
          <p:spPr bwMode="auto">
            <a:xfrm>
              <a:off x="4322" y="2356"/>
              <a:ext cx="7" cy="43"/>
            </a:xfrm>
            <a:custGeom>
              <a:avLst/>
              <a:gdLst>
                <a:gd name="T0" fmla="*/ 0 w 45"/>
                <a:gd name="T1" fmla="*/ 0 h 273"/>
                <a:gd name="T2" fmla="*/ 0 w 45"/>
                <a:gd name="T3" fmla="*/ 0 h 273"/>
                <a:gd name="T4" fmla="*/ 0 w 45"/>
                <a:gd name="T5" fmla="*/ 0 h 273"/>
                <a:gd name="T6" fmla="*/ 0 w 45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3"/>
                <a:gd name="T14" fmla="*/ 45 w 45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3">
                  <a:moveTo>
                    <a:pt x="45" y="27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09" name="Rectangle 176"/>
            <p:cNvSpPr>
              <a:spLocks noChangeArrowheads="1"/>
            </p:cNvSpPr>
            <p:nvPr/>
          </p:nvSpPr>
          <p:spPr bwMode="auto">
            <a:xfrm>
              <a:off x="2844" y="3286"/>
              <a:ext cx="524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200" b="1" dirty="0">
                  <a:solidFill>
                    <a:srgbClr val="000000"/>
                  </a:solidFill>
                </a:rPr>
                <a:t>Marl „high“</a:t>
              </a:r>
              <a:endParaRPr lang="de-DE" sz="1000" b="1" dirty="0"/>
            </a:p>
          </p:txBody>
        </p:sp>
        <p:sp>
          <p:nvSpPr>
            <p:cNvPr id="61610" name="Rectangle 177"/>
            <p:cNvSpPr>
              <a:spLocks noChangeArrowheads="1"/>
            </p:cNvSpPr>
            <p:nvPr/>
          </p:nvSpPr>
          <p:spPr bwMode="auto">
            <a:xfrm>
              <a:off x="2842" y="2875"/>
              <a:ext cx="592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200" b="1" dirty="0">
                  <a:solidFill>
                    <a:srgbClr val="000000"/>
                  </a:solidFill>
                </a:rPr>
                <a:t>Marl „target“</a:t>
              </a:r>
              <a:endParaRPr lang="de-DE" sz="1000" b="1" dirty="0"/>
            </a:p>
          </p:txBody>
        </p:sp>
        <p:sp>
          <p:nvSpPr>
            <p:cNvPr id="61611" name="Rectangle 178"/>
            <p:cNvSpPr>
              <a:spLocks noChangeArrowheads="1"/>
            </p:cNvSpPr>
            <p:nvPr/>
          </p:nvSpPr>
          <p:spPr bwMode="auto">
            <a:xfrm>
              <a:off x="4322" y="2356"/>
              <a:ext cx="7" cy="4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612" name="Freeform 179"/>
            <p:cNvSpPr>
              <a:spLocks/>
            </p:cNvSpPr>
            <p:nvPr/>
          </p:nvSpPr>
          <p:spPr bwMode="auto">
            <a:xfrm>
              <a:off x="4997" y="2265"/>
              <a:ext cx="8" cy="42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0" y="272"/>
                  </a:moveTo>
                  <a:lnTo>
                    <a:pt x="45" y="272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13" name="Freeform 180"/>
            <p:cNvSpPr>
              <a:spLocks/>
            </p:cNvSpPr>
            <p:nvPr/>
          </p:nvSpPr>
          <p:spPr bwMode="auto">
            <a:xfrm>
              <a:off x="4997" y="2265"/>
              <a:ext cx="8" cy="42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45" y="27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14" name="Rectangle 181"/>
            <p:cNvSpPr>
              <a:spLocks noChangeArrowheads="1"/>
            </p:cNvSpPr>
            <p:nvPr/>
          </p:nvSpPr>
          <p:spPr bwMode="auto">
            <a:xfrm>
              <a:off x="1411" y="1460"/>
              <a:ext cx="70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400" b="1" dirty="0">
                  <a:solidFill>
                    <a:srgbClr val="000000"/>
                  </a:solidFill>
                </a:rPr>
                <a:t>Storage bays</a:t>
              </a:r>
            </a:p>
          </p:txBody>
        </p:sp>
        <p:sp>
          <p:nvSpPr>
            <p:cNvPr id="61615" name="Rectangle 182"/>
            <p:cNvSpPr>
              <a:spLocks noChangeArrowheads="1"/>
            </p:cNvSpPr>
            <p:nvPr/>
          </p:nvSpPr>
          <p:spPr bwMode="auto">
            <a:xfrm>
              <a:off x="4997" y="2265"/>
              <a:ext cx="8" cy="4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616" name="Freeform 183"/>
            <p:cNvSpPr>
              <a:spLocks/>
            </p:cNvSpPr>
            <p:nvPr/>
          </p:nvSpPr>
          <p:spPr bwMode="auto">
            <a:xfrm>
              <a:off x="2674" y="1315"/>
              <a:ext cx="27" cy="27"/>
            </a:xfrm>
            <a:custGeom>
              <a:avLst/>
              <a:gdLst>
                <a:gd name="T0" fmla="*/ 0 w 166"/>
                <a:gd name="T1" fmla="*/ 0 h 167"/>
                <a:gd name="T2" fmla="*/ 0 w 166"/>
                <a:gd name="T3" fmla="*/ 0 h 167"/>
                <a:gd name="T4" fmla="*/ 0 w 166"/>
                <a:gd name="T5" fmla="*/ 0 h 167"/>
                <a:gd name="T6" fmla="*/ 0 w 166"/>
                <a:gd name="T7" fmla="*/ 0 h 167"/>
                <a:gd name="T8" fmla="*/ 0 w 166"/>
                <a:gd name="T9" fmla="*/ 0 h 167"/>
                <a:gd name="T10" fmla="*/ 0 w 166"/>
                <a:gd name="T11" fmla="*/ 0 h 167"/>
                <a:gd name="T12" fmla="*/ 0 w 166"/>
                <a:gd name="T13" fmla="*/ 0 h 167"/>
                <a:gd name="T14" fmla="*/ 0 w 166"/>
                <a:gd name="T15" fmla="*/ 0 h 167"/>
                <a:gd name="T16" fmla="*/ 0 w 166"/>
                <a:gd name="T17" fmla="*/ 0 h 1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6"/>
                <a:gd name="T28" fmla="*/ 0 h 167"/>
                <a:gd name="T29" fmla="*/ 166 w 166"/>
                <a:gd name="T30" fmla="*/ 167 h 1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6" h="167">
                  <a:moveTo>
                    <a:pt x="166" y="83"/>
                  </a:moveTo>
                  <a:lnTo>
                    <a:pt x="142" y="25"/>
                  </a:lnTo>
                  <a:lnTo>
                    <a:pt x="83" y="0"/>
                  </a:lnTo>
                  <a:lnTo>
                    <a:pt x="24" y="25"/>
                  </a:lnTo>
                  <a:lnTo>
                    <a:pt x="0" y="83"/>
                  </a:lnTo>
                  <a:lnTo>
                    <a:pt x="24" y="143"/>
                  </a:lnTo>
                  <a:lnTo>
                    <a:pt x="83" y="167"/>
                  </a:lnTo>
                  <a:lnTo>
                    <a:pt x="142" y="143"/>
                  </a:lnTo>
                  <a:lnTo>
                    <a:pt x="166" y="8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17" name="Line 184"/>
            <p:cNvSpPr>
              <a:spLocks noChangeShapeType="1"/>
            </p:cNvSpPr>
            <p:nvPr/>
          </p:nvSpPr>
          <p:spPr bwMode="auto">
            <a:xfrm flipH="1">
              <a:off x="2689" y="1316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18" name="Line 185"/>
            <p:cNvSpPr>
              <a:spLocks noChangeShapeType="1"/>
            </p:cNvSpPr>
            <p:nvPr/>
          </p:nvSpPr>
          <p:spPr bwMode="auto">
            <a:xfrm flipH="1" flipV="1">
              <a:off x="2684" y="1316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19" name="Freeform 186"/>
            <p:cNvSpPr>
              <a:spLocks/>
            </p:cNvSpPr>
            <p:nvPr/>
          </p:nvSpPr>
          <p:spPr bwMode="auto">
            <a:xfrm>
              <a:off x="2683" y="1324"/>
              <a:ext cx="9" cy="8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w 52"/>
                <a:gd name="T11" fmla="*/ 0 h 51"/>
                <a:gd name="T12" fmla="*/ 0 w 52"/>
                <a:gd name="T13" fmla="*/ 0 h 51"/>
                <a:gd name="T14" fmla="*/ 0 w 52"/>
                <a:gd name="T15" fmla="*/ 0 h 51"/>
                <a:gd name="T16" fmla="*/ 0 w 52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2"/>
                <a:gd name="T28" fmla="*/ 0 h 51"/>
                <a:gd name="T29" fmla="*/ 52 w 52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2" h="51">
                  <a:moveTo>
                    <a:pt x="52" y="25"/>
                  </a:moveTo>
                  <a:lnTo>
                    <a:pt x="45" y="7"/>
                  </a:lnTo>
                  <a:lnTo>
                    <a:pt x="26" y="0"/>
                  </a:lnTo>
                  <a:lnTo>
                    <a:pt x="8" y="7"/>
                  </a:lnTo>
                  <a:lnTo>
                    <a:pt x="0" y="25"/>
                  </a:lnTo>
                  <a:lnTo>
                    <a:pt x="8" y="44"/>
                  </a:lnTo>
                  <a:lnTo>
                    <a:pt x="26" y="51"/>
                  </a:lnTo>
                  <a:lnTo>
                    <a:pt x="45" y="44"/>
                  </a:lnTo>
                  <a:lnTo>
                    <a:pt x="52" y="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20" name="Line 187"/>
            <p:cNvSpPr>
              <a:spLocks noChangeShapeType="1"/>
            </p:cNvSpPr>
            <p:nvPr/>
          </p:nvSpPr>
          <p:spPr bwMode="auto">
            <a:xfrm flipH="1">
              <a:off x="2694" y="1326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21" name="Line 188"/>
            <p:cNvSpPr>
              <a:spLocks noChangeShapeType="1"/>
            </p:cNvSpPr>
            <p:nvPr/>
          </p:nvSpPr>
          <p:spPr bwMode="auto">
            <a:xfrm flipH="1" flipV="1">
              <a:off x="2676" y="1326"/>
              <a:ext cx="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22" name="Line 189"/>
            <p:cNvSpPr>
              <a:spLocks noChangeShapeType="1"/>
            </p:cNvSpPr>
            <p:nvPr/>
          </p:nvSpPr>
          <p:spPr bwMode="auto">
            <a:xfrm flipH="1" flipV="1">
              <a:off x="2691" y="1333"/>
              <a:ext cx="5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23" name="Line 190"/>
            <p:cNvSpPr>
              <a:spLocks noChangeShapeType="1"/>
            </p:cNvSpPr>
            <p:nvPr/>
          </p:nvSpPr>
          <p:spPr bwMode="auto">
            <a:xfrm>
              <a:off x="2693" y="13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24" name="Line 191"/>
            <p:cNvSpPr>
              <a:spLocks noChangeShapeType="1"/>
            </p:cNvSpPr>
            <p:nvPr/>
          </p:nvSpPr>
          <p:spPr bwMode="auto">
            <a:xfrm flipV="1">
              <a:off x="2683" y="1334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25" name="Line 192"/>
            <p:cNvSpPr>
              <a:spLocks noChangeShapeType="1"/>
            </p:cNvSpPr>
            <p:nvPr/>
          </p:nvSpPr>
          <p:spPr bwMode="auto">
            <a:xfrm>
              <a:off x="2689" y="1334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26" name="Line 193"/>
            <p:cNvSpPr>
              <a:spLocks noChangeShapeType="1"/>
            </p:cNvSpPr>
            <p:nvPr/>
          </p:nvSpPr>
          <p:spPr bwMode="auto">
            <a:xfrm flipV="1">
              <a:off x="2675" y="13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27" name="Line 194"/>
            <p:cNvSpPr>
              <a:spLocks noChangeShapeType="1"/>
            </p:cNvSpPr>
            <p:nvPr/>
          </p:nvSpPr>
          <p:spPr bwMode="auto">
            <a:xfrm flipH="1">
              <a:off x="2679" y="1332"/>
              <a:ext cx="3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28" name="Freeform 195"/>
            <p:cNvSpPr>
              <a:spLocks/>
            </p:cNvSpPr>
            <p:nvPr/>
          </p:nvSpPr>
          <p:spPr bwMode="auto">
            <a:xfrm>
              <a:off x="2675" y="1316"/>
              <a:ext cx="25" cy="25"/>
            </a:xfrm>
            <a:custGeom>
              <a:avLst/>
              <a:gdLst>
                <a:gd name="T0" fmla="*/ 0 w 156"/>
                <a:gd name="T1" fmla="*/ 0 h 157"/>
                <a:gd name="T2" fmla="*/ 0 w 156"/>
                <a:gd name="T3" fmla="*/ 0 h 157"/>
                <a:gd name="T4" fmla="*/ 0 w 156"/>
                <a:gd name="T5" fmla="*/ 0 h 157"/>
                <a:gd name="T6" fmla="*/ 0 w 156"/>
                <a:gd name="T7" fmla="*/ 0 h 157"/>
                <a:gd name="T8" fmla="*/ 0 w 156"/>
                <a:gd name="T9" fmla="*/ 0 h 157"/>
                <a:gd name="T10" fmla="*/ 0 w 156"/>
                <a:gd name="T11" fmla="*/ 0 h 157"/>
                <a:gd name="T12" fmla="*/ 0 w 156"/>
                <a:gd name="T13" fmla="*/ 0 h 157"/>
                <a:gd name="T14" fmla="*/ 0 w 156"/>
                <a:gd name="T15" fmla="*/ 0 h 157"/>
                <a:gd name="T16" fmla="*/ 0 w 156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6"/>
                <a:gd name="T28" fmla="*/ 0 h 157"/>
                <a:gd name="T29" fmla="*/ 156 w 156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6" h="157">
                  <a:moveTo>
                    <a:pt x="156" y="78"/>
                  </a:moveTo>
                  <a:lnTo>
                    <a:pt x="134" y="23"/>
                  </a:lnTo>
                  <a:lnTo>
                    <a:pt x="78" y="0"/>
                  </a:lnTo>
                  <a:lnTo>
                    <a:pt x="23" y="23"/>
                  </a:lnTo>
                  <a:lnTo>
                    <a:pt x="0" y="78"/>
                  </a:lnTo>
                  <a:lnTo>
                    <a:pt x="23" y="134"/>
                  </a:lnTo>
                  <a:lnTo>
                    <a:pt x="78" y="157"/>
                  </a:lnTo>
                  <a:lnTo>
                    <a:pt x="134" y="134"/>
                  </a:lnTo>
                  <a:lnTo>
                    <a:pt x="156" y="7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29" name="Line 196"/>
            <p:cNvSpPr>
              <a:spLocks noChangeShapeType="1"/>
            </p:cNvSpPr>
            <p:nvPr/>
          </p:nvSpPr>
          <p:spPr bwMode="auto">
            <a:xfrm flipV="1">
              <a:off x="2692" y="1319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30" name="Line 197"/>
            <p:cNvSpPr>
              <a:spLocks noChangeShapeType="1"/>
            </p:cNvSpPr>
            <p:nvPr/>
          </p:nvSpPr>
          <p:spPr bwMode="auto">
            <a:xfrm>
              <a:off x="2680" y="1319"/>
              <a:ext cx="3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31" name="Freeform 198"/>
            <p:cNvSpPr>
              <a:spLocks/>
            </p:cNvSpPr>
            <p:nvPr/>
          </p:nvSpPr>
          <p:spPr bwMode="auto">
            <a:xfrm>
              <a:off x="2662" y="1304"/>
              <a:ext cx="51" cy="49"/>
            </a:xfrm>
            <a:custGeom>
              <a:avLst/>
              <a:gdLst>
                <a:gd name="T0" fmla="*/ 0 w 312"/>
                <a:gd name="T1" fmla="*/ 0 h 313"/>
                <a:gd name="T2" fmla="*/ 0 w 312"/>
                <a:gd name="T3" fmla="*/ 0 h 313"/>
                <a:gd name="T4" fmla="*/ 0 w 312"/>
                <a:gd name="T5" fmla="*/ 0 h 313"/>
                <a:gd name="T6" fmla="*/ 0 w 312"/>
                <a:gd name="T7" fmla="*/ 0 h 313"/>
                <a:gd name="T8" fmla="*/ 0 w 312"/>
                <a:gd name="T9" fmla="*/ 0 h 313"/>
                <a:gd name="T10" fmla="*/ 0 w 312"/>
                <a:gd name="T11" fmla="*/ 0 h 313"/>
                <a:gd name="T12" fmla="*/ 0 w 312"/>
                <a:gd name="T13" fmla="*/ 0 h 313"/>
                <a:gd name="T14" fmla="*/ 0 w 312"/>
                <a:gd name="T15" fmla="*/ 0 h 313"/>
                <a:gd name="T16" fmla="*/ 0 w 312"/>
                <a:gd name="T17" fmla="*/ 0 h 3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2"/>
                <a:gd name="T28" fmla="*/ 0 h 313"/>
                <a:gd name="T29" fmla="*/ 312 w 312"/>
                <a:gd name="T30" fmla="*/ 313 h 3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2" h="313">
                  <a:moveTo>
                    <a:pt x="312" y="156"/>
                  </a:moveTo>
                  <a:lnTo>
                    <a:pt x="266" y="45"/>
                  </a:lnTo>
                  <a:lnTo>
                    <a:pt x="156" y="0"/>
                  </a:lnTo>
                  <a:lnTo>
                    <a:pt x="45" y="45"/>
                  </a:lnTo>
                  <a:lnTo>
                    <a:pt x="0" y="156"/>
                  </a:lnTo>
                  <a:lnTo>
                    <a:pt x="45" y="267"/>
                  </a:lnTo>
                  <a:lnTo>
                    <a:pt x="156" y="313"/>
                  </a:lnTo>
                  <a:lnTo>
                    <a:pt x="266" y="267"/>
                  </a:lnTo>
                  <a:lnTo>
                    <a:pt x="312" y="15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32" name="Freeform 199"/>
            <p:cNvSpPr>
              <a:spLocks/>
            </p:cNvSpPr>
            <p:nvPr/>
          </p:nvSpPr>
          <p:spPr bwMode="auto">
            <a:xfrm>
              <a:off x="2614" y="1315"/>
              <a:ext cx="28" cy="27"/>
            </a:xfrm>
            <a:custGeom>
              <a:avLst/>
              <a:gdLst>
                <a:gd name="T0" fmla="*/ 0 w 167"/>
                <a:gd name="T1" fmla="*/ 0 h 167"/>
                <a:gd name="T2" fmla="*/ 0 w 167"/>
                <a:gd name="T3" fmla="*/ 0 h 167"/>
                <a:gd name="T4" fmla="*/ 0 w 167"/>
                <a:gd name="T5" fmla="*/ 0 h 167"/>
                <a:gd name="T6" fmla="*/ 0 w 167"/>
                <a:gd name="T7" fmla="*/ 0 h 167"/>
                <a:gd name="T8" fmla="*/ 0 w 167"/>
                <a:gd name="T9" fmla="*/ 0 h 167"/>
                <a:gd name="T10" fmla="*/ 0 w 167"/>
                <a:gd name="T11" fmla="*/ 0 h 167"/>
                <a:gd name="T12" fmla="*/ 0 w 167"/>
                <a:gd name="T13" fmla="*/ 0 h 167"/>
                <a:gd name="T14" fmla="*/ 0 w 167"/>
                <a:gd name="T15" fmla="*/ 0 h 167"/>
                <a:gd name="T16" fmla="*/ 0 w 167"/>
                <a:gd name="T17" fmla="*/ 0 h 1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7"/>
                <a:gd name="T28" fmla="*/ 0 h 167"/>
                <a:gd name="T29" fmla="*/ 167 w 167"/>
                <a:gd name="T30" fmla="*/ 167 h 1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7" h="167">
                  <a:moveTo>
                    <a:pt x="167" y="83"/>
                  </a:moveTo>
                  <a:lnTo>
                    <a:pt x="143" y="25"/>
                  </a:lnTo>
                  <a:lnTo>
                    <a:pt x="84" y="0"/>
                  </a:lnTo>
                  <a:lnTo>
                    <a:pt x="24" y="25"/>
                  </a:lnTo>
                  <a:lnTo>
                    <a:pt x="0" y="83"/>
                  </a:lnTo>
                  <a:lnTo>
                    <a:pt x="24" y="143"/>
                  </a:lnTo>
                  <a:lnTo>
                    <a:pt x="84" y="167"/>
                  </a:lnTo>
                  <a:lnTo>
                    <a:pt x="143" y="143"/>
                  </a:lnTo>
                  <a:lnTo>
                    <a:pt x="167" y="8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33" name="Line 200"/>
            <p:cNvSpPr>
              <a:spLocks noChangeShapeType="1"/>
            </p:cNvSpPr>
            <p:nvPr/>
          </p:nvSpPr>
          <p:spPr bwMode="auto">
            <a:xfrm flipH="1">
              <a:off x="2630" y="1316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34" name="Line 201"/>
            <p:cNvSpPr>
              <a:spLocks noChangeShapeType="1"/>
            </p:cNvSpPr>
            <p:nvPr/>
          </p:nvSpPr>
          <p:spPr bwMode="auto">
            <a:xfrm flipH="1" flipV="1">
              <a:off x="2624" y="1316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35" name="Freeform 202"/>
            <p:cNvSpPr>
              <a:spLocks/>
            </p:cNvSpPr>
            <p:nvPr/>
          </p:nvSpPr>
          <p:spPr bwMode="auto">
            <a:xfrm>
              <a:off x="2624" y="1324"/>
              <a:ext cx="8" cy="8"/>
            </a:xfrm>
            <a:custGeom>
              <a:avLst/>
              <a:gdLst>
                <a:gd name="T0" fmla="*/ 0 w 53"/>
                <a:gd name="T1" fmla="*/ 0 h 51"/>
                <a:gd name="T2" fmla="*/ 0 w 53"/>
                <a:gd name="T3" fmla="*/ 0 h 51"/>
                <a:gd name="T4" fmla="*/ 0 w 53"/>
                <a:gd name="T5" fmla="*/ 0 h 51"/>
                <a:gd name="T6" fmla="*/ 0 w 53"/>
                <a:gd name="T7" fmla="*/ 0 h 51"/>
                <a:gd name="T8" fmla="*/ 0 w 53"/>
                <a:gd name="T9" fmla="*/ 0 h 51"/>
                <a:gd name="T10" fmla="*/ 0 w 53"/>
                <a:gd name="T11" fmla="*/ 0 h 51"/>
                <a:gd name="T12" fmla="*/ 0 w 53"/>
                <a:gd name="T13" fmla="*/ 0 h 51"/>
                <a:gd name="T14" fmla="*/ 0 w 53"/>
                <a:gd name="T15" fmla="*/ 0 h 51"/>
                <a:gd name="T16" fmla="*/ 0 w 53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3"/>
                <a:gd name="T28" fmla="*/ 0 h 51"/>
                <a:gd name="T29" fmla="*/ 53 w 53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3" h="51">
                  <a:moveTo>
                    <a:pt x="53" y="25"/>
                  </a:moveTo>
                  <a:lnTo>
                    <a:pt x="46" y="7"/>
                  </a:lnTo>
                  <a:lnTo>
                    <a:pt x="27" y="0"/>
                  </a:lnTo>
                  <a:lnTo>
                    <a:pt x="9" y="7"/>
                  </a:lnTo>
                  <a:lnTo>
                    <a:pt x="0" y="25"/>
                  </a:lnTo>
                  <a:lnTo>
                    <a:pt x="9" y="44"/>
                  </a:lnTo>
                  <a:lnTo>
                    <a:pt x="27" y="51"/>
                  </a:lnTo>
                  <a:lnTo>
                    <a:pt x="46" y="44"/>
                  </a:lnTo>
                  <a:lnTo>
                    <a:pt x="53" y="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36" name="Line 203"/>
            <p:cNvSpPr>
              <a:spLocks noChangeShapeType="1"/>
            </p:cNvSpPr>
            <p:nvPr/>
          </p:nvSpPr>
          <p:spPr bwMode="auto">
            <a:xfrm flipH="1" flipV="1">
              <a:off x="2615" y="1326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37" name="Line 204"/>
            <p:cNvSpPr>
              <a:spLocks noChangeShapeType="1"/>
            </p:cNvSpPr>
            <p:nvPr/>
          </p:nvSpPr>
          <p:spPr bwMode="auto">
            <a:xfrm flipH="1">
              <a:off x="2635" y="1326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38" name="Line 205"/>
            <p:cNvSpPr>
              <a:spLocks noChangeShapeType="1"/>
            </p:cNvSpPr>
            <p:nvPr/>
          </p:nvSpPr>
          <p:spPr bwMode="auto">
            <a:xfrm flipV="1">
              <a:off x="2615" y="1330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39" name="Line 206"/>
            <p:cNvSpPr>
              <a:spLocks noChangeShapeType="1"/>
            </p:cNvSpPr>
            <p:nvPr/>
          </p:nvSpPr>
          <p:spPr bwMode="auto">
            <a:xfrm flipH="1">
              <a:off x="2619" y="1332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40" name="Line 207"/>
            <p:cNvSpPr>
              <a:spLocks noChangeShapeType="1"/>
            </p:cNvSpPr>
            <p:nvPr/>
          </p:nvSpPr>
          <p:spPr bwMode="auto">
            <a:xfrm flipV="1">
              <a:off x="2624" y="1334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41" name="Line 208"/>
            <p:cNvSpPr>
              <a:spLocks noChangeShapeType="1"/>
            </p:cNvSpPr>
            <p:nvPr/>
          </p:nvSpPr>
          <p:spPr bwMode="auto">
            <a:xfrm>
              <a:off x="2629" y="1334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42" name="Line 209"/>
            <p:cNvSpPr>
              <a:spLocks noChangeShapeType="1"/>
            </p:cNvSpPr>
            <p:nvPr/>
          </p:nvSpPr>
          <p:spPr bwMode="auto">
            <a:xfrm flipH="1" flipV="1">
              <a:off x="2634" y="1335"/>
              <a:ext cx="4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43" name="Line 210"/>
            <p:cNvSpPr>
              <a:spLocks noChangeShapeType="1"/>
            </p:cNvSpPr>
            <p:nvPr/>
          </p:nvSpPr>
          <p:spPr bwMode="auto">
            <a:xfrm>
              <a:off x="2636" y="133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44" name="Freeform 211"/>
            <p:cNvSpPr>
              <a:spLocks/>
            </p:cNvSpPr>
            <p:nvPr/>
          </p:nvSpPr>
          <p:spPr bwMode="auto">
            <a:xfrm>
              <a:off x="2617" y="1318"/>
              <a:ext cx="26" cy="25"/>
            </a:xfrm>
            <a:custGeom>
              <a:avLst/>
              <a:gdLst>
                <a:gd name="T0" fmla="*/ 0 w 156"/>
                <a:gd name="T1" fmla="*/ 0 h 157"/>
                <a:gd name="T2" fmla="*/ 0 w 156"/>
                <a:gd name="T3" fmla="*/ 0 h 157"/>
                <a:gd name="T4" fmla="*/ 0 w 156"/>
                <a:gd name="T5" fmla="*/ 0 h 157"/>
                <a:gd name="T6" fmla="*/ 0 w 156"/>
                <a:gd name="T7" fmla="*/ 0 h 157"/>
                <a:gd name="T8" fmla="*/ 0 w 156"/>
                <a:gd name="T9" fmla="*/ 0 h 157"/>
                <a:gd name="T10" fmla="*/ 0 w 156"/>
                <a:gd name="T11" fmla="*/ 0 h 157"/>
                <a:gd name="T12" fmla="*/ 0 w 156"/>
                <a:gd name="T13" fmla="*/ 0 h 157"/>
                <a:gd name="T14" fmla="*/ 0 w 156"/>
                <a:gd name="T15" fmla="*/ 0 h 157"/>
                <a:gd name="T16" fmla="*/ 0 w 156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6"/>
                <a:gd name="T28" fmla="*/ 0 h 157"/>
                <a:gd name="T29" fmla="*/ 156 w 156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6" h="157">
                  <a:moveTo>
                    <a:pt x="156" y="78"/>
                  </a:moveTo>
                  <a:lnTo>
                    <a:pt x="133" y="23"/>
                  </a:lnTo>
                  <a:lnTo>
                    <a:pt x="78" y="0"/>
                  </a:lnTo>
                  <a:lnTo>
                    <a:pt x="23" y="23"/>
                  </a:lnTo>
                  <a:lnTo>
                    <a:pt x="0" y="78"/>
                  </a:lnTo>
                  <a:lnTo>
                    <a:pt x="23" y="134"/>
                  </a:lnTo>
                  <a:lnTo>
                    <a:pt x="78" y="157"/>
                  </a:lnTo>
                  <a:lnTo>
                    <a:pt x="133" y="134"/>
                  </a:lnTo>
                  <a:lnTo>
                    <a:pt x="156" y="7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45" name="Line 212"/>
            <p:cNvSpPr>
              <a:spLocks noChangeShapeType="1"/>
            </p:cNvSpPr>
            <p:nvPr/>
          </p:nvSpPr>
          <p:spPr bwMode="auto">
            <a:xfrm>
              <a:off x="2621" y="1321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46" name="Line 213"/>
            <p:cNvSpPr>
              <a:spLocks noChangeShapeType="1"/>
            </p:cNvSpPr>
            <p:nvPr/>
          </p:nvSpPr>
          <p:spPr bwMode="auto">
            <a:xfrm flipV="1">
              <a:off x="2635" y="1321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47" name="Freeform 214"/>
            <p:cNvSpPr>
              <a:spLocks/>
            </p:cNvSpPr>
            <p:nvPr/>
          </p:nvSpPr>
          <p:spPr bwMode="auto">
            <a:xfrm>
              <a:off x="2604" y="1306"/>
              <a:ext cx="52" cy="49"/>
            </a:xfrm>
            <a:custGeom>
              <a:avLst/>
              <a:gdLst>
                <a:gd name="T0" fmla="*/ 0 w 312"/>
                <a:gd name="T1" fmla="*/ 0 h 313"/>
                <a:gd name="T2" fmla="*/ 0 w 312"/>
                <a:gd name="T3" fmla="*/ 0 h 313"/>
                <a:gd name="T4" fmla="*/ 0 w 312"/>
                <a:gd name="T5" fmla="*/ 0 h 313"/>
                <a:gd name="T6" fmla="*/ 0 w 312"/>
                <a:gd name="T7" fmla="*/ 0 h 313"/>
                <a:gd name="T8" fmla="*/ 0 w 312"/>
                <a:gd name="T9" fmla="*/ 0 h 313"/>
                <a:gd name="T10" fmla="*/ 0 w 312"/>
                <a:gd name="T11" fmla="*/ 0 h 313"/>
                <a:gd name="T12" fmla="*/ 0 w 312"/>
                <a:gd name="T13" fmla="*/ 0 h 313"/>
                <a:gd name="T14" fmla="*/ 0 w 312"/>
                <a:gd name="T15" fmla="*/ 0 h 313"/>
                <a:gd name="T16" fmla="*/ 0 w 312"/>
                <a:gd name="T17" fmla="*/ 0 h 3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2"/>
                <a:gd name="T28" fmla="*/ 0 h 313"/>
                <a:gd name="T29" fmla="*/ 312 w 312"/>
                <a:gd name="T30" fmla="*/ 313 h 3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2" h="313">
                  <a:moveTo>
                    <a:pt x="312" y="156"/>
                  </a:moveTo>
                  <a:lnTo>
                    <a:pt x="266" y="45"/>
                  </a:lnTo>
                  <a:lnTo>
                    <a:pt x="156" y="0"/>
                  </a:lnTo>
                  <a:lnTo>
                    <a:pt x="45" y="45"/>
                  </a:lnTo>
                  <a:lnTo>
                    <a:pt x="0" y="156"/>
                  </a:lnTo>
                  <a:lnTo>
                    <a:pt x="45" y="267"/>
                  </a:lnTo>
                  <a:lnTo>
                    <a:pt x="156" y="313"/>
                  </a:lnTo>
                  <a:lnTo>
                    <a:pt x="266" y="267"/>
                  </a:lnTo>
                  <a:lnTo>
                    <a:pt x="312" y="15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48" name="Freeform 215"/>
            <p:cNvSpPr>
              <a:spLocks/>
            </p:cNvSpPr>
            <p:nvPr/>
          </p:nvSpPr>
          <p:spPr bwMode="auto">
            <a:xfrm>
              <a:off x="2541" y="1401"/>
              <a:ext cx="8" cy="203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83"/>
                <a:gd name="T14" fmla="*/ 45 w 45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83">
                  <a:moveTo>
                    <a:pt x="45" y="0"/>
                  </a:moveTo>
                  <a:lnTo>
                    <a:pt x="0" y="0"/>
                  </a:lnTo>
                  <a:lnTo>
                    <a:pt x="45" y="128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49" name="Freeform 216"/>
            <p:cNvSpPr>
              <a:spLocks/>
            </p:cNvSpPr>
            <p:nvPr/>
          </p:nvSpPr>
          <p:spPr bwMode="auto">
            <a:xfrm>
              <a:off x="2541" y="1401"/>
              <a:ext cx="8" cy="203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83"/>
                <a:gd name="T14" fmla="*/ 45 w 45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83">
                  <a:moveTo>
                    <a:pt x="0" y="0"/>
                  </a:moveTo>
                  <a:lnTo>
                    <a:pt x="45" y="1283"/>
                  </a:lnTo>
                  <a:lnTo>
                    <a:pt x="0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50" name="Freeform 217"/>
            <p:cNvSpPr>
              <a:spLocks/>
            </p:cNvSpPr>
            <p:nvPr/>
          </p:nvSpPr>
          <p:spPr bwMode="auto">
            <a:xfrm>
              <a:off x="2541" y="1401"/>
              <a:ext cx="8" cy="203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w 45"/>
                <a:gd name="T9" fmla="*/ 0 h 12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1283"/>
                <a:gd name="T17" fmla="*/ 45 w 45"/>
                <a:gd name="T18" fmla="*/ 1283 h 12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1283">
                  <a:moveTo>
                    <a:pt x="45" y="0"/>
                  </a:moveTo>
                  <a:lnTo>
                    <a:pt x="0" y="0"/>
                  </a:lnTo>
                  <a:lnTo>
                    <a:pt x="0" y="1238"/>
                  </a:lnTo>
                  <a:lnTo>
                    <a:pt x="45" y="1283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51" name="Freeform 218"/>
            <p:cNvSpPr>
              <a:spLocks/>
            </p:cNvSpPr>
            <p:nvPr/>
          </p:nvSpPr>
          <p:spPr bwMode="auto">
            <a:xfrm>
              <a:off x="2183" y="1598"/>
              <a:ext cx="366" cy="6"/>
            </a:xfrm>
            <a:custGeom>
              <a:avLst/>
              <a:gdLst>
                <a:gd name="T0" fmla="*/ 0 w 2209"/>
                <a:gd name="T1" fmla="*/ 0 h 45"/>
                <a:gd name="T2" fmla="*/ 0 w 2209"/>
                <a:gd name="T3" fmla="*/ 0 h 45"/>
                <a:gd name="T4" fmla="*/ 0 w 2209"/>
                <a:gd name="T5" fmla="*/ 0 h 45"/>
                <a:gd name="T6" fmla="*/ 0 w 220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09"/>
                <a:gd name="T13" fmla="*/ 0 h 45"/>
                <a:gd name="T14" fmla="*/ 2209 w 220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09" h="45">
                  <a:moveTo>
                    <a:pt x="2209" y="45"/>
                  </a:moveTo>
                  <a:lnTo>
                    <a:pt x="2164" y="0"/>
                  </a:lnTo>
                  <a:lnTo>
                    <a:pt x="0" y="45"/>
                  </a:lnTo>
                  <a:lnTo>
                    <a:pt x="220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52" name="Freeform 219"/>
            <p:cNvSpPr>
              <a:spLocks/>
            </p:cNvSpPr>
            <p:nvPr/>
          </p:nvSpPr>
          <p:spPr bwMode="auto">
            <a:xfrm>
              <a:off x="2183" y="1598"/>
              <a:ext cx="358" cy="6"/>
            </a:xfrm>
            <a:custGeom>
              <a:avLst/>
              <a:gdLst>
                <a:gd name="T0" fmla="*/ 0 w 2164"/>
                <a:gd name="T1" fmla="*/ 0 h 45"/>
                <a:gd name="T2" fmla="*/ 0 w 2164"/>
                <a:gd name="T3" fmla="*/ 0 h 45"/>
                <a:gd name="T4" fmla="*/ 0 w 2164"/>
                <a:gd name="T5" fmla="*/ 0 h 45"/>
                <a:gd name="T6" fmla="*/ 0 w 216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4"/>
                <a:gd name="T13" fmla="*/ 0 h 45"/>
                <a:gd name="T14" fmla="*/ 2164 w 216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4" h="45">
                  <a:moveTo>
                    <a:pt x="2164" y="0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216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53" name="Freeform 220"/>
            <p:cNvSpPr>
              <a:spLocks/>
            </p:cNvSpPr>
            <p:nvPr/>
          </p:nvSpPr>
          <p:spPr bwMode="auto">
            <a:xfrm>
              <a:off x="2183" y="1598"/>
              <a:ext cx="366" cy="6"/>
            </a:xfrm>
            <a:custGeom>
              <a:avLst/>
              <a:gdLst>
                <a:gd name="T0" fmla="*/ 0 w 2209"/>
                <a:gd name="T1" fmla="*/ 0 h 45"/>
                <a:gd name="T2" fmla="*/ 0 w 2209"/>
                <a:gd name="T3" fmla="*/ 0 h 45"/>
                <a:gd name="T4" fmla="*/ 0 w 2209"/>
                <a:gd name="T5" fmla="*/ 0 h 45"/>
                <a:gd name="T6" fmla="*/ 0 w 2209"/>
                <a:gd name="T7" fmla="*/ 0 h 45"/>
                <a:gd name="T8" fmla="*/ 0 w 2209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9"/>
                <a:gd name="T16" fmla="*/ 0 h 45"/>
                <a:gd name="T17" fmla="*/ 2209 w 2209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9" h="45">
                  <a:moveTo>
                    <a:pt x="2209" y="45"/>
                  </a:moveTo>
                  <a:lnTo>
                    <a:pt x="2164" y="0"/>
                  </a:lnTo>
                  <a:lnTo>
                    <a:pt x="45" y="0"/>
                  </a:lnTo>
                  <a:lnTo>
                    <a:pt x="0" y="45"/>
                  </a:lnTo>
                  <a:lnTo>
                    <a:pt x="2209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54" name="Freeform 221"/>
            <p:cNvSpPr>
              <a:spLocks/>
            </p:cNvSpPr>
            <p:nvPr/>
          </p:nvSpPr>
          <p:spPr bwMode="auto">
            <a:xfrm>
              <a:off x="2183" y="1401"/>
              <a:ext cx="8" cy="203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83"/>
                <a:gd name="T14" fmla="*/ 45 w 45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83">
                  <a:moveTo>
                    <a:pt x="0" y="1283"/>
                  </a:moveTo>
                  <a:lnTo>
                    <a:pt x="45" y="1238"/>
                  </a:lnTo>
                  <a:lnTo>
                    <a:pt x="0" y="0"/>
                  </a:lnTo>
                  <a:lnTo>
                    <a:pt x="0" y="12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55" name="Freeform 222"/>
            <p:cNvSpPr>
              <a:spLocks/>
            </p:cNvSpPr>
            <p:nvPr/>
          </p:nvSpPr>
          <p:spPr bwMode="auto">
            <a:xfrm>
              <a:off x="2183" y="1401"/>
              <a:ext cx="8" cy="197"/>
            </a:xfrm>
            <a:custGeom>
              <a:avLst/>
              <a:gdLst>
                <a:gd name="T0" fmla="*/ 0 w 45"/>
                <a:gd name="T1" fmla="*/ 0 h 1238"/>
                <a:gd name="T2" fmla="*/ 0 w 45"/>
                <a:gd name="T3" fmla="*/ 0 h 1238"/>
                <a:gd name="T4" fmla="*/ 0 w 45"/>
                <a:gd name="T5" fmla="*/ 0 h 1238"/>
                <a:gd name="T6" fmla="*/ 0 w 45"/>
                <a:gd name="T7" fmla="*/ 0 h 1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38"/>
                <a:gd name="T14" fmla="*/ 45 w 45"/>
                <a:gd name="T15" fmla="*/ 1238 h 1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38">
                  <a:moveTo>
                    <a:pt x="45" y="123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56" name="Freeform 223"/>
            <p:cNvSpPr>
              <a:spLocks/>
            </p:cNvSpPr>
            <p:nvPr/>
          </p:nvSpPr>
          <p:spPr bwMode="auto">
            <a:xfrm>
              <a:off x="2183" y="1401"/>
              <a:ext cx="8" cy="203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w 45"/>
                <a:gd name="T9" fmla="*/ 0 h 12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1283"/>
                <a:gd name="T17" fmla="*/ 45 w 45"/>
                <a:gd name="T18" fmla="*/ 1283 h 12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1283">
                  <a:moveTo>
                    <a:pt x="0" y="1283"/>
                  </a:moveTo>
                  <a:lnTo>
                    <a:pt x="45" y="123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28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57" name="Freeform 224"/>
            <p:cNvSpPr>
              <a:spLocks/>
            </p:cNvSpPr>
            <p:nvPr/>
          </p:nvSpPr>
          <p:spPr bwMode="auto">
            <a:xfrm>
              <a:off x="2221" y="1433"/>
              <a:ext cx="296" cy="165"/>
            </a:xfrm>
            <a:custGeom>
              <a:avLst/>
              <a:gdLst>
                <a:gd name="T0" fmla="*/ 0 w 1789"/>
                <a:gd name="T1" fmla="*/ 0 h 1040"/>
                <a:gd name="T2" fmla="*/ 0 w 1789"/>
                <a:gd name="T3" fmla="*/ 0 h 1040"/>
                <a:gd name="T4" fmla="*/ 0 w 1789"/>
                <a:gd name="T5" fmla="*/ 0 h 1040"/>
                <a:gd name="T6" fmla="*/ 0 w 1789"/>
                <a:gd name="T7" fmla="*/ 0 h 1040"/>
                <a:gd name="T8" fmla="*/ 0 w 1789"/>
                <a:gd name="T9" fmla="*/ 0 h 1040"/>
                <a:gd name="T10" fmla="*/ 0 w 1789"/>
                <a:gd name="T11" fmla="*/ 0 h 1040"/>
                <a:gd name="T12" fmla="*/ 0 w 1789"/>
                <a:gd name="T13" fmla="*/ 0 h 1040"/>
                <a:gd name="T14" fmla="*/ 0 w 1789"/>
                <a:gd name="T15" fmla="*/ 0 h 1040"/>
                <a:gd name="T16" fmla="*/ 0 w 1789"/>
                <a:gd name="T17" fmla="*/ 0 h 1040"/>
                <a:gd name="T18" fmla="*/ 0 w 1789"/>
                <a:gd name="T19" fmla="*/ 0 h 1040"/>
                <a:gd name="T20" fmla="*/ 0 w 1789"/>
                <a:gd name="T21" fmla="*/ 0 h 1040"/>
                <a:gd name="T22" fmla="*/ 0 w 1789"/>
                <a:gd name="T23" fmla="*/ 0 h 1040"/>
                <a:gd name="T24" fmla="*/ 0 w 1789"/>
                <a:gd name="T25" fmla="*/ 0 h 1040"/>
                <a:gd name="T26" fmla="*/ 0 w 1789"/>
                <a:gd name="T27" fmla="*/ 0 h 1040"/>
                <a:gd name="T28" fmla="*/ 0 w 1789"/>
                <a:gd name="T29" fmla="*/ 0 h 1040"/>
                <a:gd name="T30" fmla="*/ 0 w 1789"/>
                <a:gd name="T31" fmla="*/ 0 h 1040"/>
                <a:gd name="T32" fmla="*/ 0 w 1789"/>
                <a:gd name="T33" fmla="*/ 0 h 1040"/>
                <a:gd name="T34" fmla="*/ 0 w 1789"/>
                <a:gd name="T35" fmla="*/ 0 h 1040"/>
                <a:gd name="T36" fmla="*/ 0 w 1789"/>
                <a:gd name="T37" fmla="*/ 0 h 1040"/>
                <a:gd name="T38" fmla="*/ 0 w 1789"/>
                <a:gd name="T39" fmla="*/ 0 h 1040"/>
                <a:gd name="T40" fmla="*/ 0 w 1789"/>
                <a:gd name="T41" fmla="*/ 0 h 1040"/>
                <a:gd name="T42" fmla="*/ 0 w 1789"/>
                <a:gd name="T43" fmla="*/ 0 h 1040"/>
                <a:gd name="T44" fmla="*/ 0 w 1789"/>
                <a:gd name="T45" fmla="*/ 0 h 1040"/>
                <a:gd name="T46" fmla="*/ 0 w 1789"/>
                <a:gd name="T47" fmla="*/ 0 h 1040"/>
                <a:gd name="T48" fmla="*/ 0 w 1789"/>
                <a:gd name="T49" fmla="*/ 0 h 1040"/>
                <a:gd name="T50" fmla="*/ 0 w 1789"/>
                <a:gd name="T51" fmla="*/ 0 h 1040"/>
                <a:gd name="T52" fmla="*/ 0 w 1789"/>
                <a:gd name="T53" fmla="*/ 0 h 1040"/>
                <a:gd name="T54" fmla="*/ 0 w 1789"/>
                <a:gd name="T55" fmla="*/ 0 h 1040"/>
                <a:gd name="T56" fmla="*/ 0 w 1789"/>
                <a:gd name="T57" fmla="*/ 0 h 1040"/>
                <a:gd name="T58" fmla="*/ 0 w 1789"/>
                <a:gd name="T59" fmla="*/ 0 h 1040"/>
                <a:gd name="T60" fmla="*/ 0 w 1789"/>
                <a:gd name="T61" fmla="*/ 0 h 1040"/>
                <a:gd name="T62" fmla="*/ 0 w 1789"/>
                <a:gd name="T63" fmla="*/ 0 h 1040"/>
                <a:gd name="T64" fmla="*/ 0 w 1789"/>
                <a:gd name="T65" fmla="*/ 0 h 1040"/>
                <a:gd name="T66" fmla="*/ 0 w 1789"/>
                <a:gd name="T67" fmla="*/ 0 h 1040"/>
                <a:gd name="T68" fmla="*/ 0 w 1789"/>
                <a:gd name="T69" fmla="*/ 0 h 1040"/>
                <a:gd name="T70" fmla="*/ 0 w 1789"/>
                <a:gd name="T71" fmla="*/ 0 h 1040"/>
                <a:gd name="T72" fmla="*/ 0 w 1789"/>
                <a:gd name="T73" fmla="*/ 0 h 1040"/>
                <a:gd name="T74" fmla="*/ 0 w 1789"/>
                <a:gd name="T75" fmla="*/ 0 h 1040"/>
                <a:gd name="T76" fmla="*/ 0 w 1789"/>
                <a:gd name="T77" fmla="*/ 0 h 1040"/>
                <a:gd name="T78" fmla="*/ 0 w 1789"/>
                <a:gd name="T79" fmla="*/ 0 h 1040"/>
                <a:gd name="T80" fmla="*/ 0 w 1789"/>
                <a:gd name="T81" fmla="*/ 0 h 1040"/>
                <a:gd name="T82" fmla="*/ 0 w 1789"/>
                <a:gd name="T83" fmla="*/ 0 h 1040"/>
                <a:gd name="T84" fmla="*/ 0 w 1789"/>
                <a:gd name="T85" fmla="*/ 0 h 1040"/>
                <a:gd name="T86" fmla="*/ 0 w 1789"/>
                <a:gd name="T87" fmla="*/ 0 h 10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89"/>
                <a:gd name="T133" fmla="*/ 0 h 1040"/>
                <a:gd name="T134" fmla="*/ 1789 w 1789"/>
                <a:gd name="T135" fmla="*/ 1040 h 104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89" h="1040">
                  <a:moveTo>
                    <a:pt x="898" y="0"/>
                  </a:moveTo>
                  <a:lnTo>
                    <a:pt x="858" y="37"/>
                  </a:lnTo>
                  <a:lnTo>
                    <a:pt x="850" y="95"/>
                  </a:lnTo>
                  <a:lnTo>
                    <a:pt x="810" y="74"/>
                  </a:lnTo>
                  <a:lnTo>
                    <a:pt x="713" y="132"/>
                  </a:lnTo>
                  <a:lnTo>
                    <a:pt x="692" y="172"/>
                  </a:lnTo>
                  <a:lnTo>
                    <a:pt x="628" y="213"/>
                  </a:lnTo>
                  <a:lnTo>
                    <a:pt x="597" y="266"/>
                  </a:lnTo>
                  <a:lnTo>
                    <a:pt x="554" y="283"/>
                  </a:lnTo>
                  <a:lnTo>
                    <a:pt x="563" y="348"/>
                  </a:lnTo>
                  <a:lnTo>
                    <a:pt x="526" y="351"/>
                  </a:lnTo>
                  <a:lnTo>
                    <a:pt x="537" y="392"/>
                  </a:lnTo>
                  <a:lnTo>
                    <a:pt x="460" y="416"/>
                  </a:lnTo>
                  <a:lnTo>
                    <a:pt x="432" y="411"/>
                  </a:lnTo>
                  <a:lnTo>
                    <a:pt x="352" y="519"/>
                  </a:lnTo>
                  <a:lnTo>
                    <a:pt x="281" y="513"/>
                  </a:lnTo>
                  <a:lnTo>
                    <a:pt x="213" y="557"/>
                  </a:lnTo>
                  <a:lnTo>
                    <a:pt x="226" y="594"/>
                  </a:lnTo>
                  <a:lnTo>
                    <a:pt x="162" y="587"/>
                  </a:lnTo>
                  <a:lnTo>
                    <a:pt x="176" y="651"/>
                  </a:lnTo>
                  <a:lnTo>
                    <a:pt x="139" y="689"/>
                  </a:lnTo>
                  <a:lnTo>
                    <a:pt x="68" y="709"/>
                  </a:lnTo>
                  <a:lnTo>
                    <a:pt x="7" y="784"/>
                  </a:lnTo>
                  <a:lnTo>
                    <a:pt x="44" y="803"/>
                  </a:lnTo>
                  <a:lnTo>
                    <a:pt x="0" y="858"/>
                  </a:lnTo>
                  <a:lnTo>
                    <a:pt x="54" y="864"/>
                  </a:lnTo>
                  <a:lnTo>
                    <a:pt x="54" y="887"/>
                  </a:lnTo>
                  <a:lnTo>
                    <a:pt x="98" y="868"/>
                  </a:lnTo>
                  <a:lnTo>
                    <a:pt x="125" y="898"/>
                  </a:lnTo>
                  <a:lnTo>
                    <a:pt x="172" y="878"/>
                  </a:lnTo>
                  <a:lnTo>
                    <a:pt x="176" y="908"/>
                  </a:lnTo>
                  <a:lnTo>
                    <a:pt x="260" y="905"/>
                  </a:lnTo>
                  <a:lnTo>
                    <a:pt x="284" y="864"/>
                  </a:lnTo>
                  <a:lnTo>
                    <a:pt x="334" y="844"/>
                  </a:lnTo>
                  <a:lnTo>
                    <a:pt x="355" y="935"/>
                  </a:lnTo>
                  <a:lnTo>
                    <a:pt x="378" y="969"/>
                  </a:lnTo>
                  <a:lnTo>
                    <a:pt x="442" y="982"/>
                  </a:lnTo>
                  <a:lnTo>
                    <a:pt x="510" y="952"/>
                  </a:lnTo>
                  <a:lnTo>
                    <a:pt x="550" y="979"/>
                  </a:lnTo>
                  <a:lnTo>
                    <a:pt x="628" y="955"/>
                  </a:lnTo>
                  <a:lnTo>
                    <a:pt x="648" y="1006"/>
                  </a:lnTo>
                  <a:lnTo>
                    <a:pt x="705" y="989"/>
                  </a:lnTo>
                  <a:lnTo>
                    <a:pt x="719" y="1006"/>
                  </a:lnTo>
                  <a:lnTo>
                    <a:pt x="794" y="996"/>
                  </a:lnTo>
                  <a:lnTo>
                    <a:pt x="841" y="1040"/>
                  </a:lnTo>
                  <a:lnTo>
                    <a:pt x="895" y="1006"/>
                  </a:lnTo>
                  <a:lnTo>
                    <a:pt x="1010" y="1033"/>
                  </a:lnTo>
                  <a:lnTo>
                    <a:pt x="1040" y="1000"/>
                  </a:lnTo>
                  <a:lnTo>
                    <a:pt x="1094" y="986"/>
                  </a:lnTo>
                  <a:lnTo>
                    <a:pt x="1087" y="932"/>
                  </a:lnTo>
                  <a:lnTo>
                    <a:pt x="1152" y="963"/>
                  </a:lnTo>
                  <a:lnTo>
                    <a:pt x="1208" y="976"/>
                  </a:lnTo>
                  <a:lnTo>
                    <a:pt x="1307" y="905"/>
                  </a:lnTo>
                  <a:lnTo>
                    <a:pt x="1360" y="952"/>
                  </a:lnTo>
                  <a:lnTo>
                    <a:pt x="1442" y="955"/>
                  </a:lnTo>
                  <a:lnTo>
                    <a:pt x="1502" y="963"/>
                  </a:lnTo>
                  <a:lnTo>
                    <a:pt x="1573" y="932"/>
                  </a:lnTo>
                  <a:lnTo>
                    <a:pt x="1590" y="864"/>
                  </a:lnTo>
                  <a:lnTo>
                    <a:pt x="1661" y="864"/>
                  </a:lnTo>
                  <a:lnTo>
                    <a:pt x="1736" y="847"/>
                  </a:lnTo>
                  <a:lnTo>
                    <a:pt x="1718" y="790"/>
                  </a:lnTo>
                  <a:lnTo>
                    <a:pt x="1789" y="776"/>
                  </a:lnTo>
                  <a:lnTo>
                    <a:pt x="1773" y="716"/>
                  </a:lnTo>
                  <a:lnTo>
                    <a:pt x="1708" y="685"/>
                  </a:lnTo>
                  <a:lnTo>
                    <a:pt x="1637" y="689"/>
                  </a:lnTo>
                  <a:lnTo>
                    <a:pt x="1641" y="648"/>
                  </a:lnTo>
                  <a:lnTo>
                    <a:pt x="1600" y="624"/>
                  </a:lnTo>
                  <a:lnTo>
                    <a:pt x="1563" y="635"/>
                  </a:lnTo>
                  <a:lnTo>
                    <a:pt x="1580" y="543"/>
                  </a:lnTo>
                  <a:lnTo>
                    <a:pt x="1526" y="527"/>
                  </a:lnTo>
                  <a:lnTo>
                    <a:pt x="1553" y="466"/>
                  </a:lnTo>
                  <a:lnTo>
                    <a:pt x="1482" y="486"/>
                  </a:lnTo>
                  <a:lnTo>
                    <a:pt x="1492" y="416"/>
                  </a:lnTo>
                  <a:lnTo>
                    <a:pt x="1442" y="337"/>
                  </a:lnTo>
                  <a:lnTo>
                    <a:pt x="1387" y="351"/>
                  </a:lnTo>
                  <a:lnTo>
                    <a:pt x="1347" y="283"/>
                  </a:lnTo>
                  <a:lnTo>
                    <a:pt x="1252" y="307"/>
                  </a:lnTo>
                  <a:lnTo>
                    <a:pt x="1246" y="243"/>
                  </a:lnTo>
                  <a:lnTo>
                    <a:pt x="1192" y="266"/>
                  </a:lnTo>
                  <a:lnTo>
                    <a:pt x="1192" y="203"/>
                  </a:lnTo>
                  <a:lnTo>
                    <a:pt x="1144" y="199"/>
                  </a:lnTo>
                  <a:lnTo>
                    <a:pt x="1097" y="229"/>
                  </a:lnTo>
                  <a:lnTo>
                    <a:pt x="1084" y="162"/>
                  </a:lnTo>
                  <a:lnTo>
                    <a:pt x="1067" y="104"/>
                  </a:lnTo>
                  <a:lnTo>
                    <a:pt x="1010" y="121"/>
                  </a:lnTo>
                  <a:lnTo>
                    <a:pt x="1013" y="64"/>
                  </a:lnTo>
                  <a:lnTo>
                    <a:pt x="986" y="0"/>
                  </a:lnTo>
                  <a:lnTo>
                    <a:pt x="925" y="37"/>
                  </a:lnTo>
                  <a:lnTo>
                    <a:pt x="89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58" name="Line 225"/>
            <p:cNvSpPr>
              <a:spLocks noChangeShapeType="1"/>
            </p:cNvSpPr>
            <p:nvPr/>
          </p:nvSpPr>
          <p:spPr bwMode="auto">
            <a:xfrm flipV="1">
              <a:off x="2413" y="1523"/>
              <a:ext cx="10" cy="1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59" name="Freeform 226"/>
            <p:cNvSpPr>
              <a:spLocks/>
            </p:cNvSpPr>
            <p:nvPr/>
          </p:nvSpPr>
          <p:spPr bwMode="auto">
            <a:xfrm>
              <a:off x="2266" y="1514"/>
              <a:ext cx="12" cy="9"/>
            </a:xfrm>
            <a:custGeom>
              <a:avLst/>
              <a:gdLst>
                <a:gd name="T0" fmla="*/ 0 w 74"/>
                <a:gd name="T1" fmla="*/ 0 h 51"/>
                <a:gd name="T2" fmla="*/ 0 w 74"/>
                <a:gd name="T3" fmla="*/ 0 h 51"/>
                <a:gd name="T4" fmla="*/ 0 w 74"/>
                <a:gd name="T5" fmla="*/ 0 h 51"/>
                <a:gd name="T6" fmla="*/ 0 60000 65536"/>
                <a:gd name="T7" fmla="*/ 0 60000 65536"/>
                <a:gd name="T8" fmla="*/ 0 60000 65536"/>
                <a:gd name="T9" fmla="*/ 0 w 74"/>
                <a:gd name="T10" fmla="*/ 0 h 51"/>
                <a:gd name="T11" fmla="*/ 74 w 74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" h="51">
                  <a:moveTo>
                    <a:pt x="36" y="0"/>
                  </a:moveTo>
                  <a:lnTo>
                    <a:pt x="0" y="43"/>
                  </a:lnTo>
                  <a:lnTo>
                    <a:pt x="74" y="5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60" name="Line 227"/>
            <p:cNvSpPr>
              <a:spLocks noChangeShapeType="1"/>
            </p:cNvSpPr>
            <p:nvPr/>
          </p:nvSpPr>
          <p:spPr bwMode="auto">
            <a:xfrm>
              <a:off x="2413" y="153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61" name="Line 228"/>
            <p:cNvSpPr>
              <a:spLocks noChangeShapeType="1"/>
            </p:cNvSpPr>
            <p:nvPr/>
          </p:nvSpPr>
          <p:spPr bwMode="auto">
            <a:xfrm flipH="1" flipV="1">
              <a:off x="2277" y="1515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62" name="Line 229"/>
            <p:cNvSpPr>
              <a:spLocks noChangeShapeType="1"/>
            </p:cNvSpPr>
            <p:nvPr/>
          </p:nvSpPr>
          <p:spPr bwMode="auto">
            <a:xfrm flipH="1" flipV="1">
              <a:off x="2423" y="1523"/>
              <a:ext cx="2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63" name="Line 230"/>
            <p:cNvSpPr>
              <a:spLocks noChangeShapeType="1"/>
            </p:cNvSpPr>
            <p:nvPr/>
          </p:nvSpPr>
          <p:spPr bwMode="auto">
            <a:xfrm flipV="1">
              <a:off x="2313" y="1527"/>
              <a:ext cx="15" cy="1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64" name="Line 231"/>
            <p:cNvSpPr>
              <a:spLocks noChangeShapeType="1"/>
            </p:cNvSpPr>
            <p:nvPr/>
          </p:nvSpPr>
          <p:spPr bwMode="auto">
            <a:xfrm flipH="1" flipV="1">
              <a:off x="2328" y="1527"/>
              <a:ext cx="2" cy="1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65" name="Line 232"/>
            <p:cNvSpPr>
              <a:spLocks noChangeShapeType="1"/>
            </p:cNvSpPr>
            <p:nvPr/>
          </p:nvSpPr>
          <p:spPr bwMode="auto">
            <a:xfrm>
              <a:off x="2313" y="1544"/>
              <a:ext cx="1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66" name="Freeform 233"/>
            <p:cNvSpPr>
              <a:spLocks/>
            </p:cNvSpPr>
            <p:nvPr/>
          </p:nvSpPr>
          <p:spPr bwMode="auto">
            <a:xfrm>
              <a:off x="2316" y="1523"/>
              <a:ext cx="13" cy="12"/>
            </a:xfrm>
            <a:custGeom>
              <a:avLst/>
              <a:gdLst>
                <a:gd name="T0" fmla="*/ 0 w 86"/>
                <a:gd name="T1" fmla="*/ 0 h 75"/>
                <a:gd name="T2" fmla="*/ 0 w 86"/>
                <a:gd name="T3" fmla="*/ 0 h 75"/>
                <a:gd name="T4" fmla="*/ 0 w 86"/>
                <a:gd name="T5" fmla="*/ 0 h 75"/>
                <a:gd name="T6" fmla="*/ 0 60000 65536"/>
                <a:gd name="T7" fmla="*/ 0 60000 65536"/>
                <a:gd name="T8" fmla="*/ 0 60000 65536"/>
                <a:gd name="T9" fmla="*/ 0 w 86"/>
                <a:gd name="T10" fmla="*/ 0 h 75"/>
                <a:gd name="T11" fmla="*/ 86 w 86"/>
                <a:gd name="T12" fmla="*/ 75 h 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" h="75">
                  <a:moveTo>
                    <a:pt x="86" y="0"/>
                  </a:moveTo>
                  <a:lnTo>
                    <a:pt x="0" y="34"/>
                  </a:lnTo>
                  <a:lnTo>
                    <a:pt x="61" y="7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67" name="Line 234"/>
            <p:cNvSpPr>
              <a:spLocks noChangeShapeType="1"/>
            </p:cNvSpPr>
            <p:nvPr/>
          </p:nvSpPr>
          <p:spPr bwMode="auto">
            <a:xfrm flipV="1">
              <a:off x="2325" y="1523"/>
              <a:ext cx="4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68" name="Line 235"/>
            <p:cNvSpPr>
              <a:spLocks noChangeShapeType="1"/>
            </p:cNvSpPr>
            <p:nvPr/>
          </p:nvSpPr>
          <p:spPr bwMode="auto">
            <a:xfrm>
              <a:off x="2357" y="154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69" name="Line 236"/>
            <p:cNvSpPr>
              <a:spLocks noChangeShapeType="1"/>
            </p:cNvSpPr>
            <p:nvPr/>
          </p:nvSpPr>
          <p:spPr bwMode="auto">
            <a:xfrm>
              <a:off x="2251" y="156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70" name="Line 237"/>
            <p:cNvSpPr>
              <a:spLocks noChangeShapeType="1"/>
            </p:cNvSpPr>
            <p:nvPr/>
          </p:nvSpPr>
          <p:spPr bwMode="auto">
            <a:xfrm>
              <a:off x="2360" y="148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71" name="Line 238"/>
            <p:cNvSpPr>
              <a:spLocks noChangeShapeType="1"/>
            </p:cNvSpPr>
            <p:nvPr/>
          </p:nvSpPr>
          <p:spPr bwMode="auto">
            <a:xfrm>
              <a:off x="2462" y="153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72" name="Line 239"/>
            <p:cNvSpPr>
              <a:spLocks noChangeShapeType="1"/>
            </p:cNvSpPr>
            <p:nvPr/>
          </p:nvSpPr>
          <p:spPr bwMode="auto">
            <a:xfrm>
              <a:off x="2270" y="156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73" name="Line 240"/>
            <p:cNvSpPr>
              <a:spLocks noChangeShapeType="1"/>
            </p:cNvSpPr>
            <p:nvPr/>
          </p:nvSpPr>
          <p:spPr bwMode="auto">
            <a:xfrm>
              <a:off x="2399" y="155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74" name="Line 241"/>
            <p:cNvSpPr>
              <a:spLocks noChangeShapeType="1"/>
            </p:cNvSpPr>
            <p:nvPr/>
          </p:nvSpPr>
          <p:spPr bwMode="auto">
            <a:xfrm>
              <a:off x="2450" y="154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75" name="Line 242"/>
            <p:cNvSpPr>
              <a:spLocks noChangeShapeType="1"/>
            </p:cNvSpPr>
            <p:nvPr/>
          </p:nvSpPr>
          <p:spPr bwMode="auto">
            <a:xfrm>
              <a:off x="2323" y="148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76" name="Line 243"/>
            <p:cNvSpPr>
              <a:spLocks noChangeShapeType="1"/>
            </p:cNvSpPr>
            <p:nvPr/>
          </p:nvSpPr>
          <p:spPr bwMode="auto">
            <a:xfrm>
              <a:off x="2344" y="156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77" name="Line 244"/>
            <p:cNvSpPr>
              <a:spLocks noChangeShapeType="1"/>
            </p:cNvSpPr>
            <p:nvPr/>
          </p:nvSpPr>
          <p:spPr bwMode="auto">
            <a:xfrm>
              <a:off x="2320" y="1482"/>
              <a:ext cx="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78" name="Line 245"/>
            <p:cNvSpPr>
              <a:spLocks noChangeShapeType="1"/>
            </p:cNvSpPr>
            <p:nvPr/>
          </p:nvSpPr>
          <p:spPr bwMode="auto">
            <a:xfrm>
              <a:off x="2454" y="156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79" name="Line 246"/>
            <p:cNvSpPr>
              <a:spLocks noChangeShapeType="1"/>
            </p:cNvSpPr>
            <p:nvPr/>
          </p:nvSpPr>
          <p:spPr bwMode="auto">
            <a:xfrm>
              <a:off x="2386" y="146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80" name="Line 247"/>
            <p:cNvSpPr>
              <a:spLocks noChangeShapeType="1"/>
            </p:cNvSpPr>
            <p:nvPr/>
          </p:nvSpPr>
          <p:spPr bwMode="auto">
            <a:xfrm>
              <a:off x="2429" y="148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81" name="Line 248"/>
            <p:cNvSpPr>
              <a:spLocks noChangeShapeType="1"/>
            </p:cNvSpPr>
            <p:nvPr/>
          </p:nvSpPr>
          <p:spPr bwMode="auto">
            <a:xfrm>
              <a:off x="2235" y="155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82" name="Line 249"/>
            <p:cNvSpPr>
              <a:spLocks noChangeShapeType="1"/>
            </p:cNvSpPr>
            <p:nvPr/>
          </p:nvSpPr>
          <p:spPr bwMode="auto">
            <a:xfrm>
              <a:off x="2337" y="154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83" name="Line 250"/>
            <p:cNvSpPr>
              <a:spLocks noChangeShapeType="1"/>
            </p:cNvSpPr>
            <p:nvPr/>
          </p:nvSpPr>
          <p:spPr bwMode="auto">
            <a:xfrm>
              <a:off x="2408" y="147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84" name="Line 251"/>
            <p:cNvSpPr>
              <a:spLocks noChangeShapeType="1"/>
            </p:cNvSpPr>
            <p:nvPr/>
          </p:nvSpPr>
          <p:spPr bwMode="auto">
            <a:xfrm>
              <a:off x="2456" y="152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85" name="Freeform 252"/>
            <p:cNvSpPr>
              <a:spLocks/>
            </p:cNvSpPr>
            <p:nvPr/>
          </p:nvSpPr>
          <p:spPr bwMode="auto">
            <a:xfrm>
              <a:off x="2225" y="1578"/>
              <a:ext cx="12" cy="11"/>
            </a:xfrm>
            <a:custGeom>
              <a:avLst/>
              <a:gdLst>
                <a:gd name="T0" fmla="*/ 0 w 74"/>
                <a:gd name="T1" fmla="*/ 0 h 71"/>
                <a:gd name="T2" fmla="*/ 0 w 74"/>
                <a:gd name="T3" fmla="*/ 0 h 71"/>
                <a:gd name="T4" fmla="*/ 0 w 74"/>
                <a:gd name="T5" fmla="*/ 0 h 71"/>
                <a:gd name="T6" fmla="*/ 0 w 74"/>
                <a:gd name="T7" fmla="*/ 0 h 71"/>
                <a:gd name="T8" fmla="*/ 0 w 74"/>
                <a:gd name="T9" fmla="*/ 0 h 71"/>
                <a:gd name="T10" fmla="*/ 0 w 74"/>
                <a:gd name="T11" fmla="*/ 0 h 71"/>
                <a:gd name="T12" fmla="*/ 0 w 74"/>
                <a:gd name="T13" fmla="*/ 0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71"/>
                <a:gd name="T23" fmla="*/ 74 w 74"/>
                <a:gd name="T24" fmla="*/ 71 h 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71">
                  <a:moveTo>
                    <a:pt x="20" y="0"/>
                  </a:moveTo>
                  <a:lnTo>
                    <a:pt x="0" y="20"/>
                  </a:lnTo>
                  <a:lnTo>
                    <a:pt x="10" y="58"/>
                  </a:lnTo>
                  <a:lnTo>
                    <a:pt x="40" y="71"/>
                  </a:lnTo>
                  <a:lnTo>
                    <a:pt x="74" y="43"/>
                  </a:lnTo>
                  <a:lnTo>
                    <a:pt x="54" y="0"/>
                  </a:lnTo>
                  <a:lnTo>
                    <a:pt x="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86" name="Freeform 253"/>
            <p:cNvSpPr>
              <a:spLocks/>
            </p:cNvSpPr>
            <p:nvPr/>
          </p:nvSpPr>
          <p:spPr bwMode="auto">
            <a:xfrm>
              <a:off x="2515" y="1566"/>
              <a:ext cx="13" cy="11"/>
            </a:xfrm>
            <a:custGeom>
              <a:avLst/>
              <a:gdLst>
                <a:gd name="T0" fmla="*/ 0 w 81"/>
                <a:gd name="T1" fmla="*/ 0 h 64"/>
                <a:gd name="T2" fmla="*/ 0 w 81"/>
                <a:gd name="T3" fmla="*/ 0 h 64"/>
                <a:gd name="T4" fmla="*/ 0 w 81"/>
                <a:gd name="T5" fmla="*/ 0 h 64"/>
                <a:gd name="T6" fmla="*/ 0 w 81"/>
                <a:gd name="T7" fmla="*/ 0 h 64"/>
                <a:gd name="T8" fmla="*/ 0 w 81"/>
                <a:gd name="T9" fmla="*/ 0 h 64"/>
                <a:gd name="T10" fmla="*/ 0 w 81"/>
                <a:gd name="T11" fmla="*/ 0 h 64"/>
                <a:gd name="T12" fmla="*/ 0 w 81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1"/>
                <a:gd name="T22" fmla="*/ 0 h 64"/>
                <a:gd name="T23" fmla="*/ 81 w 81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1" h="64">
                  <a:moveTo>
                    <a:pt x="0" y="37"/>
                  </a:moveTo>
                  <a:lnTo>
                    <a:pt x="34" y="64"/>
                  </a:lnTo>
                  <a:lnTo>
                    <a:pt x="81" y="54"/>
                  </a:lnTo>
                  <a:lnTo>
                    <a:pt x="78" y="11"/>
                  </a:lnTo>
                  <a:lnTo>
                    <a:pt x="37" y="0"/>
                  </a:lnTo>
                  <a:lnTo>
                    <a:pt x="7" y="20"/>
                  </a:lnTo>
                  <a:lnTo>
                    <a:pt x="0" y="3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87" name="Freeform 254"/>
            <p:cNvSpPr>
              <a:spLocks/>
            </p:cNvSpPr>
            <p:nvPr/>
          </p:nvSpPr>
          <p:spPr bwMode="auto">
            <a:xfrm>
              <a:off x="2498" y="1580"/>
              <a:ext cx="12" cy="10"/>
            </a:xfrm>
            <a:custGeom>
              <a:avLst/>
              <a:gdLst>
                <a:gd name="T0" fmla="*/ 0 w 74"/>
                <a:gd name="T1" fmla="*/ 0 h 63"/>
                <a:gd name="T2" fmla="*/ 0 w 74"/>
                <a:gd name="T3" fmla="*/ 0 h 63"/>
                <a:gd name="T4" fmla="*/ 0 w 74"/>
                <a:gd name="T5" fmla="*/ 0 h 63"/>
                <a:gd name="T6" fmla="*/ 0 w 74"/>
                <a:gd name="T7" fmla="*/ 0 h 63"/>
                <a:gd name="T8" fmla="*/ 0 w 74"/>
                <a:gd name="T9" fmla="*/ 0 h 63"/>
                <a:gd name="T10" fmla="*/ 0 w 74"/>
                <a:gd name="T11" fmla="*/ 0 h 63"/>
                <a:gd name="T12" fmla="*/ 0 w 74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63"/>
                <a:gd name="T23" fmla="*/ 74 w 74"/>
                <a:gd name="T24" fmla="*/ 63 h 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63">
                  <a:moveTo>
                    <a:pt x="20" y="0"/>
                  </a:moveTo>
                  <a:lnTo>
                    <a:pt x="0" y="37"/>
                  </a:lnTo>
                  <a:lnTo>
                    <a:pt x="27" y="63"/>
                  </a:lnTo>
                  <a:lnTo>
                    <a:pt x="54" y="60"/>
                  </a:lnTo>
                  <a:lnTo>
                    <a:pt x="74" y="34"/>
                  </a:lnTo>
                  <a:lnTo>
                    <a:pt x="71" y="10"/>
                  </a:lnTo>
                  <a:lnTo>
                    <a:pt x="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88" name="Freeform 255"/>
            <p:cNvSpPr>
              <a:spLocks/>
            </p:cNvSpPr>
            <p:nvPr/>
          </p:nvSpPr>
          <p:spPr bwMode="auto">
            <a:xfrm>
              <a:off x="2413" y="1306"/>
              <a:ext cx="52" cy="49"/>
            </a:xfrm>
            <a:custGeom>
              <a:avLst/>
              <a:gdLst>
                <a:gd name="T0" fmla="*/ 0 w 314"/>
                <a:gd name="T1" fmla="*/ 0 h 313"/>
                <a:gd name="T2" fmla="*/ 0 w 314"/>
                <a:gd name="T3" fmla="*/ 0 h 313"/>
                <a:gd name="T4" fmla="*/ 0 w 314"/>
                <a:gd name="T5" fmla="*/ 0 h 313"/>
                <a:gd name="T6" fmla="*/ 0 w 314"/>
                <a:gd name="T7" fmla="*/ 0 h 313"/>
                <a:gd name="T8" fmla="*/ 0 w 314"/>
                <a:gd name="T9" fmla="*/ 0 h 313"/>
                <a:gd name="T10" fmla="*/ 0 w 314"/>
                <a:gd name="T11" fmla="*/ 0 h 313"/>
                <a:gd name="T12" fmla="*/ 0 w 314"/>
                <a:gd name="T13" fmla="*/ 0 h 313"/>
                <a:gd name="T14" fmla="*/ 0 w 314"/>
                <a:gd name="T15" fmla="*/ 0 h 313"/>
                <a:gd name="T16" fmla="*/ 0 w 314"/>
                <a:gd name="T17" fmla="*/ 0 h 3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4"/>
                <a:gd name="T28" fmla="*/ 0 h 313"/>
                <a:gd name="T29" fmla="*/ 314 w 314"/>
                <a:gd name="T30" fmla="*/ 313 h 3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4" h="313">
                  <a:moveTo>
                    <a:pt x="314" y="156"/>
                  </a:moveTo>
                  <a:lnTo>
                    <a:pt x="267" y="45"/>
                  </a:lnTo>
                  <a:lnTo>
                    <a:pt x="156" y="0"/>
                  </a:lnTo>
                  <a:lnTo>
                    <a:pt x="46" y="45"/>
                  </a:lnTo>
                  <a:lnTo>
                    <a:pt x="0" y="156"/>
                  </a:lnTo>
                  <a:lnTo>
                    <a:pt x="46" y="267"/>
                  </a:lnTo>
                  <a:lnTo>
                    <a:pt x="156" y="313"/>
                  </a:lnTo>
                  <a:lnTo>
                    <a:pt x="267" y="267"/>
                  </a:lnTo>
                  <a:lnTo>
                    <a:pt x="314" y="15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89" name="Freeform 256"/>
            <p:cNvSpPr>
              <a:spLocks/>
            </p:cNvSpPr>
            <p:nvPr/>
          </p:nvSpPr>
          <p:spPr bwMode="auto">
            <a:xfrm>
              <a:off x="2426" y="1317"/>
              <a:ext cx="27" cy="27"/>
            </a:xfrm>
            <a:custGeom>
              <a:avLst/>
              <a:gdLst>
                <a:gd name="T0" fmla="*/ 0 w 168"/>
                <a:gd name="T1" fmla="*/ 0 h 167"/>
                <a:gd name="T2" fmla="*/ 0 w 168"/>
                <a:gd name="T3" fmla="*/ 0 h 167"/>
                <a:gd name="T4" fmla="*/ 0 w 168"/>
                <a:gd name="T5" fmla="*/ 0 h 167"/>
                <a:gd name="T6" fmla="*/ 0 w 168"/>
                <a:gd name="T7" fmla="*/ 0 h 167"/>
                <a:gd name="T8" fmla="*/ 0 w 168"/>
                <a:gd name="T9" fmla="*/ 0 h 167"/>
                <a:gd name="T10" fmla="*/ 0 w 168"/>
                <a:gd name="T11" fmla="*/ 0 h 167"/>
                <a:gd name="T12" fmla="*/ 0 w 168"/>
                <a:gd name="T13" fmla="*/ 0 h 167"/>
                <a:gd name="T14" fmla="*/ 0 w 168"/>
                <a:gd name="T15" fmla="*/ 0 h 167"/>
                <a:gd name="T16" fmla="*/ 0 w 168"/>
                <a:gd name="T17" fmla="*/ 0 h 16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8"/>
                <a:gd name="T28" fmla="*/ 0 h 167"/>
                <a:gd name="T29" fmla="*/ 168 w 168"/>
                <a:gd name="T30" fmla="*/ 167 h 16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8" h="167">
                  <a:moveTo>
                    <a:pt x="168" y="83"/>
                  </a:moveTo>
                  <a:lnTo>
                    <a:pt x="143" y="25"/>
                  </a:lnTo>
                  <a:lnTo>
                    <a:pt x="83" y="0"/>
                  </a:lnTo>
                  <a:lnTo>
                    <a:pt x="25" y="25"/>
                  </a:lnTo>
                  <a:lnTo>
                    <a:pt x="0" y="83"/>
                  </a:lnTo>
                  <a:lnTo>
                    <a:pt x="25" y="143"/>
                  </a:lnTo>
                  <a:lnTo>
                    <a:pt x="83" y="167"/>
                  </a:lnTo>
                  <a:lnTo>
                    <a:pt x="143" y="143"/>
                  </a:lnTo>
                  <a:lnTo>
                    <a:pt x="168" y="8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90" name="Line 257"/>
            <p:cNvSpPr>
              <a:spLocks noChangeShapeType="1"/>
            </p:cNvSpPr>
            <p:nvPr/>
          </p:nvSpPr>
          <p:spPr bwMode="auto">
            <a:xfrm flipH="1">
              <a:off x="2441" y="1318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91" name="Line 258"/>
            <p:cNvSpPr>
              <a:spLocks noChangeShapeType="1"/>
            </p:cNvSpPr>
            <p:nvPr/>
          </p:nvSpPr>
          <p:spPr bwMode="auto">
            <a:xfrm flipH="1" flipV="1">
              <a:off x="2436" y="1318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92" name="Freeform 259"/>
            <p:cNvSpPr>
              <a:spLocks/>
            </p:cNvSpPr>
            <p:nvPr/>
          </p:nvSpPr>
          <p:spPr bwMode="auto">
            <a:xfrm>
              <a:off x="2435" y="1326"/>
              <a:ext cx="8" cy="8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w 52"/>
                <a:gd name="T11" fmla="*/ 0 h 51"/>
                <a:gd name="T12" fmla="*/ 0 w 52"/>
                <a:gd name="T13" fmla="*/ 0 h 51"/>
                <a:gd name="T14" fmla="*/ 0 w 52"/>
                <a:gd name="T15" fmla="*/ 0 h 51"/>
                <a:gd name="T16" fmla="*/ 0 w 52"/>
                <a:gd name="T17" fmla="*/ 0 h 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2"/>
                <a:gd name="T28" fmla="*/ 0 h 51"/>
                <a:gd name="T29" fmla="*/ 52 w 52"/>
                <a:gd name="T30" fmla="*/ 51 h 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2" h="51">
                  <a:moveTo>
                    <a:pt x="52" y="25"/>
                  </a:moveTo>
                  <a:lnTo>
                    <a:pt x="44" y="7"/>
                  </a:lnTo>
                  <a:lnTo>
                    <a:pt x="25" y="0"/>
                  </a:lnTo>
                  <a:lnTo>
                    <a:pt x="8" y="7"/>
                  </a:lnTo>
                  <a:lnTo>
                    <a:pt x="0" y="25"/>
                  </a:lnTo>
                  <a:lnTo>
                    <a:pt x="8" y="44"/>
                  </a:lnTo>
                  <a:lnTo>
                    <a:pt x="25" y="51"/>
                  </a:lnTo>
                  <a:lnTo>
                    <a:pt x="44" y="44"/>
                  </a:lnTo>
                  <a:lnTo>
                    <a:pt x="52" y="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93" name="Line 260"/>
            <p:cNvSpPr>
              <a:spLocks noChangeShapeType="1"/>
            </p:cNvSpPr>
            <p:nvPr/>
          </p:nvSpPr>
          <p:spPr bwMode="auto">
            <a:xfrm flipH="1">
              <a:off x="2445" y="132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94" name="Line 261"/>
            <p:cNvSpPr>
              <a:spLocks noChangeShapeType="1"/>
            </p:cNvSpPr>
            <p:nvPr/>
          </p:nvSpPr>
          <p:spPr bwMode="auto">
            <a:xfrm flipH="1" flipV="1">
              <a:off x="2443" y="1335"/>
              <a:ext cx="4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95" name="Line 262"/>
            <p:cNvSpPr>
              <a:spLocks noChangeShapeType="1"/>
            </p:cNvSpPr>
            <p:nvPr/>
          </p:nvSpPr>
          <p:spPr bwMode="auto">
            <a:xfrm>
              <a:off x="2445" y="133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96" name="Line 263"/>
            <p:cNvSpPr>
              <a:spLocks noChangeShapeType="1"/>
            </p:cNvSpPr>
            <p:nvPr/>
          </p:nvSpPr>
          <p:spPr bwMode="auto">
            <a:xfrm flipV="1">
              <a:off x="2435" y="1336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97" name="Line 264"/>
            <p:cNvSpPr>
              <a:spLocks noChangeShapeType="1"/>
            </p:cNvSpPr>
            <p:nvPr/>
          </p:nvSpPr>
          <p:spPr bwMode="auto">
            <a:xfrm>
              <a:off x="2440" y="1336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98" name="Line 265"/>
            <p:cNvSpPr>
              <a:spLocks noChangeShapeType="1"/>
            </p:cNvSpPr>
            <p:nvPr/>
          </p:nvSpPr>
          <p:spPr bwMode="auto">
            <a:xfrm flipV="1">
              <a:off x="2427" y="1331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699" name="Line 266"/>
            <p:cNvSpPr>
              <a:spLocks noChangeShapeType="1"/>
            </p:cNvSpPr>
            <p:nvPr/>
          </p:nvSpPr>
          <p:spPr bwMode="auto">
            <a:xfrm flipH="1">
              <a:off x="2431" y="1334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00" name="Line 267"/>
            <p:cNvSpPr>
              <a:spLocks noChangeShapeType="1"/>
            </p:cNvSpPr>
            <p:nvPr/>
          </p:nvSpPr>
          <p:spPr bwMode="auto">
            <a:xfrm flipH="1" flipV="1">
              <a:off x="2427" y="1328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01" name="Freeform 268"/>
            <p:cNvSpPr>
              <a:spLocks/>
            </p:cNvSpPr>
            <p:nvPr/>
          </p:nvSpPr>
          <p:spPr bwMode="auto">
            <a:xfrm>
              <a:off x="2427" y="1318"/>
              <a:ext cx="25" cy="25"/>
            </a:xfrm>
            <a:custGeom>
              <a:avLst/>
              <a:gdLst>
                <a:gd name="T0" fmla="*/ 0 w 156"/>
                <a:gd name="T1" fmla="*/ 0 h 157"/>
                <a:gd name="T2" fmla="*/ 0 w 156"/>
                <a:gd name="T3" fmla="*/ 0 h 157"/>
                <a:gd name="T4" fmla="*/ 0 w 156"/>
                <a:gd name="T5" fmla="*/ 0 h 157"/>
                <a:gd name="T6" fmla="*/ 0 w 156"/>
                <a:gd name="T7" fmla="*/ 0 h 157"/>
                <a:gd name="T8" fmla="*/ 0 w 156"/>
                <a:gd name="T9" fmla="*/ 0 h 157"/>
                <a:gd name="T10" fmla="*/ 0 w 156"/>
                <a:gd name="T11" fmla="*/ 0 h 157"/>
                <a:gd name="T12" fmla="*/ 0 w 156"/>
                <a:gd name="T13" fmla="*/ 0 h 157"/>
                <a:gd name="T14" fmla="*/ 0 w 156"/>
                <a:gd name="T15" fmla="*/ 0 h 157"/>
                <a:gd name="T16" fmla="*/ 0 w 156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6"/>
                <a:gd name="T28" fmla="*/ 0 h 157"/>
                <a:gd name="T29" fmla="*/ 156 w 156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6" h="157">
                  <a:moveTo>
                    <a:pt x="156" y="78"/>
                  </a:moveTo>
                  <a:lnTo>
                    <a:pt x="134" y="23"/>
                  </a:lnTo>
                  <a:lnTo>
                    <a:pt x="78" y="0"/>
                  </a:lnTo>
                  <a:lnTo>
                    <a:pt x="24" y="23"/>
                  </a:lnTo>
                  <a:lnTo>
                    <a:pt x="0" y="78"/>
                  </a:lnTo>
                  <a:lnTo>
                    <a:pt x="24" y="134"/>
                  </a:lnTo>
                  <a:lnTo>
                    <a:pt x="78" y="157"/>
                  </a:lnTo>
                  <a:lnTo>
                    <a:pt x="134" y="134"/>
                  </a:lnTo>
                  <a:lnTo>
                    <a:pt x="156" y="7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02" name="Line 269"/>
            <p:cNvSpPr>
              <a:spLocks noChangeShapeType="1"/>
            </p:cNvSpPr>
            <p:nvPr/>
          </p:nvSpPr>
          <p:spPr bwMode="auto">
            <a:xfrm flipV="1">
              <a:off x="2443" y="1321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03" name="Line 270"/>
            <p:cNvSpPr>
              <a:spLocks noChangeShapeType="1"/>
            </p:cNvSpPr>
            <p:nvPr/>
          </p:nvSpPr>
          <p:spPr bwMode="auto">
            <a:xfrm>
              <a:off x="2431" y="1321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04" name="Freeform 271"/>
            <p:cNvSpPr>
              <a:spLocks/>
            </p:cNvSpPr>
            <p:nvPr/>
          </p:nvSpPr>
          <p:spPr bwMode="auto">
            <a:xfrm>
              <a:off x="2383" y="1310"/>
              <a:ext cx="17" cy="14"/>
            </a:xfrm>
            <a:custGeom>
              <a:avLst/>
              <a:gdLst>
                <a:gd name="T0" fmla="*/ 0 w 104"/>
                <a:gd name="T1" fmla="*/ 0 h 88"/>
                <a:gd name="T2" fmla="*/ 0 w 104"/>
                <a:gd name="T3" fmla="*/ 0 h 88"/>
                <a:gd name="T4" fmla="*/ 0 w 104"/>
                <a:gd name="T5" fmla="*/ 0 h 88"/>
                <a:gd name="T6" fmla="*/ 0 w 104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88"/>
                <a:gd name="T14" fmla="*/ 104 w 104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88">
                  <a:moveTo>
                    <a:pt x="0" y="0"/>
                  </a:moveTo>
                  <a:lnTo>
                    <a:pt x="0" y="88"/>
                  </a:lnTo>
                  <a:lnTo>
                    <a:pt x="10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05" name="Freeform 272"/>
            <p:cNvSpPr>
              <a:spLocks/>
            </p:cNvSpPr>
            <p:nvPr/>
          </p:nvSpPr>
          <p:spPr bwMode="auto">
            <a:xfrm>
              <a:off x="2383" y="1310"/>
              <a:ext cx="17" cy="14"/>
            </a:xfrm>
            <a:custGeom>
              <a:avLst/>
              <a:gdLst>
                <a:gd name="T0" fmla="*/ 0 w 104"/>
                <a:gd name="T1" fmla="*/ 0 h 88"/>
                <a:gd name="T2" fmla="*/ 0 w 104"/>
                <a:gd name="T3" fmla="*/ 0 h 88"/>
                <a:gd name="T4" fmla="*/ 0 w 104"/>
                <a:gd name="T5" fmla="*/ 0 h 88"/>
                <a:gd name="T6" fmla="*/ 0 w 104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88"/>
                <a:gd name="T14" fmla="*/ 104 w 104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88">
                  <a:moveTo>
                    <a:pt x="0" y="88"/>
                  </a:moveTo>
                  <a:lnTo>
                    <a:pt x="104" y="0"/>
                  </a:lnTo>
                  <a:lnTo>
                    <a:pt x="76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06" name="Freeform 273"/>
            <p:cNvSpPr>
              <a:spLocks/>
            </p:cNvSpPr>
            <p:nvPr/>
          </p:nvSpPr>
          <p:spPr bwMode="auto">
            <a:xfrm>
              <a:off x="2383" y="1310"/>
              <a:ext cx="17" cy="14"/>
            </a:xfrm>
            <a:custGeom>
              <a:avLst/>
              <a:gdLst>
                <a:gd name="T0" fmla="*/ 0 w 104"/>
                <a:gd name="T1" fmla="*/ 0 h 88"/>
                <a:gd name="T2" fmla="*/ 0 w 104"/>
                <a:gd name="T3" fmla="*/ 0 h 88"/>
                <a:gd name="T4" fmla="*/ 0 w 104"/>
                <a:gd name="T5" fmla="*/ 0 h 88"/>
                <a:gd name="T6" fmla="*/ 0 w 104"/>
                <a:gd name="T7" fmla="*/ 0 h 88"/>
                <a:gd name="T8" fmla="*/ 0 w 10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88"/>
                <a:gd name="T17" fmla="*/ 104 w 104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88">
                  <a:moveTo>
                    <a:pt x="0" y="0"/>
                  </a:moveTo>
                  <a:lnTo>
                    <a:pt x="0" y="88"/>
                  </a:lnTo>
                  <a:lnTo>
                    <a:pt x="76" y="88"/>
                  </a:lnTo>
                  <a:lnTo>
                    <a:pt x="104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07" name="Freeform 274"/>
            <p:cNvSpPr>
              <a:spLocks/>
            </p:cNvSpPr>
            <p:nvPr/>
          </p:nvSpPr>
          <p:spPr bwMode="auto">
            <a:xfrm>
              <a:off x="2229" y="2304"/>
              <a:ext cx="34" cy="33"/>
            </a:xfrm>
            <a:custGeom>
              <a:avLst/>
              <a:gdLst>
                <a:gd name="T0" fmla="*/ 0 w 204"/>
                <a:gd name="T1" fmla="*/ 0 h 205"/>
                <a:gd name="T2" fmla="*/ 0 w 204"/>
                <a:gd name="T3" fmla="*/ 0 h 205"/>
                <a:gd name="T4" fmla="*/ 0 w 204"/>
                <a:gd name="T5" fmla="*/ 0 h 205"/>
                <a:gd name="T6" fmla="*/ 0 w 204"/>
                <a:gd name="T7" fmla="*/ 0 h 205"/>
                <a:gd name="T8" fmla="*/ 0 w 204"/>
                <a:gd name="T9" fmla="*/ 0 h 205"/>
                <a:gd name="T10" fmla="*/ 0 w 204"/>
                <a:gd name="T11" fmla="*/ 0 h 205"/>
                <a:gd name="T12" fmla="*/ 0 w 204"/>
                <a:gd name="T13" fmla="*/ 0 h 205"/>
                <a:gd name="T14" fmla="*/ 0 w 204"/>
                <a:gd name="T15" fmla="*/ 0 h 205"/>
                <a:gd name="T16" fmla="*/ 0 w 204"/>
                <a:gd name="T17" fmla="*/ 0 h 2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4"/>
                <a:gd name="T28" fmla="*/ 0 h 205"/>
                <a:gd name="T29" fmla="*/ 204 w 204"/>
                <a:gd name="T30" fmla="*/ 205 h 2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4" h="205">
                  <a:moveTo>
                    <a:pt x="204" y="103"/>
                  </a:moveTo>
                  <a:lnTo>
                    <a:pt x="174" y="30"/>
                  </a:lnTo>
                  <a:lnTo>
                    <a:pt x="102" y="0"/>
                  </a:lnTo>
                  <a:lnTo>
                    <a:pt x="30" y="30"/>
                  </a:lnTo>
                  <a:lnTo>
                    <a:pt x="0" y="103"/>
                  </a:lnTo>
                  <a:lnTo>
                    <a:pt x="30" y="175"/>
                  </a:lnTo>
                  <a:lnTo>
                    <a:pt x="102" y="205"/>
                  </a:lnTo>
                  <a:lnTo>
                    <a:pt x="174" y="175"/>
                  </a:lnTo>
                  <a:lnTo>
                    <a:pt x="204" y="10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08" name="Freeform 275"/>
            <p:cNvSpPr>
              <a:spLocks/>
            </p:cNvSpPr>
            <p:nvPr/>
          </p:nvSpPr>
          <p:spPr bwMode="auto">
            <a:xfrm>
              <a:off x="2240" y="2311"/>
              <a:ext cx="12" cy="18"/>
            </a:xfrm>
            <a:custGeom>
              <a:avLst/>
              <a:gdLst>
                <a:gd name="T0" fmla="*/ 0 w 77"/>
                <a:gd name="T1" fmla="*/ 0 h 114"/>
                <a:gd name="T2" fmla="*/ 0 w 77"/>
                <a:gd name="T3" fmla="*/ 0 h 114"/>
                <a:gd name="T4" fmla="*/ 0 w 77"/>
                <a:gd name="T5" fmla="*/ 0 h 114"/>
                <a:gd name="T6" fmla="*/ 0 w 77"/>
                <a:gd name="T7" fmla="*/ 0 h 114"/>
                <a:gd name="T8" fmla="*/ 0 w 77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14"/>
                <a:gd name="T17" fmla="*/ 77 w 77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14">
                  <a:moveTo>
                    <a:pt x="0" y="114"/>
                  </a:moveTo>
                  <a:lnTo>
                    <a:pt x="0" y="0"/>
                  </a:lnTo>
                  <a:lnTo>
                    <a:pt x="39" y="114"/>
                  </a:lnTo>
                  <a:lnTo>
                    <a:pt x="77" y="0"/>
                  </a:lnTo>
                  <a:lnTo>
                    <a:pt x="77" y="11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09" name="Freeform 276"/>
            <p:cNvSpPr>
              <a:spLocks/>
            </p:cNvSpPr>
            <p:nvPr/>
          </p:nvSpPr>
          <p:spPr bwMode="auto">
            <a:xfrm>
              <a:off x="2168" y="2309"/>
              <a:ext cx="22" cy="22"/>
            </a:xfrm>
            <a:custGeom>
              <a:avLst/>
              <a:gdLst>
                <a:gd name="T0" fmla="*/ 0 w 136"/>
                <a:gd name="T1" fmla="*/ 0 h 137"/>
                <a:gd name="T2" fmla="*/ 0 w 136"/>
                <a:gd name="T3" fmla="*/ 0 h 137"/>
                <a:gd name="T4" fmla="*/ 0 w 136"/>
                <a:gd name="T5" fmla="*/ 0 h 137"/>
                <a:gd name="T6" fmla="*/ 0 w 136"/>
                <a:gd name="T7" fmla="*/ 0 h 137"/>
                <a:gd name="T8" fmla="*/ 0 w 136"/>
                <a:gd name="T9" fmla="*/ 0 h 137"/>
                <a:gd name="T10" fmla="*/ 0 w 136"/>
                <a:gd name="T11" fmla="*/ 0 h 137"/>
                <a:gd name="T12" fmla="*/ 0 w 136"/>
                <a:gd name="T13" fmla="*/ 0 h 137"/>
                <a:gd name="T14" fmla="*/ 0 w 136"/>
                <a:gd name="T15" fmla="*/ 0 h 137"/>
                <a:gd name="T16" fmla="*/ 0 w 136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137"/>
                <a:gd name="T29" fmla="*/ 136 w 136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137">
                  <a:moveTo>
                    <a:pt x="136" y="69"/>
                  </a:moveTo>
                  <a:lnTo>
                    <a:pt x="116" y="20"/>
                  </a:lnTo>
                  <a:lnTo>
                    <a:pt x="68" y="0"/>
                  </a:lnTo>
                  <a:lnTo>
                    <a:pt x="21" y="20"/>
                  </a:lnTo>
                  <a:lnTo>
                    <a:pt x="0" y="69"/>
                  </a:lnTo>
                  <a:lnTo>
                    <a:pt x="21" y="116"/>
                  </a:lnTo>
                  <a:lnTo>
                    <a:pt x="68" y="137"/>
                  </a:lnTo>
                  <a:lnTo>
                    <a:pt x="116" y="116"/>
                  </a:lnTo>
                  <a:lnTo>
                    <a:pt x="136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10" name="Freeform 277"/>
            <p:cNvSpPr>
              <a:spLocks/>
            </p:cNvSpPr>
            <p:nvPr/>
          </p:nvSpPr>
          <p:spPr bwMode="auto">
            <a:xfrm>
              <a:off x="1936" y="2036"/>
              <a:ext cx="2" cy="1"/>
            </a:xfrm>
            <a:custGeom>
              <a:avLst/>
              <a:gdLst>
                <a:gd name="T0" fmla="*/ 0 w 9"/>
                <a:gd name="T1" fmla="*/ 0 h 9"/>
                <a:gd name="T2" fmla="*/ 0 w 9"/>
                <a:gd name="T3" fmla="*/ 0 h 9"/>
                <a:gd name="T4" fmla="*/ 0 w 9"/>
                <a:gd name="T5" fmla="*/ 0 h 9"/>
                <a:gd name="T6" fmla="*/ 0 w 9"/>
                <a:gd name="T7" fmla="*/ 0 h 9"/>
                <a:gd name="T8" fmla="*/ 0 w 9"/>
                <a:gd name="T9" fmla="*/ 0 h 9"/>
                <a:gd name="T10" fmla="*/ 0 w 9"/>
                <a:gd name="T11" fmla="*/ 0 h 9"/>
                <a:gd name="T12" fmla="*/ 0 w 9"/>
                <a:gd name="T13" fmla="*/ 0 h 9"/>
                <a:gd name="T14" fmla="*/ 0 w 9"/>
                <a:gd name="T15" fmla="*/ 0 h 9"/>
                <a:gd name="T16" fmla="*/ 0 w 9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9"/>
                <a:gd name="T29" fmla="*/ 9 w 9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9">
                  <a:moveTo>
                    <a:pt x="9" y="4"/>
                  </a:moveTo>
                  <a:lnTo>
                    <a:pt x="8" y="1"/>
                  </a:lnTo>
                  <a:lnTo>
                    <a:pt x="5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2" y="7"/>
                  </a:lnTo>
                  <a:lnTo>
                    <a:pt x="5" y="9"/>
                  </a:lnTo>
                  <a:lnTo>
                    <a:pt x="8" y="7"/>
                  </a:lnTo>
                  <a:lnTo>
                    <a:pt x="9" y="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11" name="Freeform 278"/>
            <p:cNvSpPr>
              <a:spLocks/>
            </p:cNvSpPr>
            <p:nvPr/>
          </p:nvSpPr>
          <p:spPr bwMode="auto">
            <a:xfrm>
              <a:off x="1961" y="2001"/>
              <a:ext cx="2" cy="2"/>
            </a:xfrm>
            <a:custGeom>
              <a:avLst/>
              <a:gdLst>
                <a:gd name="T0" fmla="*/ 0 w 15"/>
                <a:gd name="T1" fmla="*/ 0 h 16"/>
                <a:gd name="T2" fmla="*/ 0 w 15"/>
                <a:gd name="T3" fmla="*/ 0 h 16"/>
                <a:gd name="T4" fmla="*/ 0 w 15"/>
                <a:gd name="T5" fmla="*/ 0 h 16"/>
                <a:gd name="T6" fmla="*/ 0 w 15"/>
                <a:gd name="T7" fmla="*/ 0 h 16"/>
                <a:gd name="T8" fmla="*/ 0 w 15"/>
                <a:gd name="T9" fmla="*/ 0 h 16"/>
                <a:gd name="T10" fmla="*/ 0 w 15"/>
                <a:gd name="T11" fmla="*/ 0 h 16"/>
                <a:gd name="T12" fmla="*/ 0 w 15"/>
                <a:gd name="T13" fmla="*/ 0 h 16"/>
                <a:gd name="T14" fmla="*/ 0 w 15"/>
                <a:gd name="T15" fmla="*/ 0 h 16"/>
                <a:gd name="T16" fmla="*/ 0 w 15"/>
                <a:gd name="T17" fmla="*/ 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6"/>
                <a:gd name="T29" fmla="*/ 15 w 15"/>
                <a:gd name="T30" fmla="*/ 16 h 1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6">
                  <a:moveTo>
                    <a:pt x="15" y="9"/>
                  </a:moveTo>
                  <a:lnTo>
                    <a:pt x="13" y="3"/>
                  </a:lnTo>
                  <a:lnTo>
                    <a:pt x="7" y="0"/>
                  </a:lnTo>
                  <a:lnTo>
                    <a:pt x="2" y="3"/>
                  </a:lnTo>
                  <a:lnTo>
                    <a:pt x="0" y="9"/>
                  </a:lnTo>
                  <a:lnTo>
                    <a:pt x="2" y="14"/>
                  </a:lnTo>
                  <a:lnTo>
                    <a:pt x="7" y="16"/>
                  </a:lnTo>
                  <a:lnTo>
                    <a:pt x="13" y="14"/>
                  </a:lnTo>
                  <a:lnTo>
                    <a:pt x="15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12" name="Freeform 279"/>
            <p:cNvSpPr>
              <a:spLocks/>
            </p:cNvSpPr>
            <p:nvPr/>
          </p:nvSpPr>
          <p:spPr bwMode="auto">
            <a:xfrm>
              <a:off x="1955" y="1983"/>
              <a:ext cx="2" cy="2"/>
            </a:xfrm>
            <a:custGeom>
              <a:avLst/>
              <a:gdLst>
                <a:gd name="T0" fmla="*/ 0 w 11"/>
                <a:gd name="T1" fmla="*/ 0 h 12"/>
                <a:gd name="T2" fmla="*/ 0 w 11"/>
                <a:gd name="T3" fmla="*/ 0 h 12"/>
                <a:gd name="T4" fmla="*/ 0 w 11"/>
                <a:gd name="T5" fmla="*/ 0 h 12"/>
                <a:gd name="T6" fmla="*/ 0 w 11"/>
                <a:gd name="T7" fmla="*/ 0 h 12"/>
                <a:gd name="T8" fmla="*/ 0 w 11"/>
                <a:gd name="T9" fmla="*/ 0 h 12"/>
                <a:gd name="T10" fmla="*/ 0 w 11"/>
                <a:gd name="T11" fmla="*/ 0 h 12"/>
                <a:gd name="T12" fmla="*/ 0 w 11"/>
                <a:gd name="T13" fmla="*/ 0 h 12"/>
                <a:gd name="T14" fmla="*/ 0 w 11"/>
                <a:gd name="T15" fmla="*/ 0 h 12"/>
                <a:gd name="T16" fmla="*/ 0 w 11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2"/>
                <a:gd name="T29" fmla="*/ 11 w 11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2">
                  <a:moveTo>
                    <a:pt x="11" y="6"/>
                  </a:moveTo>
                  <a:lnTo>
                    <a:pt x="9" y="1"/>
                  </a:lnTo>
                  <a:lnTo>
                    <a:pt x="5" y="0"/>
                  </a:lnTo>
                  <a:lnTo>
                    <a:pt x="1" y="1"/>
                  </a:lnTo>
                  <a:lnTo>
                    <a:pt x="0" y="6"/>
                  </a:lnTo>
                  <a:lnTo>
                    <a:pt x="1" y="11"/>
                  </a:lnTo>
                  <a:lnTo>
                    <a:pt x="5" y="12"/>
                  </a:lnTo>
                  <a:lnTo>
                    <a:pt x="9" y="11"/>
                  </a:lnTo>
                  <a:lnTo>
                    <a:pt x="11" y="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13" name="Freeform 280"/>
            <p:cNvSpPr>
              <a:spLocks/>
            </p:cNvSpPr>
            <p:nvPr/>
          </p:nvSpPr>
          <p:spPr bwMode="auto">
            <a:xfrm>
              <a:off x="1929" y="2101"/>
              <a:ext cx="15" cy="14"/>
            </a:xfrm>
            <a:custGeom>
              <a:avLst/>
              <a:gdLst>
                <a:gd name="T0" fmla="*/ 0 w 87"/>
                <a:gd name="T1" fmla="*/ 0 h 86"/>
                <a:gd name="T2" fmla="*/ 0 w 87"/>
                <a:gd name="T3" fmla="*/ 0 h 86"/>
                <a:gd name="T4" fmla="*/ 0 w 87"/>
                <a:gd name="T5" fmla="*/ 0 h 86"/>
                <a:gd name="T6" fmla="*/ 0 w 87"/>
                <a:gd name="T7" fmla="*/ 0 h 86"/>
                <a:gd name="T8" fmla="*/ 0 w 87"/>
                <a:gd name="T9" fmla="*/ 0 h 86"/>
                <a:gd name="T10" fmla="*/ 0 w 87"/>
                <a:gd name="T11" fmla="*/ 0 h 86"/>
                <a:gd name="T12" fmla="*/ 0 w 87"/>
                <a:gd name="T13" fmla="*/ 0 h 86"/>
                <a:gd name="T14" fmla="*/ 0 w 87"/>
                <a:gd name="T15" fmla="*/ 0 h 86"/>
                <a:gd name="T16" fmla="*/ 0 w 87"/>
                <a:gd name="T17" fmla="*/ 0 h 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7"/>
                <a:gd name="T28" fmla="*/ 0 h 86"/>
                <a:gd name="T29" fmla="*/ 87 w 87"/>
                <a:gd name="T30" fmla="*/ 86 h 8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7" h="86">
                  <a:moveTo>
                    <a:pt x="87" y="43"/>
                  </a:moveTo>
                  <a:lnTo>
                    <a:pt x="74" y="13"/>
                  </a:lnTo>
                  <a:lnTo>
                    <a:pt x="44" y="0"/>
                  </a:lnTo>
                  <a:lnTo>
                    <a:pt x="14" y="13"/>
                  </a:lnTo>
                  <a:lnTo>
                    <a:pt x="0" y="43"/>
                  </a:lnTo>
                  <a:lnTo>
                    <a:pt x="14" y="74"/>
                  </a:lnTo>
                  <a:lnTo>
                    <a:pt x="44" y="86"/>
                  </a:lnTo>
                  <a:lnTo>
                    <a:pt x="74" y="74"/>
                  </a:lnTo>
                  <a:lnTo>
                    <a:pt x="87" y="4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14" name="Freeform 281"/>
            <p:cNvSpPr>
              <a:spLocks/>
            </p:cNvSpPr>
            <p:nvPr/>
          </p:nvSpPr>
          <p:spPr bwMode="auto">
            <a:xfrm>
              <a:off x="1932" y="2104"/>
              <a:ext cx="10" cy="9"/>
            </a:xfrm>
            <a:custGeom>
              <a:avLst/>
              <a:gdLst>
                <a:gd name="T0" fmla="*/ 0 w 60"/>
                <a:gd name="T1" fmla="*/ 0 h 61"/>
                <a:gd name="T2" fmla="*/ 0 w 60"/>
                <a:gd name="T3" fmla="*/ 0 h 61"/>
                <a:gd name="T4" fmla="*/ 0 w 60"/>
                <a:gd name="T5" fmla="*/ 0 h 61"/>
                <a:gd name="T6" fmla="*/ 0 w 60"/>
                <a:gd name="T7" fmla="*/ 0 h 61"/>
                <a:gd name="T8" fmla="*/ 0 w 60"/>
                <a:gd name="T9" fmla="*/ 0 h 61"/>
                <a:gd name="T10" fmla="*/ 0 w 60"/>
                <a:gd name="T11" fmla="*/ 0 h 61"/>
                <a:gd name="T12" fmla="*/ 0 w 60"/>
                <a:gd name="T13" fmla="*/ 0 h 61"/>
                <a:gd name="T14" fmla="*/ 0 w 60"/>
                <a:gd name="T15" fmla="*/ 0 h 61"/>
                <a:gd name="T16" fmla="*/ 0 w 60"/>
                <a:gd name="T17" fmla="*/ 0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0"/>
                <a:gd name="T28" fmla="*/ 0 h 61"/>
                <a:gd name="T29" fmla="*/ 60 w 60"/>
                <a:gd name="T30" fmla="*/ 61 h 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0" h="61">
                  <a:moveTo>
                    <a:pt x="60" y="30"/>
                  </a:moveTo>
                  <a:lnTo>
                    <a:pt x="51" y="8"/>
                  </a:lnTo>
                  <a:lnTo>
                    <a:pt x="30" y="0"/>
                  </a:lnTo>
                  <a:lnTo>
                    <a:pt x="8" y="8"/>
                  </a:lnTo>
                  <a:lnTo>
                    <a:pt x="0" y="30"/>
                  </a:lnTo>
                  <a:lnTo>
                    <a:pt x="8" y="52"/>
                  </a:lnTo>
                  <a:lnTo>
                    <a:pt x="30" y="61"/>
                  </a:lnTo>
                  <a:lnTo>
                    <a:pt x="51" y="52"/>
                  </a:lnTo>
                  <a:lnTo>
                    <a:pt x="60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15" name="Freeform 282"/>
            <p:cNvSpPr>
              <a:spLocks/>
            </p:cNvSpPr>
            <p:nvPr/>
          </p:nvSpPr>
          <p:spPr bwMode="auto">
            <a:xfrm>
              <a:off x="1919" y="2092"/>
              <a:ext cx="35" cy="33"/>
            </a:xfrm>
            <a:custGeom>
              <a:avLst/>
              <a:gdLst>
                <a:gd name="T0" fmla="*/ 0 w 209"/>
                <a:gd name="T1" fmla="*/ 0 h 210"/>
                <a:gd name="T2" fmla="*/ 0 w 209"/>
                <a:gd name="T3" fmla="*/ 0 h 210"/>
                <a:gd name="T4" fmla="*/ 0 w 209"/>
                <a:gd name="T5" fmla="*/ 0 h 210"/>
                <a:gd name="T6" fmla="*/ 0 w 209"/>
                <a:gd name="T7" fmla="*/ 0 h 210"/>
                <a:gd name="T8" fmla="*/ 0 w 209"/>
                <a:gd name="T9" fmla="*/ 0 h 210"/>
                <a:gd name="T10" fmla="*/ 0 w 209"/>
                <a:gd name="T11" fmla="*/ 0 h 210"/>
                <a:gd name="T12" fmla="*/ 0 w 209"/>
                <a:gd name="T13" fmla="*/ 0 h 210"/>
                <a:gd name="T14" fmla="*/ 0 w 209"/>
                <a:gd name="T15" fmla="*/ 0 h 210"/>
                <a:gd name="T16" fmla="*/ 0 w 209"/>
                <a:gd name="T17" fmla="*/ 0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9"/>
                <a:gd name="T28" fmla="*/ 0 h 210"/>
                <a:gd name="T29" fmla="*/ 209 w 209"/>
                <a:gd name="T30" fmla="*/ 210 h 2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9" h="210">
                  <a:moveTo>
                    <a:pt x="209" y="105"/>
                  </a:moveTo>
                  <a:lnTo>
                    <a:pt x="179" y="31"/>
                  </a:lnTo>
                  <a:lnTo>
                    <a:pt x="105" y="0"/>
                  </a:lnTo>
                  <a:lnTo>
                    <a:pt x="30" y="31"/>
                  </a:lnTo>
                  <a:lnTo>
                    <a:pt x="0" y="105"/>
                  </a:lnTo>
                  <a:lnTo>
                    <a:pt x="30" y="179"/>
                  </a:lnTo>
                  <a:lnTo>
                    <a:pt x="105" y="210"/>
                  </a:lnTo>
                  <a:lnTo>
                    <a:pt x="179" y="179"/>
                  </a:lnTo>
                  <a:lnTo>
                    <a:pt x="209" y="10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16" name="Freeform 283"/>
            <p:cNvSpPr>
              <a:spLocks/>
            </p:cNvSpPr>
            <p:nvPr/>
          </p:nvSpPr>
          <p:spPr bwMode="auto">
            <a:xfrm>
              <a:off x="1922" y="2093"/>
              <a:ext cx="30" cy="30"/>
            </a:xfrm>
            <a:custGeom>
              <a:avLst/>
              <a:gdLst>
                <a:gd name="T0" fmla="*/ 0 w 181"/>
                <a:gd name="T1" fmla="*/ 0 h 180"/>
                <a:gd name="T2" fmla="*/ 0 w 181"/>
                <a:gd name="T3" fmla="*/ 0 h 180"/>
                <a:gd name="T4" fmla="*/ 0 w 181"/>
                <a:gd name="T5" fmla="*/ 0 h 180"/>
                <a:gd name="T6" fmla="*/ 0 w 181"/>
                <a:gd name="T7" fmla="*/ 0 h 180"/>
                <a:gd name="T8" fmla="*/ 0 w 181"/>
                <a:gd name="T9" fmla="*/ 0 h 180"/>
                <a:gd name="T10" fmla="*/ 0 w 181"/>
                <a:gd name="T11" fmla="*/ 0 h 180"/>
                <a:gd name="T12" fmla="*/ 0 w 181"/>
                <a:gd name="T13" fmla="*/ 0 h 180"/>
                <a:gd name="T14" fmla="*/ 0 w 181"/>
                <a:gd name="T15" fmla="*/ 0 h 180"/>
                <a:gd name="T16" fmla="*/ 0 w 181"/>
                <a:gd name="T17" fmla="*/ 0 h 1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1"/>
                <a:gd name="T28" fmla="*/ 0 h 180"/>
                <a:gd name="T29" fmla="*/ 181 w 181"/>
                <a:gd name="T30" fmla="*/ 180 h 1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1" h="180">
                  <a:moveTo>
                    <a:pt x="181" y="90"/>
                  </a:moveTo>
                  <a:lnTo>
                    <a:pt x="154" y="26"/>
                  </a:lnTo>
                  <a:lnTo>
                    <a:pt x="91" y="0"/>
                  </a:lnTo>
                  <a:lnTo>
                    <a:pt x="27" y="26"/>
                  </a:lnTo>
                  <a:lnTo>
                    <a:pt x="0" y="90"/>
                  </a:lnTo>
                  <a:lnTo>
                    <a:pt x="27" y="154"/>
                  </a:lnTo>
                  <a:lnTo>
                    <a:pt x="91" y="180"/>
                  </a:lnTo>
                  <a:lnTo>
                    <a:pt x="154" y="154"/>
                  </a:lnTo>
                  <a:lnTo>
                    <a:pt x="181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17" name="Freeform 284"/>
            <p:cNvSpPr>
              <a:spLocks/>
            </p:cNvSpPr>
            <p:nvPr/>
          </p:nvSpPr>
          <p:spPr bwMode="auto">
            <a:xfrm>
              <a:off x="1903" y="2059"/>
              <a:ext cx="4" cy="4"/>
            </a:xfrm>
            <a:custGeom>
              <a:avLst/>
              <a:gdLst>
                <a:gd name="T0" fmla="*/ 0 w 24"/>
                <a:gd name="T1" fmla="*/ 0 h 24"/>
                <a:gd name="T2" fmla="*/ 0 w 24"/>
                <a:gd name="T3" fmla="*/ 0 h 24"/>
                <a:gd name="T4" fmla="*/ 0 w 24"/>
                <a:gd name="T5" fmla="*/ 0 h 24"/>
                <a:gd name="T6" fmla="*/ 0 w 24"/>
                <a:gd name="T7" fmla="*/ 0 h 24"/>
                <a:gd name="T8" fmla="*/ 0 w 24"/>
                <a:gd name="T9" fmla="*/ 0 h 24"/>
                <a:gd name="T10" fmla="*/ 0 w 24"/>
                <a:gd name="T11" fmla="*/ 0 h 24"/>
                <a:gd name="T12" fmla="*/ 0 w 24"/>
                <a:gd name="T13" fmla="*/ 0 h 24"/>
                <a:gd name="T14" fmla="*/ 0 w 24"/>
                <a:gd name="T15" fmla="*/ 0 h 24"/>
                <a:gd name="T16" fmla="*/ 0 w 24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4"/>
                <a:gd name="T29" fmla="*/ 24 w 24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4">
                  <a:moveTo>
                    <a:pt x="24" y="12"/>
                  </a:moveTo>
                  <a:lnTo>
                    <a:pt x="21" y="4"/>
                  </a:lnTo>
                  <a:lnTo>
                    <a:pt x="11" y="0"/>
                  </a:lnTo>
                  <a:lnTo>
                    <a:pt x="3" y="4"/>
                  </a:lnTo>
                  <a:lnTo>
                    <a:pt x="0" y="12"/>
                  </a:lnTo>
                  <a:lnTo>
                    <a:pt x="3" y="20"/>
                  </a:lnTo>
                  <a:lnTo>
                    <a:pt x="11" y="24"/>
                  </a:lnTo>
                  <a:lnTo>
                    <a:pt x="21" y="20"/>
                  </a:lnTo>
                  <a:lnTo>
                    <a:pt x="24" y="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18" name="Freeform 285"/>
            <p:cNvSpPr>
              <a:spLocks/>
            </p:cNvSpPr>
            <p:nvPr/>
          </p:nvSpPr>
          <p:spPr bwMode="auto">
            <a:xfrm>
              <a:off x="1894" y="2043"/>
              <a:ext cx="2" cy="2"/>
            </a:xfrm>
            <a:custGeom>
              <a:avLst/>
              <a:gdLst>
                <a:gd name="T0" fmla="*/ 0 w 11"/>
                <a:gd name="T1" fmla="*/ 0 h 10"/>
                <a:gd name="T2" fmla="*/ 0 w 11"/>
                <a:gd name="T3" fmla="*/ 0 h 10"/>
                <a:gd name="T4" fmla="*/ 0 w 11"/>
                <a:gd name="T5" fmla="*/ 0 h 10"/>
                <a:gd name="T6" fmla="*/ 0 w 11"/>
                <a:gd name="T7" fmla="*/ 0 h 10"/>
                <a:gd name="T8" fmla="*/ 0 w 11"/>
                <a:gd name="T9" fmla="*/ 0 h 10"/>
                <a:gd name="T10" fmla="*/ 0 w 11"/>
                <a:gd name="T11" fmla="*/ 0 h 10"/>
                <a:gd name="T12" fmla="*/ 0 w 11"/>
                <a:gd name="T13" fmla="*/ 0 h 10"/>
                <a:gd name="T14" fmla="*/ 0 w 11"/>
                <a:gd name="T15" fmla="*/ 0 h 10"/>
                <a:gd name="T16" fmla="*/ 0 w 11"/>
                <a:gd name="T17" fmla="*/ 0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0"/>
                <a:gd name="T29" fmla="*/ 11 w 11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0">
                  <a:moveTo>
                    <a:pt x="11" y="5"/>
                  </a:moveTo>
                  <a:lnTo>
                    <a:pt x="9" y="2"/>
                  </a:lnTo>
                  <a:lnTo>
                    <a:pt x="6" y="0"/>
                  </a:lnTo>
                  <a:lnTo>
                    <a:pt x="3" y="2"/>
                  </a:lnTo>
                  <a:lnTo>
                    <a:pt x="0" y="5"/>
                  </a:lnTo>
                  <a:lnTo>
                    <a:pt x="3" y="9"/>
                  </a:lnTo>
                  <a:lnTo>
                    <a:pt x="6" y="10"/>
                  </a:lnTo>
                  <a:lnTo>
                    <a:pt x="9" y="9"/>
                  </a:lnTo>
                  <a:lnTo>
                    <a:pt x="11" y="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19" name="Freeform 286"/>
            <p:cNvSpPr>
              <a:spLocks/>
            </p:cNvSpPr>
            <p:nvPr/>
          </p:nvSpPr>
          <p:spPr bwMode="auto">
            <a:xfrm>
              <a:off x="1893" y="2042"/>
              <a:ext cx="4" cy="5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0 h 25"/>
                <a:gd name="T4" fmla="*/ 0 w 25"/>
                <a:gd name="T5" fmla="*/ 0 h 25"/>
                <a:gd name="T6" fmla="*/ 0 w 25"/>
                <a:gd name="T7" fmla="*/ 0 h 25"/>
                <a:gd name="T8" fmla="*/ 0 w 25"/>
                <a:gd name="T9" fmla="*/ 0 h 25"/>
                <a:gd name="T10" fmla="*/ 0 w 25"/>
                <a:gd name="T11" fmla="*/ 0 h 25"/>
                <a:gd name="T12" fmla="*/ 0 w 25"/>
                <a:gd name="T13" fmla="*/ 0 h 25"/>
                <a:gd name="T14" fmla="*/ 0 w 25"/>
                <a:gd name="T15" fmla="*/ 0 h 25"/>
                <a:gd name="T16" fmla="*/ 0 w 25"/>
                <a:gd name="T17" fmla="*/ 0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25"/>
                <a:gd name="T29" fmla="*/ 25 w 25"/>
                <a:gd name="T30" fmla="*/ 25 h 2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25">
                  <a:moveTo>
                    <a:pt x="25" y="12"/>
                  </a:moveTo>
                  <a:lnTo>
                    <a:pt x="22" y="3"/>
                  </a:lnTo>
                  <a:lnTo>
                    <a:pt x="13" y="0"/>
                  </a:lnTo>
                  <a:lnTo>
                    <a:pt x="3" y="3"/>
                  </a:lnTo>
                  <a:lnTo>
                    <a:pt x="0" y="12"/>
                  </a:lnTo>
                  <a:lnTo>
                    <a:pt x="3" y="21"/>
                  </a:lnTo>
                  <a:lnTo>
                    <a:pt x="13" y="25"/>
                  </a:lnTo>
                  <a:lnTo>
                    <a:pt x="22" y="21"/>
                  </a:lnTo>
                  <a:lnTo>
                    <a:pt x="25" y="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20" name="Freeform 287"/>
            <p:cNvSpPr>
              <a:spLocks/>
            </p:cNvSpPr>
            <p:nvPr/>
          </p:nvSpPr>
          <p:spPr bwMode="auto">
            <a:xfrm>
              <a:off x="1810" y="2101"/>
              <a:ext cx="14" cy="14"/>
            </a:xfrm>
            <a:custGeom>
              <a:avLst/>
              <a:gdLst>
                <a:gd name="T0" fmla="*/ 0 w 86"/>
                <a:gd name="T1" fmla="*/ 0 h 86"/>
                <a:gd name="T2" fmla="*/ 0 w 86"/>
                <a:gd name="T3" fmla="*/ 0 h 86"/>
                <a:gd name="T4" fmla="*/ 0 w 86"/>
                <a:gd name="T5" fmla="*/ 0 h 86"/>
                <a:gd name="T6" fmla="*/ 0 w 86"/>
                <a:gd name="T7" fmla="*/ 0 h 86"/>
                <a:gd name="T8" fmla="*/ 0 w 86"/>
                <a:gd name="T9" fmla="*/ 0 h 86"/>
                <a:gd name="T10" fmla="*/ 0 w 86"/>
                <a:gd name="T11" fmla="*/ 0 h 86"/>
                <a:gd name="T12" fmla="*/ 0 w 86"/>
                <a:gd name="T13" fmla="*/ 0 h 86"/>
                <a:gd name="T14" fmla="*/ 0 w 86"/>
                <a:gd name="T15" fmla="*/ 0 h 86"/>
                <a:gd name="T16" fmla="*/ 0 w 86"/>
                <a:gd name="T17" fmla="*/ 0 h 8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6"/>
                <a:gd name="T28" fmla="*/ 0 h 86"/>
                <a:gd name="T29" fmla="*/ 86 w 86"/>
                <a:gd name="T30" fmla="*/ 86 h 8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6" h="86">
                  <a:moveTo>
                    <a:pt x="86" y="43"/>
                  </a:moveTo>
                  <a:lnTo>
                    <a:pt x="73" y="13"/>
                  </a:lnTo>
                  <a:lnTo>
                    <a:pt x="43" y="0"/>
                  </a:lnTo>
                  <a:lnTo>
                    <a:pt x="13" y="13"/>
                  </a:lnTo>
                  <a:lnTo>
                    <a:pt x="0" y="43"/>
                  </a:lnTo>
                  <a:lnTo>
                    <a:pt x="13" y="74"/>
                  </a:lnTo>
                  <a:lnTo>
                    <a:pt x="43" y="86"/>
                  </a:lnTo>
                  <a:lnTo>
                    <a:pt x="73" y="74"/>
                  </a:lnTo>
                  <a:lnTo>
                    <a:pt x="86" y="4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21" name="Freeform 288"/>
            <p:cNvSpPr>
              <a:spLocks/>
            </p:cNvSpPr>
            <p:nvPr/>
          </p:nvSpPr>
          <p:spPr bwMode="auto">
            <a:xfrm>
              <a:off x="1812" y="2104"/>
              <a:ext cx="10" cy="9"/>
            </a:xfrm>
            <a:custGeom>
              <a:avLst/>
              <a:gdLst>
                <a:gd name="T0" fmla="*/ 0 w 60"/>
                <a:gd name="T1" fmla="*/ 0 h 61"/>
                <a:gd name="T2" fmla="*/ 0 w 60"/>
                <a:gd name="T3" fmla="*/ 0 h 61"/>
                <a:gd name="T4" fmla="*/ 0 w 60"/>
                <a:gd name="T5" fmla="*/ 0 h 61"/>
                <a:gd name="T6" fmla="*/ 0 w 60"/>
                <a:gd name="T7" fmla="*/ 0 h 61"/>
                <a:gd name="T8" fmla="*/ 0 w 60"/>
                <a:gd name="T9" fmla="*/ 0 h 61"/>
                <a:gd name="T10" fmla="*/ 0 w 60"/>
                <a:gd name="T11" fmla="*/ 0 h 61"/>
                <a:gd name="T12" fmla="*/ 0 w 60"/>
                <a:gd name="T13" fmla="*/ 0 h 61"/>
                <a:gd name="T14" fmla="*/ 0 w 60"/>
                <a:gd name="T15" fmla="*/ 0 h 61"/>
                <a:gd name="T16" fmla="*/ 0 w 60"/>
                <a:gd name="T17" fmla="*/ 0 h 6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0"/>
                <a:gd name="T28" fmla="*/ 0 h 61"/>
                <a:gd name="T29" fmla="*/ 60 w 60"/>
                <a:gd name="T30" fmla="*/ 61 h 6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0" h="61">
                  <a:moveTo>
                    <a:pt x="60" y="30"/>
                  </a:moveTo>
                  <a:lnTo>
                    <a:pt x="51" y="8"/>
                  </a:lnTo>
                  <a:lnTo>
                    <a:pt x="30" y="0"/>
                  </a:lnTo>
                  <a:lnTo>
                    <a:pt x="8" y="8"/>
                  </a:lnTo>
                  <a:lnTo>
                    <a:pt x="0" y="30"/>
                  </a:lnTo>
                  <a:lnTo>
                    <a:pt x="8" y="52"/>
                  </a:lnTo>
                  <a:lnTo>
                    <a:pt x="30" y="61"/>
                  </a:lnTo>
                  <a:lnTo>
                    <a:pt x="51" y="52"/>
                  </a:lnTo>
                  <a:lnTo>
                    <a:pt x="60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22" name="Freeform 289"/>
            <p:cNvSpPr>
              <a:spLocks/>
            </p:cNvSpPr>
            <p:nvPr/>
          </p:nvSpPr>
          <p:spPr bwMode="auto">
            <a:xfrm>
              <a:off x="1799" y="2092"/>
              <a:ext cx="35" cy="33"/>
            </a:xfrm>
            <a:custGeom>
              <a:avLst/>
              <a:gdLst>
                <a:gd name="T0" fmla="*/ 0 w 209"/>
                <a:gd name="T1" fmla="*/ 0 h 210"/>
                <a:gd name="T2" fmla="*/ 0 w 209"/>
                <a:gd name="T3" fmla="*/ 0 h 210"/>
                <a:gd name="T4" fmla="*/ 0 w 209"/>
                <a:gd name="T5" fmla="*/ 0 h 210"/>
                <a:gd name="T6" fmla="*/ 0 w 209"/>
                <a:gd name="T7" fmla="*/ 0 h 210"/>
                <a:gd name="T8" fmla="*/ 0 w 209"/>
                <a:gd name="T9" fmla="*/ 0 h 210"/>
                <a:gd name="T10" fmla="*/ 0 w 209"/>
                <a:gd name="T11" fmla="*/ 0 h 210"/>
                <a:gd name="T12" fmla="*/ 0 w 209"/>
                <a:gd name="T13" fmla="*/ 0 h 210"/>
                <a:gd name="T14" fmla="*/ 0 w 209"/>
                <a:gd name="T15" fmla="*/ 0 h 210"/>
                <a:gd name="T16" fmla="*/ 0 w 209"/>
                <a:gd name="T17" fmla="*/ 0 h 2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9"/>
                <a:gd name="T28" fmla="*/ 0 h 210"/>
                <a:gd name="T29" fmla="*/ 209 w 209"/>
                <a:gd name="T30" fmla="*/ 210 h 2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9" h="210">
                  <a:moveTo>
                    <a:pt x="209" y="105"/>
                  </a:moveTo>
                  <a:lnTo>
                    <a:pt x="180" y="31"/>
                  </a:lnTo>
                  <a:lnTo>
                    <a:pt x="105" y="0"/>
                  </a:lnTo>
                  <a:lnTo>
                    <a:pt x="31" y="31"/>
                  </a:lnTo>
                  <a:lnTo>
                    <a:pt x="0" y="105"/>
                  </a:lnTo>
                  <a:lnTo>
                    <a:pt x="31" y="179"/>
                  </a:lnTo>
                  <a:lnTo>
                    <a:pt x="105" y="210"/>
                  </a:lnTo>
                  <a:lnTo>
                    <a:pt x="180" y="179"/>
                  </a:lnTo>
                  <a:lnTo>
                    <a:pt x="209" y="10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23" name="Freeform 290"/>
            <p:cNvSpPr>
              <a:spLocks/>
            </p:cNvSpPr>
            <p:nvPr/>
          </p:nvSpPr>
          <p:spPr bwMode="auto">
            <a:xfrm>
              <a:off x="1802" y="2093"/>
              <a:ext cx="30" cy="30"/>
            </a:xfrm>
            <a:custGeom>
              <a:avLst/>
              <a:gdLst>
                <a:gd name="T0" fmla="*/ 0 w 181"/>
                <a:gd name="T1" fmla="*/ 0 h 180"/>
                <a:gd name="T2" fmla="*/ 0 w 181"/>
                <a:gd name="T3" fmla="*/ 0 h 180"/>
                <a:gd name="T4" fmla="*/ 0 w 181"/>
                <a:gd name="T5" fmla="*/ 0 h 180"/>
                <a:gd name="T6" fmla="*/ 0 w 181"/>
                <a:gd name="T7" fmla="*/ 0 h 180"/>
                <a:gd name="T8" fmla="*/ 0 w 181"/>
                <a:gd name="T9" fmla="*/ 0 h 180"/>
                <a:gd name="T10" fmla="*/ 0 w 181"/>
                <a:gd name="T11" fmla="*/ 0 h 180"/>
                <a:gd name="T12" fmla="*/ 0 w 181"/>
                <a:gd name="T13" fmla="*/ 0 h 180"/>
                <a:gd name="T14" fmla="*/ 0 w 181"/>
                <a:gd name="T15" fmla="*/ 0 h 180"/>
                <a:gd name="T16" fmla="*/ 0 w 181"/>
                <a:gd name="T17" fmla="*/ 0 h 18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1"/>
                <a:gd name="T28" fmla="*/ 0 h 180"/>
                <a:gd name="T29" fmla="*/ 181 w 181"/>
                <a:gd name="T30" fmla="*/ 180 h 18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1" h="180">
                  <a:moveTo>
                    <a:pt x="181" y="90"/>
                  </a:moveTo>
                  <a:lnTo>
                    <a:pt x="155" y="26"/>
                  </a:lnTo>
                  <a:lnTo>
                    <a:pt x="91" y="0"/>
                  </a:lnTo>
                  <a:lnTo>
                    <a:pt x="27" y="26"/>
                  </a:lnTo>
                  <a:lnTo>
                    <a:pt x="0" y="90"/>
                  </a:lnTo>
                  <a:lnTo>
                    <a:pt x="27" y="154"/>
                  </a:lnTo>
                  <a:lnTo>
                    <a:pt x="91" y="180"/>
                  </a:lnTo>
                  <a:lnTo>
                    <a:pt x="155" y="154"/>
                  </a:lnTo>
                  <a:lnTo>
                    <a:pt x="181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24" name="Freeform 291"/>
            <p:cNvSpPr>
              <a:spLocks/>
            </p:cNvSpPr>
            <p:nvPr/>
          </p:nvSpPr>
          <p:spPr bwMode="auto">
            <a:xfrm>
              <a:off x="1906" y="2079"/>
              <a:ext cx="60" cy="58"/>
            </a:xfrm>
            <a:custGeom>
              <a:avLst/>
              <a:gdLst>
                <a:gd name="T0" fmla="*/ 0 w 362"/>
                <a:gd name="T1" fmla="*/ 0 h 363"/>
                <a:gd name="T2" fmla="*/ 0 w 362"/>
                <a:gd name="T3" fmla="*/ 0 h 363"/>
                <a:gd name="T4" fmla="*/ 0 w 362"/>
                <a:gd name="T5" fmla="*/ 0 h 363"/>
                <a:gd name="T6" fmla="*/ 0 w 362"/>
                <a:gd name="T7" fmla="*/ 0 h 363"/>
                <a:gd name="T8" fmla="*/ 0 w 362"/>
                <a:gd name="T9" fmla="*/ 0 h 363"/>
                <a:gd name="T10" fmla="*/ 0 w 362"/>
                <a:gd name="T11" fmla="*/ 0 h 363"/>
                <a:gd name="T12" fmla="*/ 0 w 362"/>
                <a:gd name="T13" fmla="*/ 0 h 363"/>
                <a:gd name="T14" fmla="*/ 0 w 362"/>
                <a:gd name="T15" fmla="*/ 0 h 363"/>
                <a:gd name="T16" fmla="*/ 0 w 362"/>
                <a:gd name="T17" fmla="*/ 0 h 3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2"/>
                <a:gd name="T28" fmla="*/ 0 h 363"/>
                <a:gd name="T29" fmla="*/ 362 w 362"/>
                <a:gd name="T30" fmla="*/ 363 h 36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2" h="363">
                  <a:moveTo>
                    <a:pt x="362" y="181"/>
                  </a:moveTo>
                  <a:lnTo>
                    <a:pt x="309" y="52"/>
                  </a:lnTo>
                  <a:lnTo>
                    <a:pt x="181" y="0"/>
                  </a:lnTo>
                  <a:lnTo>
                    <a:pt x="52" y="52"/>
                  </a:lnTo>
                  <a:lnTo>
                    <a:pt x="0" y="181"/>
                  </a:lnTo>
                  <a:lnTo>
                    <a:pt x="52" y="310"/>
                  </a:lnTo>
                  <a:lnTo>
                    <a:pt x="181" y="363"/>
                  </a:lnTo>
                  <a:lnTo>
                    <a:pt x="309" y="310"/>
                  </a:lnTo>
                  <a:lnTo>
                    <a:pt x="362" y="18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25" name="Freeform 292"/>
            <p:cNvSpPr>
              <a:spLocks/>
            </p:cNvSpPr>
            <p:nvPr/>
          </p:nvSpPr>
          <p:spPr bwMode="auto">
            <a:xfrm>
              <a:off x="2065" y="2214"/>
              <a:ext cx="8" cy="44"/>
            </a:xfrm>
            <a:custGeom>
              <a:avLst/>
              <a:gdLst>
                <a:gd name="T0" fmla="*/ 0 w 45"/>
                <a:gd name="T1" fmla="*/ 0 h 273"/>
                <a:gd name="T2" fmla="*/ 0 w 45"/>
                <a:gd name="T3" fmla="*/ 0 h 273"/>
                <a:gd name="T4" fmla="*/ 0 w 45"/>
                <a:gd name="T5" fmla="*/ 0 h 273"/>
                <a:gd name="T6" fmla="*/ 0 w 45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3"/>
                <a:gd name="T14" fmla="*/ 45 w 45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3">
                  <a:moveTo>
                    <a:pt x="0" y="273"/>
                  </a:moveTo>
                  <a:lnTo>
                    <a:pt x="45" y="273"/>
                  </a:lnTo>
                  <a:lnTo>
                    <a:pt x="0" y="0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26" name="Freeform 293"/>
            <p:cNvSpPr>
              <a:spLocks/>
            </p:cNvSpPr>
            <p:nvPr/>
          </p:nvSpPr>
          <p:spPr bwMode="auto">
            <a:xfrm>
              <a:off x="2065" y="2214"/>
              <a:ext cx="8" cy="44"/>
            </a:xfrm>
            <a:custGeom>
              <a:avLst/>
              <a:gdLst>
                <a:gd name="T0" fmla="*/ 0 w 45"/>
                <a:gd name="T1" fmla="*/ 0 h 273"/>
                <a:gd name="T2" fmla="*/ 0 w 45"/>
                <a:gd name="T3" fmla="*/ 0 h 273"/>
                <a:gd name="T4" fmla="*/ 0 w 45"/>
                <a:gd name="T5" fmla="*/ 0 h 273"/>
                <a:gd name="T6" fmla="*/ 0 w 45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3"/>
                <a:gd name="T14" fmla="*/ 45 w 45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3">
                  <a:moveTo>
                    <a:pt x="45" y="27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27" name="Rectangle 294"/>
            <p:cNvSpPr>
              <a:spLocks noChangeArrowheads="1"/>
            </p:cNvSpPr>
            <p:nvPr/>
          </p:nvSpPr>
          <p:spPr bwMode="auto">
            <a:xfrm>
              <a:off x="2065" y="2214"/>
              <a:ext cx="8" cy="4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728" name="Rectangle 295"/>
            <p:cNvSpPr>
              <a:spLocks noChangeArrowheads="1"/>
            </p:cNvSpPr>
            <p:nvPr/>
          </p:nvSpPr>
          <p:spPr bwMode="auto">
            <a:xfrm>
              <a:off x="1122" y="2208"/>
              <a:ext cx="835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200" b="1" dirty="0">
                  <a:solidFill>
                    <a:srgbClr val="000000"/>
                  </a:solidFill>
                </a:rPr>
                <a:t>not used anymore</a:t>
              </a:r>
              <a:endParaRPr lang="de-DE" sz="1000" b="1" dirty="0"/>
            </a:p>
          </p:txBody>
        </p:sp>
        <p:sp>
          <p:nvSpPr>
            <p:cNvPr id="61729" name="Freeform 296"/>
            <p:cNvSpPr>
              <a:spLocks/>
            </p:cNvSpPr>
            <p:nvPr/>
          </p:nvSpPr>
          <p:spPr bwMode="auto">
            <a:xfrm>
              <a:off x="2012" y="2309"/>
              <a:ext cx="23" cy="22"/>
            </a:xfrm>
            <a:custGeom>
              <a:avLst/>
              <a:gdLst>
                <a:gd name="T0" fmla="*/ 0 w 136"/>
                <a:gd name="T1" fmla="*/ 0 h 137"/>
                <a:gd name="T2" fmla="*/ 0 w 136"/>
                <a:gd name="T3" fmla="*/ 0 h 137"/>
                <a:gd name="T4" fmla="*/ 0 w 136"/>
                <a:gd name="T5" fmla="*/ 0 h 137"/>
                <a:gd name="T6" fmla="*/ 0 w 136"/>
                <a:gd name="T7" fmla="*/ 0 h 137"/>
                <a:gd name="T8" fmla="*/ 0 w 136"/>
                <a:gd name="T9" fmla="*/ 0 h 137"/>
                <a:gd name="T10" fmla="*/ 0 w 136"/>
                <a:gd name="T11" fmla="*/ 0 h 137"/>
                <a:gd name="T12" fmla="*/ 0 w 136"/>
                <a:gd name="T13" fmla="*/ 0 h 137"/>
                <a:gd name="T14" fmla="*/ 0 w 136"/>
                <a:gd name="T15" fmla="*/ 0 h 137"/>
                <a:gd name="T16" fmla="*/ 0 w 136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137"/>
                <a:gd name="T29" fmla="*/ 136 w 136"/>
                <a:gd name="T30" fmla="*/ 137 h 1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137">
                  <a:moveTo>
                    <a:pt x="136" y="69"/>
                  </a:moveTo>
                  <a:lnTo>
                    <a:pt x="116" y="20"/>
                  </a:lnTo>
                  <a:lnTo>
                    <a:pt x="68" y="0"/>
                  </a:lnTo>
                  <a:lnTo>
                    <a:pt x="21" y="20"/>
                  </a:lnTo>
                  <a:lnTo>
                    <a:pt x="0" y="69"/>
                  </a:lnTo>
                  <a:lnTo>
                    <a:pt x="21" y="116"/>
                  </a:lnTo>
                  <a:lnTo>
                    <a:pt x="68" y="137"/>
                  </a:lnTo>
                  <a:lnTo>
                    <a:pt x="116" y="116"/>
                  </a:lnTo>
                  <a:lnTo>
                    <a:pt x="136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30" name="Freeform 297"/>
            <p:cNvSpPr>
              <a:spLocks/>
            </p:cNvSpPr>
            <p:nvPr/>
          </p:nvSpPr>
          <p:spPr bwMode="auto">
            <a:xfrm>
              <a:off x="1787" y="2079"/>
              <a:ext cx="59" cy="58"/>
            </a:xfrm>
            <a:custGeom>
              <a:avLst/>
              <a:gdLst>
                <a:gd name="T0" fmla="*/ 0 w 363"/>
                <a:gd name="T1" fmla="*/ 0 h 363"/>
                <a:gd name="T2" fmla="*/ 0 w 363"/>
                <a:gd name="T3" fmla="*/ 0 h 363"/>
                <a:gd name="T4" fmla="*/ 0 w 363"/>
                <a:gd name="T5" fmla="*/ 0 h 363"/>
                <a:gd name="T6" fmla="*/ 0 w 363"/>
                <a:gd name="T7" fmla="*/ 0 h 363"/>
                <a:gd name="T8" fmla="*/ 0 w 363"/>
                <a:gd name="T9" fmla="*/ 0 h 363"/>
                <a:gd name="T10" fmla="*/ 0 w 363"/>
                <a:gd name="T11" fmla="*/ 0 h 363"/>
                <a:gd name="T12" fmla="*/ 0 w 363"/>
                <a:gd name="T13" fmla="*/ 0 h 363"/>
                <a:gd name="T14" fmla="*/ 0 w 363"/>
                <a:gd name="T15" fmla="*/ 0 h 363"/>
                <a:gd name="T16" fmla="*/ 0 w 363"/>
                <a:gd name="T17" fmla="*/ 0 h 3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3"/>
                <a:gd name="T28" fmla="*/ 0 h 363"/>
                <a:gd name="T29" fmla="*/ 363 w 363"/>
                <a:gd name="T30" fmla="*/ 363 h 36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3" h="363">
                  <a:moveTo>
                    <a:pt x="363" y="181"/>
                  </a:moveTo>
                  <a:lnTo>
                    <a:pt x="309" y="52"/>
                  </a:lnTo>
                  <a:lnTo>
                    <a:pt x="181" y="0"/>
                  </a:lnTo>
                  <a:lnTo>
                    <a:pt x="53" y="52"/>
                  </a:lnTo>
                  <a:lnTo>
                    <a:pt x="0" y="181"/>
                  </a:lnTo>
                  <a:lnTo>
                    <a:pt x="53" y="310"/>
                  </a:lnTo>
                  <a:lnTo>
                    <a:pt x="181" y="363"/>
                  </a:lnTo>
                  <a:lnTo>
                    <a:pt x="309" y="310"/>
                  </a:lnTo>
                  <a:lnTo>
                    <a:pt x="363" y="18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31" name="Freeform 298"/>
            <p:cNvSpPr>
              <a:spLocks/>
            </p:cNvSpPr>
            <p:nvPr/>
          </p:nvSpPr>
          <p:spPr bwMode="auto">
            <a:xfrm>
              <a:off x="1316" y="2755"/>
              <a:ext cx="7" cy="42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0" y="272"/>
                  </a:moveTo>
                  <a:lnTo>
                    <a:pt x="45" y="272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32" name="Freeform 299"/>
            <p:cNvSpPr>
              <a:spLocks/>
            </p:cNvSpPr>
            <p:nvPr/>
          </p:nvSpPr>
          <p:spPr bwMode="auto">
            <a:xfrm>
              <a:off x="1316" y="2755"/>
              <a:ext cx="7" cy="42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45" y="27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33" name="Rectangle 300"/>
            <p:cNvSpPr>
              <a:spLocks noChangeArrowheads="1"/>
            </p:cNvSpPr>
            <p:nvPr/>
          </p:nvSpPr>
          <p:spPr bwMode="auto">
            <a:xfrm>
              <a:off x="1316" y="2755"/>
              <a:ext cx="7" cy="4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734" name="Line 301"/>
            <p:cNvSpPr>
              <a:spLocks noChangeShapeType="1"/>
            </p:cNvSpPr>
            <p:nvPr/>
          </p:nvSpPr>
          <p:spPr bwMode="auto">
            <a:xfrm flipV="1">
              <a:off x="1278" y="2102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35" name="Line 302"/>
            <p:cNvSpPr>
              <a:spLocks noChangeShapeType="1"/>
            </p:cNvSpPr>
            <p:nvPr/>
          </p:nvSpPr>
          <p:spPr bwMode="auto">
            <a:xfrm>
              <a:off x="1264" y="2102"/>
              <a:ext cx="4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36" name="Freeform 303"/>
            <p:cNvSpPr>
              <a:spLocks/>
            </p:cNvSpPr>
            <p:nvPr/>
          </p:nvSpPr>
          <p:spPr bwMode="auto">
            <a:xfrm>
              <a:off x="1268" y="2107"/>
              <a:ext cx="9" cy="8"/>
            </a:xfrm>
            <a:custGeom>
              <a:avLst/>
              <a:gdLst>
                <a:gd name="T0" fmla="*/ 0 w 53"/>
                <a:gd name="T1" fmla="*/ 0 h 52"/>
                <a:gd name="T2" fmla="*/ 0 w 53"/>
                <a:gd name="T3" fmla="*/ 0 h 52"/>
                <a:gd name="T4" fmla="*/ 0 w 53"/>
                <a:gd name="T5" fmla="*/ 0 h 52"/>
                <a:gd name="T6" fmla="*/ 0 w 53"/>
                <a:gd name="T7" fmla="*/ 0 h 52"/>
                <a:gd name="T8" fmla="*/ 0 w 53"/>
                <a:gd name="T9" fmla="*/ 0 h 52"/>
                <a:gd name="T10" fmla="*/ 0 w 53"/>
                <a:gd name="T11" fmla="*/ 0 h 52"/>
                <a:gd name="T12" fmla="*/ 0 w 53"/>
                <a:gd name="T13" fmla="*/ 0 h 52"/>
                <a:gd name="T14" fmla="*/ 0 w 53"/>
                <a:gd name="T15" fmla="*/ 0 h 52"/>
                <a:gd name="T16" fmla="*/ 0 w 53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3"/>
                <a:gd name="T28" fmla="*/ 0 h 52"/>
                <a:gd name="T29" fmla="*/ 53 w 53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3" h="52">
                  <a:moveTo>
                    <a:pt x="53" y="27"/>
                  </a:moveTo>
                  <a:lnTo>
                    <a:pt x="46" y="8"/>
                  </a:lnTo>
                  <a:lnTo>
                    <a:pt x="27" y="0"/>
                  </a:lnTo>
                  <a:lnTo>
                    <a:pt x="9" y="8"/>
                  </a:lnTo>
                  <a:lnTo>
                    <a:pt x="0" y="27"/>
                  </a:lnTo>
                  <a:lnTo>
                    <a:pt x="9" y="45"/>
                  </a:lnTo>
                  <a:lnTo>
                    <a:pt x="27" y="52"/>
                  </a:lnTo>
                  <a:lnTo>
                    <a:pt x="46" y="45"/>
                  </a:lnTo>
                  <a:lnTo>
                    <a:pt x="53" y="2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37" name="Line 304"/>
            <p:cNvSpPr>
              <a:spLocks noChangeShapeType="1"/>
            </p:cNvSpPr>
            <p:nvPr/>
          </p:nvSpPr>
          <p:spPr bwMode="auto">
            <a:xfrm flipH="1">
              <a:off x="1280" y="2109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38" name="Line 305"/>
            <p:cNvSpPr>
              <a:spLocks noChangeShapeType="1"/>
            </p:cNvSpPr>
            <p:nvPr/>
          </p:nvSpPr>
          <p:spPr bwMode="auto">
            <a:xfrm flipH="1" flipV="1">
              <a:off x="1260" y="2108"/>
              <a:ext cx="6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39" name="Line 306"/>
            <p:cNvSpPr>
              <a:spLocks noChangeShapeType="1"/>
            </p:cNvSpPr>
            <p:nvPr/>
          </p:nvSpPr>
          <p:spPr bwMode="auto">
            <a:xfrm>
              <a:off x="1279" y="2112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40" name="Line 307"/>
            <p:cNvSpPr>
              <a:spLocks noChangeShapeType="1"/>
            </p:cNvSpPr>
            <p:nvPr/>
          </p:nvSpPr>
          <p:spPr bwMode="auto">
            <a:xfrm flipV="1">
              <a:off x="1260" y="2112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41" name="Line 308"/>
            <p:cNvSpPr>
              <a:spLocks noChangeShapeType="1"/>
            </p:cNvSpPr>
            <p:nvPr/>
          </p:nvSpPr>
          <p:spPr bwMode="auto">
            <a:xfrm flipH="1">
              <a:off x="1275" y="2099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42" name="Line 309"/>
            <p:cNvSpPr>
              <a:spLocks noChangeShapeType="1"/>
            </p:cNvSpPr>
            <p:nvPr/>
          </p:nvSpPr>
          <p:spPr bwMode="auto">
            <a:xfrm flipH="1" flipV="1">
              <a:off x="1269" y="2099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43" name="Line 310"/>
            <p:cNvSpPr>
              <a:spLocks noChangeShapeType="1"/>
            </p:cNvSpPr>
            <p:nvPr/>
          </p:nvSpPr>
          <p:spPr bwMode="auto">
            <a:xfrm>
              <a:off x="1205" y="2102"/>
              <a:ext cx="4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44" name="Line 311"/>
            <p:cNvSpPr>
              <a:spLocks noChangeShapeType="1"/>
            </p:cNvSpPr>
            <p:nvPr/>
          </p:nvSpPr>
          <p:spPr bwMode="auto">
            <a:xfrm flipV="1">
              <a:off x="1218" y="2102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45" name="Freeform 312"/>
            <p:cNvSpPr>
              <a:spLocks/>
            </p:cNvSpPr>
            <p:nvPr/>
          </p:nvSpPr>
          <p:spPr bwMode="auto">
            <a:xfrm>
              <a:off x="1209" y="2107"/>
              <a:ext cx="9" cy="8"/>
            </a:xfrm>
            <a:custGeom>
              <a:avLst/>
              <a:gdLst>
                <a:gd name="T0" fmla="*/ 0 w 53"/>
                <a:gd name="T1" fmla="*/ 0 h 52"/>
                <a:gd name="T2" fmla="*/ 0 w 53"/>
                <a:gd name="T3" fmla="*/ 0 h 52"/>
                <a:gd name="T4" fmla="*/ 0 w 53"/>
                <a:gd name="T5" fmla="*/ 0 h 52"/>
                <a:gd name="T6" fmla="*/ 0 w 53"/>
                <a:gd name="T7" fmla="*/ 0 h 52"/>
                <a:gd name="T8" fmla="*/ 0 w 53"/>
                <a:gd name="T9" fmla="*/ 0 h 52"/>
                <a:gd name="T10" fmla="*/ 0 w 53"/>
                <a:gd name="T11" fmla="*/ 0 h 52"/>
                <a:gd name="T12" fmla="*/ 0 w 53"/>
                <a:gd name="T13" fmla="*/ 0 h 52"/>
                <a:gd name="T14" fmla="*/ 0 w 53"/>
                <a:gd name="T15" fmla="*/ 0 h 52"/>
                <a:gd name="T16" fmla="*/ 0 w 53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3"/>
                <a:gd name="T28" fmla="*/ 0 h 52"/>
                <a:gd name="T29" fmla="*/ 53 w 53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3" h="52">
                  <a:moveTo>
                    <a:pt x="53" y="27"/>
                  </a:moveTo>
                  <a:lnTo>
                    <a:pt x="45" y="8"/>
                  </a:lnTo>
                  <a:lnTo>
                    <a:pt x="26" y="0"/>
                  </a:lnTo>
                  <a:lnTo>
                    <a:pt x="8" y="8"/>
                  </a:lnTo>
                  <a:lnTo>
                    <a:pt x="0" y="27"/>
                  </a:lnTo>
                  <a:lnTo>
                    <a:pt x="8" y="45"/>
                  </a:lnTo>
                  <a:lnTo>
                    <a:pt x="26" y="52"/>
                  </a:lnTo>
                  <a:lnTo>
                    <a:pt x="45" y="45"/>
                  </a:lnTo>
                  <a:lnTo>
                    <a:pt x="53" y="2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46" name="Line 313"/>
            <p:cNvSpPr>
              <a:spLocks noChangeShapeType="1"/>
            </p:cNvSpPr>
            <p:nvPr/>
          </p:nvSpPr>
          <p:spPr bwMode="auto">
            <a:xfrm flipH="1" flipV="1">
              <a:off x="1201" y="2108"/>
              <a:ext cx="6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47" name="Line 314"/>
            <p:cNvSpPr>
              <a:spLocks noChangeShapeType="1"/>
            </p:cNvSpPr>
            <p:nvPr/>
          </p:nvSpPr>
          <p:spPr bwMode="auto">
            <a:xfrm flipH="1">
              <a:off x="1220" y="2109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48" name="Line 315"/>
            <p:cNvSpPr>
              <a:spLocks noChangeShapeType="1"/>
            </p:cNvSpPr>
            <p:nvPr/>
          </p:nvSpPr>
          <p:spPr bwMode="auto">
            <a:xfrm flipV="1">
              <a:off x="1201" y="2112"/>
              <a:ext cx="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49" name="Line 316"/>
            <p:cNvSpPr>
              <a:spLocks noChangeShapeType="1"/>
            </p:cNvSpPr>
            <p:nvPr/>
          </p:nvSpPr>
          <p:spPr bwMode="auto">
            <a:xfrm>
              <a:off x="1219" y="2112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50" name="Line 317"/>
            <p:cNvSpPr>
              <a:spLocks noChangeShapeType="1"/>
            </p:cNvSpPr>
            <p:nvPr/>
          </p:nvSpPr>
          <p:spPr bwMode="auto">
            <a:xfrm flipH="1">
              <a:off x="1215" y="2099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51" name="Line 318"/>
            <p:cNvSpPr>
              <a:spLocks noChangeShapeType="1"/>
            </p:cNvSpPr>
            <p:nvPr/>
          </p:nvSpPr>
          <p:spPr bwMode="auto">
            <a:xfrm flipH="1" flipV="1">
              <a:off x="1210" y="2099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52" name="Freeform 319"/>
            <p:cNvSpPr>
              <a:spLocks/>
            </p:cNvSpPr>
            <p:nvPr/>
          </p:nvSpPr>
          <p:spPr bwMode="auto">
            <a:xfrm>
              <a:off x="1260" y="2099"/>
              <a:ext cx="26" cy="25"/>
            </a:xfrm>
            <a:custGeom>
              <a:avLst/>
              <a:gdLst>
                <a:gd name="T0" fmla="*/ 0 w 156"/>
                <a:gd name="T1" fmla="*/ 0 h 157"/>
                <a:gd name="T2" fmla="*/ 0 w 156"/>
                <a:gd name="T3" fmla="*/ 0 h 157"/>
                <a:gd name="T4" fmla="*/ 0 w 156"/>
                <a:gd name="T5" fmla="*/ 0 h 157"/>
                <a:gd name="T6" fmla="*/ 0 w 156"/>
                <a:gd name="T7" fmla="*/ 0 h 157"/>
                <a:gd name="T8" fmla="*/ 0 w 156"/>
                <a:gd name="T9" fmla="*/ 0 h 157"/>
                <a:gd name="T10" fmla="*/ 0 w 156"/>
                <a:gd name="T11" fmla="*/ 0 h 157"/>
                <a:gd name="T12" fmla="*/ 0 w 156"/>
                <a:gd name="T13" fmla="*/ 0 h 157"/>
                <a:gd name="T14" fmla="*/ 0 w 156"/>
                <a:gd name="T15" fmla="*/ 0 h 157"/>
                <a:gd name="T16" fmla="*/ 0 w 156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6"/>
                <a:gd name="T28" fmla="*/ 0 h 157"/>
                <a:gd name="T29" fmla="*/ 156 w 156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6" h="157">
                  <a:moveTo>
                    <a:pt x="156" y="79"/>
                  </a:moveTo>
                  <a:lnTo>
                    <a:pt x="133" y="23"/>
                  </a:lnTo>
                  <a:lnTo>
                    <a:pt x="78" y="0"/>
                  </a:lnTo>
                  <a:lnTo>
                    <a:pt x="23" y="23"/>
                  </a:lnTo>
                  <a:lnTo>
                    <a:pt x="0" y="79"/>
                  </a:lnTo>
                  <a:lnTo>
                    <a:pt x="23" y="133"/>
                  </a:lnTo>
                  <a:lnTo>
                    <a:pt x="78" y="157"/>
                  </a:lnTo>
                  <a:lnTo>
                    <a:pt x="133" y="133"/>
                  </a:lnTo>
                  <a:lnTo>
                    <a:pt x="156" y="7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53" name="Freeform 320"/>
            <p:cNvSpPr>
              <a:spLocks/>
            </p:cNvSpPr>
            <p:nvPr/>
          </p:nvSpPr>
          <p:spPr bwMode="auto">
            <a:xfrm>
              <a:off x="1259" y="2098"/>
              <a:ext cx="28" cy="27"/>
            </a:xfrm>
            <a:custGeom>
              <a:avLst/>
              <a:gdLst>
                <a:gd name="T0" fmla="*/ 0 w 167"/>
                <a:gd name="T1" fmla="*/ 0 h 168"/>
                <a:gd name="T2" fmla="*/ 0 w 167"/>
                <a:gd name="T3" fmla="*/ 0 h 168"/>
                <a:gd name="T4" fmla="*/ 0 w 167"/>
                <a:gd name="T5" fmla="*/ 0 h 168"/>
                <a:gd name="T6" fmla="*/ 0 w 167"/>
                <a:gd name="T7" fmla="*/ 0 h 168"/>
                <a:gd name="T8" fmla="*/ 0 w 167"/>
                <a:gd name="T9" fmla="*/ 0 h 168"/>
                <a:gd name="T10" fmla="*/ 0 w 167"/>
                <a:gd name="T11" fmla="*/ 0 h 168"/>
                <a:gd name="T12" fmla="*/ 0 w 167"/>
                <a:gd name="T13" fmla="*/ 0 h 168"/>
                <a:gd name="T14" fmla="*/ 0 w 167"/>
                <a:gd name="T15" fmla="*/ 0 h 168"/>
                <a:gd name="T16" fmla="*/ 0 w 167"/>
                <a:gd name="T17" fmla="*/ 0 h 1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7"/>
                <a:gd name="T28" fmla="*/ 0 h 168"/>
                <a:gd name="T29" fmla="*/ 167 w 167"/>
                <a:gd name="T30" fmla="*/ 168 h 16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7" h="168">
                  <a:moveTo>
                    <a:pt x="167" y="85"/>
                  </a:moveTo>
                  <a:lnTo>
                    <a:pt x="143" y="25"/>
                  </a:lnTo>
                  <a:lnTo>
                    <a:pt x="84" y="0"/>
                  </a:lnTo>
                  <a:lnTo>
                    <a:pt x="24" y="25"/>
                  </a:lnTo>
                  <a:lnTo>
                    <a:pt x="0" y="85"/>
                  </a:lnTo>
                  <a:lnTo>
                    <a:pt x="24" y="143"/>
                  </a:lnTo>
                  <a:lnTo>
                    <a:pt x="84" y="168"/>
                  </a:lnTo>
                  <a:lnTo>
                    <a:pt x="143" y="143"/>
                  </a:lnTo>
                  <a:lnTo>
                    <a:pt x="167" y="8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54" name="Freeform 321"/>
            <p:cNvSpPr>
              <a:spLocks/>
            </p:cNvSpPr>
            <p:nvPr/>
          </p:nvSpPr>
          <p:spPr bwMode="auto">
            <a:xfrm>
              <a:off x="1247" y="2087"/>
              <a:ext cx="52" cy="49"/>
            </a:xfrm>
            <a:custGeom>
              <a:avLst/>
              <a:gdLst>
                <a:gd name="T0" fmla="*/ 0 w 312"/>
                <a:gd name="T1" fmla="*/ 0 h 314"/>
                <a:gd name="T2" fmla="*/ 0 w 312"/>
                <a:gd name="T3" fmla="*/ 0 h 314"/>
                <a:gd name="T4" fmla="*/ 0 w 312"/>
                <a:gd name="T5" fmla="*/ 0 h 314"/>
                <a:gd name="T6" fmla="*/ 0 w 312"/>
                <a:gd name="T7" fmla="*/ 0 h 314"/>
                <a:gd name="T8" fmla="*/ 0 w 312"/>
                <a:gd name="T9" fmla="*/ 0 h 314"/>
                <a:gd name="T10" fmla="*/ 0 w 312"/>
                <a:gd name="T11" fmla="*/ 0 h 314"/>
                <a:gd name="T12" fmla="*/ 0 w 312"/>
                <a:gd name="T13" fmla="*/ 0 h 314"/>
                <a:gd name="T14" fmla="*/ 0 w 312"/>
                <a:gd name="T15" fmla="*/ 0 h 314"/>
                <a:gd name="T16" fmla="*/ 0 w 312"/>
                <a:gd name="T17" fmla="*/ 0 h 3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2"/>
                <a:gd name="T28" fmla="*/ 0 h 314"/>
                <a:gd name="T29" fmla="*/ 312 w 312"/>
                <a:gd name="T30" fmla="*/ 314 h 3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2" h="314">
                  <a:moveTo>
                    <a:pt x="312" y="158"/>
                  </a:moveTo>
                  <a:lnTo>
                    <a:pt x="266" y="46"/>
                  </a:lnTo>
                  <a:lnTo>
                    <a:pt x="156" y="0"/>
                  </a:lnTo>
                  <a:lnTo>
                    <a:pt x="45" y="46"/>
                  </a:lnTo>
                  <a:lnTo>
                    <a:pt x="0" y="158"/>
                  </a:lnTo>
                  <a:lnTo>
                    <a:pt x="45" y="268"/>
                  </a:lnTo>
                  <a:lnTo>
                    <a:pt x="156" y="314"/>
                  </a:lnTo>
                  <a:lnTo>
                    <a:pt x="266" y="268"/>
                  </a:lnTo>
                  <a:lnTo>
                    <a:pt x="312" y="15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55" name="Freeform 322"/>
            <p:cNvSpPr>
              <a:spLocks/>
            </p:cNvSpPr>
            <p:nvPr/>
          </p:nvSpPr>
          <p:spPr bwMode="auto">
            <a:xfrm>
              <a:off x="1187" y="2087"/>
              <a:ext cx="51" cy="49"/>
            </a:xfrm>
            <a:custGeom>
              <a:avLst/>
              <a:gdLst>
                <a:gd name="T0" fmla="*/ 0 w 312"/>
                <a:gd name="T1" fmla="*/ 0 h 314"/>
                <a:gd name="T2" fmla="*/ 0 w 312"/>
                <a:gd name="T3" fmla="*/ 0 h 314"/>
                <a:gd name="T4" fmla="*/ 0 w 312"/>
                <a:gd name="T5" fmla="*/ 0 h 314"/>
                <a:gd name="T6" fmla="*/ 0 w 312"/>
                <a:gd name="T7" fmla="*/ 0 h 314"/>
                <a:gd name="T8" fmla="*/ 0 w 312"/>
                <a:gd name="T9" fmla="*/ 0 h 314"/>
                <a:gd name="T10" fmla="*/ 0 w 312"/>
                <a:gd name="T11" fmla="*/ 0 h 314"/>
                <a:gd name="T12" fmla="*/ 0 w 312"/>
                <a:gd name="T13" fmla="*/ 0 h 314"/>
                <a:gd name="T14" fmla="*/ 0 w 312"/>
                <a:gd name="T15" fmla="*/ 0 h 314"/>
                <a:gd name="T16" fmla="*/ 0 w 312"/>
                <a:gd name="T17" fmla="*/ 0 h 3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2"/>
                <a:gd name="T28" fmla="*/ 0 h 314"/>
                <a:gd name="T29" fmla="*/ 312 w 312"/>
                <a:gd name="T30" fmla="*/ 314 h 3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2" h="314">
                  <a:moveTo>
                    <a:pt x="312" y="158"/>
                  </a:moveTo>
                  <a:lnTo>
                    <a:pt x="267" y="46"/>
                  </a:lnTo>
                  <a:lnTo>
                    <a:pt x="156" y="0"/>
                  </a:lnTo>
                  <a:lnTo>
                    <a:pt x="46" y="46"/>
                  </a:lnTo>
                  <a:lnTo>
                    <a:pt x="0" y="158"/>
                  </a:lnTo>
                  <a:lnTo>
                    <a:pt x="46" y="268"/>
                  </a:lnTo>
                  <a:lnTo>
                    <a:pt x="156" y="314"/>
                  </a:lnTo>
                  <a:lnTo>
                    <a:pt x="267" y="268"/>
                  </a:lnTo>
                  <a:lnTo>
                    <a:pt x="312" y="15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56" name="Freeform 323"/>
            <p:cNvSpPr>
              <a:spLocks/>
            </p:cNvSpPr>
            <p:nvPr/>
          </p:nvSpPr>
          <p:spPr bwMode="auto">
            <a:xfrm>
              <a:off x="1199" y="2098"/>
              <a:ext cx="28" cy="27"/>
            </a:xfrm>
            <a:custGeom>
              <a:avLst/>
              <a:gdLst>
                <a:gd name="T0" fmla="*/ 0 w 166"/>
                <a:gd name="T1" fmla="*/ 0 h 168"/>
                <a:gd name="T2" fmla="*/ 0 w 166"/>
                <a:gd name="T3" fmla="*/ 0 h 168"/>
                <a:gd name="T4" fmla="*/ 0 w 166"/>
                <a:gd name="T5" fmla="*/ 0 h 168"/>
                <a:gd name="T6" fmla="*/ 0 w 166"/>
                <a:gd name="T7" fmla="*/ 0 h 168"/>
                <a:gd name="T8" fmla="*/ 0 w 166"/>
                <a:gd name="T9" fmla="*/ 0 h 168"/>
                <a:gd name="T10" fmla="*/ 0 w 166"/>
                <a:gd name="T11" fmla="*/ 0 h 168"/>
                <a:gd name="T12" fmla="*/ 0 w 166"/>
                <a:gd name="T13" fmla="*/ 0 h 168"/>
                <a:gd name="T14" fmla="*/ 0 w 166"/>
                <a:gd name="T15" fmla="*/ 0 h 168"/>
                <a:gd name="T16" fmla="*/ 0 w 166"/>
                <a:gd name="T17" fmla="*/ 0 h 1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6"/>
                <a:gd name="T28" fmla="*/ 0 h 168"/>
                <a:gd name="T29" fmla="*/ 166 w 166"/>
                <a:gd name="T30" fmla="*/ 168 h 16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6" h="168">
                  <a:moveTo>
                    <a:pt x="166" y="85"/>
                  </a:moveTo>
                  <a:lnTo>
                    <a:pt x="143" y="25"/>
                  </a:lnTo>
                  <a:lnTo>
                    <a:pt x="83" y="0"/>
                  </a:lnTo>
                  <a:lnTo>
                    <a:pt x="24" y="25"/>
                  </a:lnTo>
                  <a:lnTo>
                    <a:pt x="0" y="85"/>
                  </a:lnTo>
                  <a:lnTo>
                    <a:pt x="24" y="143"/>
                  </a:lnTo>
                  <a:lnTo>
                    <a:pt x="83" y="168"/>
                  </a:lnTo>
                  <a:lnTo>
                    <a:pt x="143" y="143"/>
                  </a:lnTo>
                  <a:lnTo>
                    <a:pt x="166" y="8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57" name="Freeform 324"/>
            <p:cNvSpPr>
              <a:spLocks/>
            </p:cNvSpPr>
            <p:nvPr/>
          </p:nvSpPr>
          <p:spPr bwMode="auto">
            <a:xfrm>
              <a:off x="1200" y="2099"/>
              <a:ext cx="26" cy="25"/>
            </a:xfrm>
            <a:custGeom>
              <a:avLst/>
              <a:gdLst>
                <a:gd name="T0" fmla="*/ 0 w 156"/>
                <a:gd name="T1" fmla="*/ 0 h 157"/>
                <a:gd name="T2" fmla="*/ 0 w 156"/>
                <a:gd name="T3" fmla="*/ 0 h 157"/>
                <a:gd name="T4" fmla="*/ 0 w 156"/>
                <a:gd name="T5" fmla="*/ 0 h 157"/>
                <a:gd name="T6" fmla="*/ 0 w 156"/>
                <a:gd name="T7" fmla="*/ 0 h 157"/>
                <a:gd name="T8" fmla="*/ 0 w 156"/>
                <a:gd name="T9" fmla="*/ 0 h 157"/>
                <a:gd name="T10" fmla="*/ 0 w 156"/>
                <a:gd name="T11" fmla="*/ 0 h 157"/>
                <a:gd name="T12" fmla="*/ 0 w 156"/>
                <a:gd name="T13" fmla="*/ 0 h 157"/>
                <a:gd name="T14" fmla="*/ 0 w 156"/>
                <a:gd name="T15" fmla="*/ 0 h 157"/>
                <a:gd name="T16" fmla="*/ 0 w 156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6"/>
                <a:gd name="T28" fmla="*/ 0 h 157"/>
                <a:gd name="T29" fmla="*/ 156 w 156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6" h="157">
                  <a:moveTo>
                    <a:pt x="156" y="79"/>
                  </a:moveTo>
                  <a:lnTo>
                    <a:pt x="134" y="23"/>
                  </a:lnTo>
                  <a:lnTo>
                    <a:pt x="78" y="0"/>
                  </a:lnTo>
                  <a:lnTo>
                    <a:pt x="23" y="23"/>
                  </a:lnTo>
                  <a:lnTo>
                    <a:pt x="0" y="79"/>
                  </a:lnTo>
                  <a:lnTo>
                    <a:pt x="23" y="133"/>
                  </a:lnTo>
                  <a:lnTo>
                    <a:pt x="78" y="157"/>
                  </a:lnTo>
                  <a:lnTo>
                    <a:pt x="134" y="133"/>
                  </a:lnTo>
                  <a:lnTo>
                    <a:pt x="156" y="7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58" name="Line 325"/>
            <p:cNvSpPr>
              <a:spLocks noChangeShapeType="1"/>
            </p:cNvSpPr>
            <p:nvPr/>
          </p:nvSpPr>
          <p:spPr bwMode="auto">
            <a:xfrm flipH="1">
              <a:off x="1204" y="2115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59" name="Line 326"/>
            <p:cNvSpPr>
              <a:spLocks noChangeShapeType="1"/>
            </p:cNvSpPr>
            <p:nvPr/>
          </p:nvSpPr>
          <p:spPr bwMode="auto">
            <a:xfrm flipV="1">
              <a:off x="1209" y="2117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60" name="Line 327"/>
            <p:cNvSpPr>
              <a:spLocks noChangeShapeType="1"/>
            </p:cNvSpPr>
            <p:nvPr/>
          </p:nvSpPr>
          <p:spPr bwMode="auto">
            <a:xfrm>
              <a:off x="1215" y="2117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61" name="Line 328"/>
            <p:cNvSpPr>
              <a:spLocks noChangeShapeType="1"/>
            </p:cNvSpPr>
            <p:nvPr/>
          </p:nvSpPr>
          <p:spPr bwMode="auto">
            <a:xfrm flipH="1" flipV="1">
              <a:off x="1217" y="2116"/>
              <a:ext cx="5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62" name="Line 329"/>
            <p:cNvSpPr>
              <a:spLocks noChangeShapeType="1"/>
            </p:cNvSpPr>
            <p:nvPr/>
          </p:nvSpPr>
          <p:spPr bwMode="auto">
            <a:xfrm flipH="1" flipV="1">
              <a:off x="1277" y="2116"/>
              <a:ext cx="4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63" name="Line 330"/>
            <p:cNvSpPr>
              <a:spLocks noChangeShapeType="1"/>
            </p:cNvSpPr>
            <p:nvPr/>
          </p:nvSpPr>
          <p:spPr bwMode="auto">
            <a:xfrm flipV="1">
              <a:off x="1268" y="2117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64" name="Line 331"/>
            <p:cNvSpPr>
              <a:spLocks noChangeShapeType="1"/>
            </p:cNvSpPr>
            <p:nvPr/>
          </p:nvSpPr>
          <p:spPr bwMode="auto">
            <a:xfrm>
              <a:off x="1274" y="2117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65" name="Line 332"/>
            <p:cNvSpPr>
              <a:spLocks noChangeShapeType="1"/>
            </p:cNvSpPr>
            <p:nvPr/>
          </p:nvSpPr>
          <p:spPr bwMode="auto">
            <a:xfrm flipH="1">
              <a:off x="1264" y="2115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66" name="Line 333"/>
            <p:cNvSpPr>
              <a:spLocks noChangeShapeType="1"/>
            </p:cNvSpPr>
            <p:nvPr/>
          </p:nvSpPr>
          <p:spPr bwMode="auto">
            <a:xfrm flipV="1">
              <a:off x="1027" y="2102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67" name="Line 334"/>
            <p:cNvSpPr>
              <a:spLocks noChangeShapeType="1"/>
            </p:cNvSpPr>
            <p:nvPr/>
          </p:nvSpPr>
          <p:spPr bwMode="auto">
            <a:xfrm>
              <a:off x="1013" y="2102"/>
              <a:ext cx="4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68" name="Freeform 335"/>
            <p:cNvSpPr>
              <a:spLocks/>
            </p:cNvSpPr>
            <p:nvPr/>
          </p:nvSpPr>
          <p:spPr bwMode="auto">
            <a:xfrm>
              <a:off x="1018" y="2107"/>
              <a:ext cx="8" cy="8"/>
            </a:xfrm>
            <a:custGeom>
              <a:avLst/>
              <a:gdLst>
                <a:gd name="T0" fmla="*/ 0 w 51"/>
                <a:gd name="T1" fmla="*/ 0 h 52"/>
                <a:gd name="T2" fmla="*/ 0 w 51"/>
                <a:gd name="T3" fmla="*/ 0 h 52"/>
                <a:gd name="T4" fmla="*/ 0 w 51"/>
                <a:gd name="T5" fmla="*/ 0 h 52"/>
                <a:gd name="T6" fmla="*/ 0 w 51"/>
                <a:gd name="T7" fmla="*/ 0 h 52"/>
                <a:gd name="T8" fmla="*/ 0 w 51"/>
                <a:gd name="T9" fmla="*/ 0 h 52"/>
                <a:gd name="T10" fmla="*/ 0 w 51"/>
                <a:gd name="T11" fmla="*/ 0 h 52"/>
                <a:gd name="T12" fmla="*/ 0 w 51"/>
                <a:gd name="T13" fmla="*/ 0 h 52"/>
                <a:gd name="T14" fmla="*/ 0 w 51"/>
                <a:gd name="T15" fmla="*/ 0 h 52"/>
                <a:gd name="T16" fmla="*/ 0 w 51"/>
                <a:gd name="T17" fmla="*/ 0 h 5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1"/>
                <a:gd name="T28" fmla="*/ 0 h 52"/>
                <a:gd name="T29" fmla="*/ 51 w 51"/>
                <a:gd name="T30" fmla="*/ 52 h 5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1" h="52">
                  <a:moveTo>
                    <a:pt x="51" y="27"/>
                  </a:moveTo>
                  <a:lnTo>
                    <a:pt x="44" y="8"/>
                  </a:lnTo>
                  <a:lnTo>
                    <a:pt x="25" y="0"/>
                  </a:lnTo>
                  <a:lnTo>
                    <a:pt x="7" y="8"/>
                  </a:lnTo>
                  <a:lnTo>
                    <a:pt x="0" y="27"/>
                  </a:lnTo>
                  <a:lnTo>
                    <a:pt x="7" y="45"/>
                  </a:lnTo>
                  <a:lnTo>
                    <a:pt x="25" y="52"/>
                  </a:lnTo>
                  <a:lnTo>
                    <a:pt x="44" y="45"/>
                  </a:lnTo>
                  <a:lnTo>
                    <a:pt x="51" y="2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69" name="Line 336"/>
            <p:cNvSpPr>
              <a:spLocks noChangeShapeType="1"/>
            </p:cNvSpPr>
            <p:nvPr/>
          </p:nvSpPr>
          <p:spPr bwMode="auto">
            <a:xfrm flipH="1">
              <a:off x="1029" y="2109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70" name="Line 337"/>
            <p:cNvSpPr>
              <a:spLocks noChangeShapeType="1"/>
            </p:cNvSpPr>
            <p:nvPr/>
          </p:nvSpPr>
          <p:spPr bwMode="auto">
            <a:xfrm>
              <a:off x="1028" y="2112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71" name="Line 338"/>
            <p:cNvSpPr>
              <a:spLocks noChangeShapeType="1"/>
            </p:cNvSpPr>
            <p:nvPr/>
          </p:nvSpPr>
          <p:spPr bwMode="auto">
            <a:xfrm flipV="1">
              <a:off x="1009" y="2112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72" name="Line 339"/>
            <p:cNvSpPr>
              <a:spLocks noChangeShapeType="1"/>
            </p:cNvSpPr>
            <p:nvPr/>
          </p:nvSpPr>
          <p:spPr bwMode="auto">
            <a:xfrm flipH="1" flipV="1">
              <a:off x="1010" y="2108"/>
              <a:ext cx="6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73" name="Line 340"/>
            <p:cNvSpPr>
              <a:spLocks noChangeShapeType="1"/>
            </p:cNvSpPr>
            <p:nvPr/>
          </p:nvSpPr>
          <p:spPr bwMode="auto">
            <a:xfrm flipH="1">
              <a:off x="1024" y="2099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74" name="Line 341"/>
            <p:cNvSpPr>
              <a:spLocks noChangeShapeType="1"/>
            </p:cNvSpPr>
            <p:nvPr/>
          </p:nvSpPr>
          <p:spPr bwMode="auto">
            <a:xfrm flipH="1" flipV="1">
              <a:off x="1018" y="2099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75" name="Freeform 342"/>
            <p:cNvSpPr>
              <a:spLocks/>
            </p:cNvSpPr>
            <p:nvPr/>
          </p:nvSpPr>
          <p:spPr bwMode="auto">
            <a:xfrm>
              <a:off x="966" y="2091"/>
              <a:ext cx="17" cy="14"/>
            </a:xfrm>
            <a:custGeom>
              <a:avLst/>
              <a:gdLst>
                <a:gd name="T0" fmla="*/ 0 w 105"/>
                <a:gd name="T1" fmla="*/ 0 h 88"/>
                <a:gd name="T2" fmla="*/ 0 w 105"/>
                <a:gd name="T3" fmla="*/ 0 h 88"/>
                <a:gd name="T4" fmla="*/ 0 w 105"/>
                <a:gd name="T5" fmla="*/ 0 h 88"/>
                <a:gd name="T6" fmla="*/ 0 w 105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"/>
                <a:gd name="T13" fmla="*/ 0 h 88"/>
                <a:gd name="T14" fmla="*/ 105 w 105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" h="88">
                  <a:moveTo>
                    <a:pt x="0" y="0"/>
                  </a:moveTo>
                  <a:lnTo>
                    <a:pt x="0" y="88"/>
                  </a:lnTo>
                  <a:lnTo>
                    <a:pt x="1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76" name="Freeform 343"/>
            <p:cNvSpPr>
              <a:spLocks/>
            </p:cNvSpPr>
            <p:nvPr/>
          </p:nvSpPr>
          <p:spPr bwMode="auto">
            <a:xfrm>
              <a:off x="966" y="2091"/>
              <a:ext cx="17" cy="14"/>
            </a:xfrm>
            <a:custGeom>
              <a:avLst/>
              <a:gdLst>
                <a:gd name="T0" fmla="*/ 0 w 105"/>
                <a:gd name="T1" fmla="*/ 0 h 88"/>
                <a:gd name="T2" fmla="*/ 0 w 105"/>
                <a:gd name="T3" fmla="*/ 0 h 88"/>
                <a:gd name="T4" fmla="*/ 0 w 105"/>
                <a:gd name="T5" fmla="*/ 0 h 88"/>
                <a:gd name="T6" fmla="*/ 0 w 105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"/>
                <a:gd name="T13" fmla="*/ 0 h 88"/>
                <a:gd name="T14" fmla="*/ 105 w 105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" h="88">
                  <a:moveTo>
                    <a:pt x="0" y="88"/>
                  </a:moveTo>
                  <a:lnTo>
                    <a:pt x="105" y="0"/>
                  </a:lnTo>
                  <a:lnTo>
                    <a:pt x="76" y="8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77" name="Freeform 344"/>
            <p:cNvSpPr>
              <a:spLocks/>
            </p:cNvSpPr>
            <p:nvPr/>
          </p:nvSpPr>
          <p:spPr bwMode="auto">
            <a:xfrm>
              <a:off x="966" y="2091"/>
              <a:ext cx="17" cy="14"/>
            </a:xfrm>
            <a:custGeom>
              <a:avLst/>
              <a:gdLst>
                <a:gd name="T0" fmla="*/ 0 w 105"/>
                <a:gd name="T1" fmla="*/ 0 h 88"/>
                <a:gd name="T2" fmla="*/ 0 w 105"/>
                <a:gd name="T3" fmla="*/ 0 h 88"/>
                <a:gd name="T4" fmla="*/ 0 w 105"/>
                <a:gd name="T5" fmla="*/ 0 h 88"/>
                <a:gd name="T6" fmla="*/ 0 w 105"/>
                <a:gd name="T7" fmla="*/ 0 h 88"/>
                <a:gd name="T8" fmla="*/ 0 w 105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88"/>
                <a:gd name="T17" fmla="*/ 105 w 105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88">
                  <a:moveTo>
                    <a:pt x="0" y="0"/>
                  </a:moveTo>
                  <a:lnTo>
                    <a:pt x="0" y="88"/>
                  </a:lnTo>
                  <a:lnTo>
                    <a:pt x="76" y="88"/>
                  </a:lnTo>
                  <a:lnTo>
                    <a:pt x="105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78" name="Freeform 345"/>
            <p:cNvSpPr>
              <a:spLocks/>
            </p:cNvSpPr>
            <p:nvPr/>
          </p:nvSpPr>
          <p:spPr bwMode="auto">
            <a:xfrm>
              <a:off x="1009" y="2099"/>
              <a:ext cx="26" cy="25"/>
            </a:xfrm>
            <a:custGeom>
              <a:avLst/>
              <a:gdLst>
                <a:gd name="T0" fmla="*/ 0 w 156"/>
                <a:gd name="T1" fmla="*/ 0 h 157"/>
                <a:gd name="T2" fmla="*/ 0 w 156"/>
                <a:gd name="T3" fmla="*/ 0 h 157"/>
                <a:gd name="T4" fmla="*/ 0 w 156"/>
                <a:gd name="T5" fmla="*/ 0 h 157"/>
                <a:gd name="T6" fmla="*/ 0 w 156"/>
                <a:gd name="T7" fmla="*/ 0 h 157"/>
                <a:gd name="T8" fmla="*/ 0 w 156"/>
                <a:gd name="T9" fmla="*/ 0 h 157"/>
                <a:gd name="T10" fmla="*/ 0 w 156"/>
                <a:gd name="T11" fmla="*/ 0 h 157"/>
                <a:gd name="T12" fmla="*/ 0 w 156"/>
                <a:gd name="T13" fmla="*/ 0 h 157"/>
                <a:gd name="T14" fmla="*/ 0 w 156"/>
                <a:gd name="T15" fmla="*/ 0 h 157"/>
                <a:gd name="T16" fmla="*/ 0 w 156"/>
                <a:gd name="T17" fmla="*/ 0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6"/>
                <a:gd name="T28" fmla="*/ 0 h 157"/>
                <a:gd name="T29" fmla="*/ 156 w 156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6" h="157">
                  <a:moveTo>
                    <a:pt x="156" y="79"/>
                  </a:moveTo>
                  <a:lnTo>
                    <a:pt x="134" y="23"/>
                  </a:lnTo>
                  <a:lnTo>
                    <a:pt x="78" y="0"/>
                  </a:lnTo>
                  <a:lnTo>
                    <a:pt x="23" y="23"/>
                  </a:lnTo>
                  <a:lnTo>
                    <a:pt x="0" y="79"/>
                  </a:lnTo>
                  <a:lnTo>
                    <a:pt x="23" y="133"/>
                  </a:lnTo>
                  <a:lnTo>
                    <a:pt x="78" y="157"/>
                  </a:lnTo>
                  <a:lnTo>
                    <a:pt x="134" y="133"/>
                  </a:lnTo>
                  <a:lnTo>
                    <a:pt x="156" y="7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79" name="Freeform 346"/>
            <p:cNvSpPr>
              <a:spLocks/>
            </p:cNvSpPr>
            <p:nvPr/>
          </p:nvSpPr>
          <p:spPr bwMode="auto">
            <a:xfrm>
              <a:off x="1008" y="2098"/>
              <a:ext cx="28" cy="27"/>
            </a:xfrm>
            <a:custGeom>
              <a:avLst/>
              <a:gdLst>
                <a:gd name="T0" fmla="*/ 0 w 167"/>
                <a:gd name="T1" fmla="*/ 0 h 168"/>
                <a:gd name="T2" fmla="*/ 0 w 167"/>
                <a:gd name="T3" fmla="*/ 0 h 168"/>
                <a:gd name="T4" fmla="*/ 0 w 167"/>
                <a:gd name="T5" fmla="*/ 0 h 168"/>
                <a:gd name="T6" fmla="*/ 0 w 167"/>
                <a:gd name="T7" fmla="*/ 0 h 168"/>
                <a:gd name="T8" fmla="*/ 0 w 167"/>
                <a:gd name="T9" fmla="*/ 0 h 168"/>
                <a:gd name="T10" fmla="*/ 0 w 167"/>
                <a:gd name="T11" fmla="*/ 0 h 168"/>
                <a:gd name="T12" fmla="*/ 0 w 167"/>
                <a:gd name="T13" fmla="*/ 0 h 168"/>
                <a:gd name="T14" fmla="*/ 0 w 167"/>
                <a:gd name="T15" fmla="*/ 0 h 168"/>
                <a:gd name="T16" fmla="*/ 0 w 167"/>
                <a:gd name="T17" fmla="*/ 0 h 1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7"/>
                <a:gd name="T28" fmla="*/ 0 h 168"/>
                <a:gd name="T29" fmla="*/ 167 w 167"/>
                <a:gd name="T30" fmla="*/ 168 h 16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7" h="168">
                  <a:moveTo>
                    <a:pt x="167" y="85"/>
                  </a:moveTo>
                  <a:lnTo>
                    <a:pt x="142" y="25"/>
                  </a:lnTo>
                  <a:lnTo>
                    <a:pt x="83" y="0"/>
                  </a:lnTo>
                  <a:lnTo>
                    <a:pt x="25" y="25"/>
                  </a:lnTo>
                  <a:lnTo>
                    <a:pt x="0" y="85"/>
                  </a:lnTo>
                  <a:lnTo>
                    <a:pt x="25" y="143"/>
                  </a:lnTo>
                  <a:lnTo>
                    <a:pt x="83" y="168"/>
                  </a:lnTo>
                  <a:lnTo>
                    <a:pt x="142" y="143"/>
                  </a:lnTo>
                  <a:lnTo>
                    <a:pt x="167" y="8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80" name="Freeform 347"/>
            <p:cNvSpPr>
              <a:spLocks/>
            </p:cNvSpPr>
            <p:nvPr/>
          </p:nvSpPr>
          <p:spPr bwMode="auto">
            <a:xfrm>
              <a:off x="997" y="2087"/>
              <a:ext cx="51" cy="49"/>
            </a:xfrm>
            <a:custGeom>
              <a:avLst/>
              <a:gdLst>
                <a:gd name="T0" fmla="*/ 0 w 313"/>
                <a:gd name="T1" fmla="*/ 0 h 314"/>
                <a:gd name="T2" fmla="*/ 0 w 313"/>
                <a:gd name="T3" fmla="*/ 0 h 314"/>
                <a:gd name="T4" fmla="*/ 0 w 313"/>
                <a:gd name="T5" fmla="*/ 0 h 314"/>
                <a:gd name="T6" fmla="*/ 0 w 313"/>
                <a:gd name="T7" fmla="*/ 0 h 314"/>
                <a:gd name="T8" fmla="*/ 0 w 313"/>
                <a:gd name="T9" fmla="*/ 0 h 314"/>
                <a:gd name="T10" fmla="*/ 0 w 313"/>
                <a:gd name="T11" fmla="*/ 0 h 314"/>
                <a:gd name="T12" fmla="*/ 0 w 313"/>
                <a:gd name="T13" fmla="*/ 0 h 314"/>
                <a:gd name="T14" fmla="*/ 0 w 313"/>
                <a:gd name="T15" fmla="*/ 0 h 314"/>
                <a:gd name="T16" fmla="*/ 0 w 313"/>
                <a:gd name="T17" fmla="*/ 0 h 3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3"/>
                <a:gd name="T28" fmla="*/ 0 h 314"/>
                <a:gd name="T29" fmla="*/ 313 w 313"/>
                <a:gd name="T30" fmla="*/ 314 h 3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3" h="314">
                  <a:moveTo>
                    <a:pt x="313" y="158"/>
                  </a:moveTo>
                  <a:lnTo>
                    <a:pt x="267" y="46"/>
                  </a:lnTo>
                  <a:lnTo>
                    <a:pt x="156" y="0"/>
                  </a:lnTo>
                  <a:lnTo>
                    <a:pt x="46" y="46"/>
                  </a:lnTo>
                  <a:lnTo>
                    <a:pt x="0" y="158"/>
                  </a:lnTo>
                  <a:lnTo>
                    <a:pt x="46" y="268"/>
                  </a:lnTo>
                  <a:lnTo>
                    <a:pt x="156" y="314"/>
                  </a:lnTo>
                  <a:lnTo>
                    <a:pt x="267" y="268"/>
                  </a:lnTo>
                  <a:lnTo>
                    <a:pt x="313" y="15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81" name="Line 348"/>
            <p:cNvSpPr>
              <a:spLocks noChangeShapeType="1"/>
            </p:cNvSpPr>
            <p:nvPr/>
          </p:nvSpPr>
          <p:spPr bwMode="auto">
            <a:xfrm flipH="1" flipV="1">
              <a:off x="1026" y="2116"/>
              <a:ext cx="4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82" name="Line 349"/>
            <p:cNvSpPr>
              <a:spLocks noChangeShapeType="1"/>
            </p:cNvSpPr>
            <p:nvPr/>
          </p:nvSpPr>
          <p:spPr bwMode="auto">
            <a:xfrm flipV="1">
              <a:off x="1018" y="2117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83" name="Line 350"/>
            <p:cNvSpPr>
              <a:spLocks noChangeShapeType="1"/>
            </p:cNvSpPr>
            <p:nvPr/>
          </p:nvSpPr>
          <p:spPr bwMode="auto">
            <a:xfrm>
              <a:off x="1023" y="2117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84" name="Line 351"/>
            <p:cNvSpPr>
              <a:spLocks noChangeShapeType="1"/>
            </p:cNvSpPr>
            <p:nvPr/>
          </p:nvSpPr>
          <p:spPr bwMode="auto">
            <a:xfrm flipH="1">
              <a:off x="1013" y="2115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85" name="Freeform 352"/>
            <p:cNvSpPr>
              <a:spLocks/>
            </p:cNvSpPr>
            <p:nvPr/>
          </p:nvSpPr>
          <p:spPr bwMode="auto">
            <a:xfrm>
              <a:off x="1349" y="1961"/>
              <a:ext cx="365" cy="204"/>
            </a:xfrm>
            <a:custGeom>
              <a:avLst/>
              <a:gdLst>
                <a:gd name="T0" fmla="*/ 0 w 2208"/>
                <a:gd name="T1" fmla="*/ 0 h 1284"/>
                <a:gd name="T2" fmla="*/ 0 w 2208"/>
                <a:gd name="T3" fmla="*/ 0 h 1284"/>
                <a:gd name="T4" fmla="*/ 0 w 2208"/>
                <a:gd name="T5" fmla="*/ 0 h 1284"/>
                <a:gd name="T6" fmla="*/ 0 w 2208"/>
                <a:gd name="T7" fmla="*/ 0 h 1284"/>
                <a:gd name="T8" fmla="*/ 0 w 2208"/>
                <a:gd name="T9" fmla="*/ 0 h 1284"/>
                <a:gd name="T10" fmla="*/ 0 w 2208"/>
                <a:gd name="T11" fmla="*/ 0 h 1284"/>
                <a:gd name="T12" fmla="*/ 0 w 2208"/>
                <a:gd name="T13" fmla="*/ 0 h 1284"/>
                <a:gd name="T14" fmla="*/ 0 w 2208"/>
                <a:gd name="T15" fmla="*/ 0 h 1284"/>
                <a:gd name="T16" fmla="*/ 0 w 2208"/>
                <a:gd name="T17" fmla="*/ 0 h 1284"/>
                <a:gd name="T18" fmla="*/ 0 w 2208"/>
                <a:gd name="T19" fmla="*/ 0 h 1284"/>
                <a:gd name="T20" fmla="*/ 0 w 2208"/>
                <a:gd name="T21" fmla="*/ 0 h 1284"/>
                <a:gd name="T22" fmla="*/ 0 w 2208"/>
                <a:gd name="T23" fmla="*/ 0 h 1284"/>
                <a:gd name="T24" fmla="*/ 0 w 2208"/>
                <a:gd name="T25" fmla="*/ 0 h 1284"/>
                <a:gd name="T26" fmla="*/ 0 w 2208"/>
                <a:gd name="T27" fmla="*/ 0 h 1284"/>
                <a:gd name="T28" fmla="*/ 0 w 2208"/>
                <a:gd name="T29" fmla="*/ 0 h 1284"/>
                <a:gd name="T30" fmla="*/ 0 w 2208"/>
                <a:gd name="T31" fmla="*/ 0 h 1284"/>
                <a:gd name="T32" fmla="*/ 0 w 2208"/>
                <a:gd name="T33" fmla="*/ 0 h 1284"/>
                <a:gd name="T34" fmla="*/ 0 w 2208"/>
                <a:gd name="T35" fmla="*/ 0 h 1284"/>
                <a:gd name="T36" fmla="*/ 0 w 2208"/>
                <a:gd name="T37" fmla="*/ 0 h 1284"/>
                <a:gd name="T38" fmla="*/ 0 w 2208"/>
                <a:gd name="T39" fmla="*/ 0 h 1284"/>
                <a:gd name="T40" fmla="*/ 0 w 2208"/>
                <a:gd name="T41" fmla="*/ 0 h 1284"/>
                <a:gd name="T42" fmla="*/ 0 w 2208"/>
                <a:gd name="T43" fmla="*/ 0 h 1284"/>
                <a:gd name="T44" fmla="*/ 0 w 2208"/>
                <a:gd name="T45" fmla="*/ 0 h 1284"/>
                <a:gd name="T46" fmla="*/ 0 w 2208"/>
                <a:gd name="T47" fmla="*/ 0 h 1284"/>
                <a:gd name="T48" fmla="*/ 0 w 2208"/>
                <a:gd name="T49" fmla="*/ 0 h 1284"/>
                <a:gd name="T50" fmla="*/ 0 w 2208"/>
                <a:gd name="T51" fmla="*/ 0 h 1284"/>
                <a:gd name="T52" fmla="*/ 0 w 2208"/>
                <a:gd name="T53" fmla="*/ 0 h 1284"/>
                <a:gd name="T54" fmla="*/ 0 w 2208"/>
                <a:gd name="T55" fmla="*/ 0 h 1284"/>
                <a:gd name="T56" fmla="*/ 0 w 2208"/>
                <a:gd name="T57" fmla="*/ 0 h 1284"/>
                <a:gd name="T58" fmla="*/ 0 w 2208"/>
                <a:gd name="T59" fmla="*/ 0 h 1284"/>
                <a:gd name="T60" fmla="*/ 0 w 2208"/>
                <a:gd name="T61" fmla="*/ 0 h 1284"/>
                <a:gd name="T62" fmla="*/ 0 w 2208"/>
                <a:gd name="T63" fmla="*/ 0 h 1284"/>
                <a:gd name="T64" fmla="*/ 0 w 2208"/>
                <a:gd name="T65" fmla="*/ 0 h 1284"/>
                <a:gd name="T66" fmla="*/ 0 w 2208"/>
                <a:gd name="T67" fmla="*/ 0 h 1284"/>
                <a:gd name="T68" fmla="*/ 0 w 2208"/>
                <a:gd name="T69" fmla="*/ 0 h 1284"/>
                <a:gd name="T70" fmla="*/ 0 w 2208"/>
                <a:gd name="T71" fmla="*/ 0 h 1284"/>
                <a:gd name="T72" fmla="*/ 0 w 2208"/>
                <a:gd name="T73" fmla="*/ 0 h 1284"/>
                <a:gd name="T74" fmla="*/ 0 w 2208"/>
                <a:gd name="T75" fmla="*/ 0 h 1284"/>
                <a:gd name="T76" fmla="*/ 0 w 2208"/>
                <a:gd name="T77" fmla="*/ 0 h 1284"/>
                <a:gd name="T78" fmla="*/ 0 w 2208"/>
                <a:gd name="T79" fmla="*/ 0 h 1284"/>
                <a:gd name="T80" fmla="*/ 0 w 2208"/>
                <a:gd name="T81" fmla="*/ 0 h 1284"/>
                <a:gd name="T82" fmla="*/ 0 w 2208"/>
                <a:gd name="T83" fmla="*/ 0 h 1284"/>
                <a:gd name="T84" fmla="*/ 0 w 2208"/>
                <a:gd name="T85" fmla="*/ 0 h 1284"/>
                <a:gd name="T86" fmla="*/ 0 w 2208"/>
                <a:gd name="T87" fmla="*/ 0 h 128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208"/>
                <a:gd name="T133" fmla="*/ 0 h 1284"/>
                <a:gd name="T134" fmla="*/ 2208 w 2208"/>
                <a:gd name="T135" fmla="*/ 1284 h 128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208" h="1284">
                  <a:moveTo>
                    <a:pt x="1108" y="0"/>
                  </a:moveTo>
                  <a:lnTo>
                    <a:pt x="1058" y="45"/>
                  </a:lnTo>
                  <a:lnTo>
                    <a:pt x="1050" y="116"/>
                  </a:lnTo>
                  <a:lnTo>
                    <a:pt x="999" y="91"/>
                  </a:lnTo>
                  <a:lnTo>
                    <a:pt x="879" y="162"/>
                  </a:lnTo>
                  <a:lnTo>
                    <a:pt x="854" y="212"/>
                  </a:lnTo>
                  <a:lnTo>
                    <a:pt x="775" y="262"/>
                  </a:lnTo>
                  <a:lnTo>
                    <a:pt x="737" y="329"/>
                  </a:lnTo>
                  <a:lnTo>
                    <a:pt x="682" y="349"/>
                  </a:lnTo>
                  <a:lnTo>
                    <a:pt x="696" y="429"/>
                  </a:lnTo>
                  <a:lnTo>
                    <a:pt x="650" y="433"/>
                  </a:lnTo>
                  <a:lnTo>
                    <a:pt x="662" y="483"/>
                  </a:lnTo>
                  <a:lnTo>
                    <a:pt x="566" y="513"/>
                  </a:lnTo>
                  <a:lnTo>
                    <a:pt x="532" y="509"/>
                  </a:lnTo>
                  <a:lnTo>
                    <a:pt x="433" y="641"/>
                  </a:lnTo>
                  <a:lnTo>
                    <a:pt x="345" y="633"/>
                  </a:lnTo>
                  <a:lnTo>
                    <a:pt x="262" y="687"/>
                  </a:lnTo>
                  <a:lnTo>
                    <a:pt x="278" y="734"/>
                  </a:lnTo>
                  <a:lnTo>
                    <a:pt x="199" y="724"/>
                  </a:lnTo>
                  <a:lnTo>
                    <a:pt x="216" y="804"/>
                  </a:lnTo>
                  <a:lnTo>
                    <a:pt x="170" y="850"/>
                  </a:lnTo>
                  <a:lnTo>
                    <a:pt x="83" y="875"/>
                  </a:lnTo>
                  <a:lnTo>
                    <a:pt x="8" y="967"/>
                  </a:lnTo>
                  <a:lnTo>
                    <a:pt x="53" y="992"/>
                  </a:lnTo>
                  <a:lnTo>
                    <a:pt x="0" y="1059"/>
                  </a:lnTo>
                  <a:lnTo>
                    <a:pt x="65" y="1067"/>
                  </a:lnTo>
                  <a:lnTo>
                    <a:pt x="65" y="1096"/>
                  </a:lnTo>
                  <a:lnTo>
                    <a:pt x="120" y="1071"/>
                  </a:lnTo>
                  <a:lnTo>
                    <a:pt x="154" y="1108"/>
                  </a:lnTo>
                  <a:lnTo>
                    <a:pt x="212" y="1083"/>
                  </a:lnTo>
                  <a:lnTo>
                    <a:pt x="216" y="1121"/>
                  </a:lnTo>
                  <a:lnTo>
                    <a:pt x="321" y="1117"/>
                  </a:lnTo>
                  <a:lnTo>
                    <a:pt x="349" y="1067"/>
                  </a:lnTo>
                  <a:lnTo>
                    <a:pt x="412" y="1042"/>
                  </a:lnTo>
                  <a:lnTo>
                    <a:pt x="437" y="1154"/>
                  </a:lnTo>
                  <a:lnTo>
                    <a:pt x="467" y="1196"/>
                  </a:lnTo>
                  <a:lnTo>
                    <a:pt x="546" y="1213"/>
                  </a:lnTo>
                  <a:lnTo>
                    <a:pt x="629" y="1175"/>
                  </a:lnTo>
                  <a:lnTo>
                    <a:pt x="678" y="1209"/>
                  </a:lnTo>
                  <a:lnTo>
                    <a:pt x="775" y="1179"/>
                  </a:lnTo>
                  <a:lnTo>
                    <a:pt x="800" y="1242"/>
                  </a:lnTo>
                  <a:lnTo>
                    <a:pt x="871" y="1221"/>
                  </a:lnTo>
                  <a:lnTo>
                    <a:pt x="887" y="1242"/>
                  </a:lnTo>
                  <a:lnTo>
                    <a:pt x="979" y="1229"/>
                  </a:lnTo>
                  <a:lnTo>
                    <a:pt x="1037" y="1284"/>
                  </a:lnTo>
                  <a:lnTo>
                    <a:pt x="1104" y="1242"/>
                  </a:lnTo>
                  <a:lnTo>
                    <a:pt x="1246" y="1276"/>
                  </a:lnTo>
                  <a:lnTo>
                    <a:pt x="1283" y="1233"/>
                  </a:lnTo>
                  <a:lnTo>
                    <a:pt x="1350" y="1217"/>
                  </a:lnTo>
                  <a:lnTo>
                    <a:pt x="1342" y="1150"/>
                  </a:lnTo>
                  <a:lnTo>
                    <a:pt x="1421" y="1188"/>
                  </a:lnTo>
                  <a:lnTo>
                    <a:pt x="1492" y="1205"/>
                  </a:lnTo>
                  <a:lnTo>
                    <a:pt x="1612" y="1117"/>
                  </a:lnTo>
                  <a:lnTo>
                    <a:pt x="1679" y="1175"/>
                  </a:lnTo>
                  <a:lnTo>
                    <a:pt x="1779" y="1179"/>
                  </a:lnTo>
                  <a:lnTo>
                    <a:pt x="1854" y="1188"/>
                  </a:lnTo>
                  <a:lnTo>
                    <a:pt x="1942" y="1150"/>
                  </a:lnTo>
                  <a:lnTo>
                    <a:pt x="1963" y="1067"/>
                  </a:lnTo>
                  <a:lnTo>
                    <a:pt x="2050" y="1067"/>
                  </a:lnTo>
                  <a:lnTo>
                    <a:pt x="2142" y="1046"/>
                  </a:lnTo>
                  <a:lnTo>
                    <a:pt x="2121" y="975"/>
                  </a:lnTo>
                  <a:lnTo>
                    <a:pt x="2208" y="959"/>
                  </a:lnTo>
                  <a:lnTo>
                    <a:pt x="2188" y="884"/>
                  </a:lnTo>
                  <a:lnTo>
                    <a:pt x="2109" y="846"/>
                  </a:lnTo>
                  <a:lnTo>
                    <a:pt x="2021" y="850"/>
                  </a:lnTo>
                  <a:lnTo>
                    <a:pt x="2025" y="799"/>
                  </a:lnTo>
                  <a:lnTo>
                    <a:pt x="1975" y="771"/>
                  </a:lnTo>
                  <a:lnTo>
                    <a:pt x="1929" y="783"/>
                  </a:lnTo>
                  <a:lnTo>
                    <a:pt x="1950" y="671"/>
                  </a:lnTo>
                  <a:lnTo>
                    <a:pt x="1884" y="649"/>
                  </a:lnTo>
                  <a:lnTo>
                    <a:pt x="1916" y="574"/>
                  </a:lnTo>
                  <a:lnTo>
                    <a:pt x="1829" y="600"/>
                  </a:lnTo>
                  <a:lnTo>
                    <a:pt x="1841" y="513"/>
                  </a:lnTo>
                  <a:lnTo>
                    <a:pt x="1779" y="416"/>
                  </a:lnTo>
                  <a:lnTo>
                    <a:pt x="1713" y="433"/>
                  </a:lnTo>
                  <a:lnTo>
                    <a:pt x="1662" y="349"/>
                  </a:lnTo>
                  <a:lnTo>
                    <a:pt x="1545" y="379"/>
                  </a:lnTo>
                  <a:lnTo>
                    <a:pt x="1537" y="300"/>
                  </a:lnTo>
                  <a:lnTo>
                    <a:pt x="1470" y="329"/>
                  </a:lnTo>
                  <a:lnTo>
                    <a:pt x="1470" y="249"/>
                  </a:lnTo>
                  <a:lnTo>
                    <a:pt x="1413" y="245"/>
                  </a:lnTo>
                  <a:lnTo>
                    <a:pt x="1354" y="283"/>
                  </a:lnTo>
                  <a:lnTo>
                    <a:pt x="1337" y="200"/>
                  </a:lnTo>
                  <a:lnTo>
                    <a:pt x="1317" y="129"/>
                  </a:lnTo>
                  <a:lnTo>
                    <a:pt x="1246" y="150"/>
                  </a:lnTo>
                  <a:lnTo>
                    <a:pt x="1250" y="79"/>
                  </a:lnTo>
                  <a:lnTo>
                    <a:pt x="1216" y="0"/>
                  </a:lnTo>
                  <a:lnTo>
                    <a:pt x="1141" y="45"/>
                  </a:lnTo>
                  <a:lnTo>
                    <a:pt x="110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86" name="Line 353"/>
            <p:cNvSpPr>
              <a:spLocks noChangeShapeType="1"/>
            </p:cNvSpPr>
            <p:nvPr/>
          </p:nvSpPr>
          <p:spPr bwMode="auto">
            <a:xfrm flipV="1">
              <a:off x="1586" y="2072"/>
              <a:ext cx="12" cy="1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87" name="Freeform 354"/>
            <p:cNvSpPr>
              <a:spLocks/>
            </p:cNvSpPr>
            <p:nvPr/>
          </p:nvSpPr>
          <p:spPr bwMode="auto">
            <a:xfrm>
              <a:off x="1404" y="2062"/>
              <a:ext cx="15" cy="10"/>
            </a:xfrm>
            <a:custGeom>
              <a:avLst/>
              <a:gdLst>
                <a:gd name="T0" fmla="*/ 0 w 91"/>
                <a:gd name="T1" fmla="*/ 0 h 62"/>
                <a:gd name="T2" fmla="*/ 0 w 91"/>
                <a:gd name="T3" fmla="*/ 0 h 62"/>
                <a:gd name="T4" fmla="*/ 0 w 91"/>
                <a:gd name="T5" fmla="*/ 0 h 62"/>
                <a:gd name="T6" fmla="*/ 0 60000 65536"/>
                <a:gd name="T7" fmla="*/ 0 60000 65536"/>
                <a:gd name="T8" fmla="*/ 0 60000 65536"/>
                <a:gd name="T9" fmla="*/ 0 w 91"/>
                <a:gd name="T10" fmla="*/ 0 h 62"/>
                <a:gd name="T11" fmla="*/ 91 w 91"/>
                <a:gd name="T12" fmla="*/ 62 h 6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1" h="62">
                  <a:moveTo>
                    <a:pt x="44" y="0"/>
                  </a:moveTo>
                  <a:lnTo>
                    <a:pt x="0" y="53"/>
                  </a:lnTo>
                  <a:lnTo>
                    <a:pt x="91" y="6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88" name="Line 355"/>
            <p:cNvSpPr>
              <a:spLocks noChangeShapeType="1"/>
            </p:cNvSpPr>
            <p:nvPr/>
          </p:nvSpPr>
          <p:spPr bwMode="auto">
            <a:xfrm>
              <a:off x="1586" y="2086"/>
              <a:ext cx="1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89" name="Line 356"/>
            <p:cNvSpPr>
              <a:spLocks noChangeShapeType="1"/>
            </p:cNvSpPr>
            <p:nvPr/>
          </p:nvSpPr>
          <p:spPr bwMode="auto">
            <a:xfrm flipH="1" flipV="1">
              <a:off x="1417" y="2063"/>
              <a:ext cx="2" cy="9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90" name="Line 357"/>
            <p:cNvSpPr>
              <a:spLocks noChangeShapeType="1"/>
            </p:cNvSpPr>
            <p:nvPr/>
          </p:nvSpPr>
          <p:spPr bwMode="auto">
            <a:xfrm flipH="1" flipV="1">
              <a:off x="1598" y="2072"/>
              <a:ext cx="2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91" name="Line 358"/>
            <p:cNvSpPr>
              <a:spLocks noChangeShapeType="1"/>
            </p:cNvSpPr>
            <p:nvPr/>
          </p:nvSpPr>
          <p:spPr bwMode="auto">
            <a:xfrm flipV="1">
              <a:off x="1462" y="2077"/>
              <a:ext cx="18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92" name="Line 359"/>
            <p:cNvSpPr>
              <a:spLocks noChangeShapeType="1"/>
            </p:cNvSpPr>
            <p:nvPr/>
          </p:nvSpPr>
          <p:spPr bwMode="auto">
            <a:xfrm flipH="1" flipV="1">
              <a:off x="1480" y="2077"/>
              <a:ext cx="3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93" name="Line 360"/>
            <p:cNvSpPr>
              <a:spLocks noChangeShapeType="1"/>
            </p:cNvSpPr>
            <p:nvPr/>
          </p:nvSpPr>
          <p:spPr bwMode="auto">
            <a:xfrm>
              <a:off x="1462" y="2097"/>
              <a:ext cx="2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94" name="Freeform 361"/>
            <p:cNvSpPr>
              <a:spLocks/>
            </p:cNvSpPr>
            <p:nvPr/>
          </p:nvSpPr>
          <p:spPr bwMode="auto">
            <a:xfrm>
              <a:off x="1465" y="2073"/>
              <a:ext cx="17" cy="15"/>
            </a:xfrm>
            <a:custGeom>
              <a:avLst/>
              <a:gdLst>
                <a:gd name="T0" fmla="*/ 0 w 108"/>
                <a:gd name="T1" fmla="*/ 0 h 92"/>
                <a:gd name="T2" fmla="*/ 0 w 108"/>
                <a:gd name="T3" fmla="*/ 0 h 92"/>
                <a:gd name="T4" fmla="*/ 0 w 108"/>
                <a:gd name="T5" fmla="*/ 0 h 92"/>
                <a:gd name="T6" fmla="*/ 0 60000 65536"/>
                <a:gd name="T7" fmla="*/ 0 60000 65536"/>
                <a:gd name="T8" fmla="*/ 0 60000 65536"/>
                <a:gd name="T9" fmla="*/ 0 w 108"/>
                <a:gd name="T10" fmla="*/ 0 h 92"/>
                <a:gd name="T11" fmla="*/ 108 w 108"/>
                <a:gd name="T12" fmla="*/ 92 h 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" h="92">
                  <a:moveTo>
                    <a:pt x="108" y="0"/>
                  </a:moveTo>
                  <a:lnTo>
                    <a:pt x="0" y="41"/>
                  </a:lnTo>
                  <a:lnTo>
                    <a:pt x="76" y="9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95" name="Line 362"/>
            <p:cNvSpPr>
              <a:spLocks noChangeShapeType="1"/>
            </p:cNvSpPr>
            <p:nvPr/>
          </p:nvSpPr>
          <p:spPr bwMode="auto">
            <a:xfrm flipV="1">
              <a:off x="1478" y="2073"/>
              <a:ext cx="4" cy="1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96" name="Line 363"/>
            <p:cNvSpPr>
              <a:spLocks noChangeShapeType="1"/>
            </p:cNvSpPr>
            <p:nvPr/>
          </p:nvSpPr>
          <p:spPr bwMode="auto">
            <a:xfrm>
              <a:off x="1516" y="210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97" name="Line 364"/>
            <p:cNvSpPr>
              <a:spLocks noChangeShapeType="1"/>
            </p:cNvSpPr>
            <p:nvPr/>
          </p:nvSpPr>
          <p:spPr bwMode="auto">
            <a:xfrm>
              <a:off x="1385" y="212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98" name="Line 365"/>
            <p:cNvSpPr>
              <a:spLocks noChangeShapeType="1"/>
            </p:cNvSpPr>
            <p:nvPr/>
          </p:nvSpPr>
          <p:spPr bwMode="auto">
            <a:xfrm>
              <a:off x="1520" y="202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799" name="Line 366"/>
            <p:cNvSpPr>
              <a:spLocks noChangeShapeType="1"/>
            </p:cNvSpPr>
            <p:nvPr/>
          </p:nvSpPr>
          <p:spPr bwMode="auto">
            <a:xfrm>
              <a:off x="1646" y="208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00" name="Line 367"/>
            <p:cNvSpPr>
              <a:spLocks noChangeShapeType="1"/>
            </p:cNvSpPr>
            <p:nvPr/>
          </p:nvSpPr>
          <p:spPr bwMode="auto">
            <a:xfrm>
              <a:off x="1409" y="212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01" name="Line 368"/>
            <p:cNvSpPr>
              <a:spLocks noChangeShapeType="1"/>
            </p:cNvSpPr>
            <p:nvPr/>
          </p:nvSpPr>
          <p:spPr bwMode="auto">
            <a:xfrm>
              <a:off x="1569" y="210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02" name="Line 369"/>
            <p:cNvSpPr>
              <a:spLocks noChangeShapeType="1"/>
            </p:cNvSpPr>
            <p:nvPr/>
          </p:nvSpPr>
          <p:spPr bwMode="auto">
            <a:xfrm>
              <a:off x="1632" y="209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03" name="Line 370"/>
            <p:cNvSpPr>
              <a:spLocks noChangeShapeType="1"/>
            </p:cNvSpPr>
            <p:nvPr/>
          </p:nvSpPr>
          <p:spPr bwMode="auto">
            <a:xfrm>
              <a:off x="1476" y="203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04" name="Line 371"/>
            <p:cNvSpPr>
              <a:spLocks noChangeShapeType="1"/>
            </p:cNvSpPr>
            <p:nvPr/>
          </p:nvSpPr>
          <p:spPr bwMode="auto">
            <a:xfrm>
              <a:off x="1501" y="211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05" name="Line 372"/>
            <p:cNvSpPr>
              <a:spLocks noChangeShapeType="1"/>
            </p:cNvSpPr>
            <p:nvPr/>
          </p:nvSpPr>
          <p:spPr bwMode="auto">
            <a:xfrm>
              <a:off x="1470" y="202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06" name="Line 373"/>
            <p:cNvSpPr>
              <a:spLocks noChangeShapeType="1"/>
            </p:cNvSpPr>
            <p:nvPr/>
          </p:nvSpPr>
          <p:spPr bwMode="auto">
            <a:xfrm>
              <a:off x="1636" y="212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07" name="Line 374"/>
            <p:cNvSpPr>
              <a:spLocks noChangeShapeType="1"/>
            </p:cNvSpPr>
            <p:nvPr/>
          </p:nvSpPr>
          <p:spPr bwMode="auto">
            <a:xfrm>
              <a:off x="1552" y="1995"/>
              <a:ext cx="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08" name="Line 375"/>
            <p:cNvSpPr>
              <a:spLocks noChangeShapeType="1"/>
            </p:cNvSpPr>
            <p:nvPr/>
          </p:nvSpPr>
          <p:spPr bwMode="auto">
            <a:xfrm>
              <a:off x="1605" y="202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09" name="Line 376"/>
            <p:cNvSpPr>
              <a:spLocks noChangeShapeType="1"/>
            </p:cNvSpPr>
            <p:nvPr/>
          </p:nvSpPr>
          <p:spPr bwMode="auto">
            <a:xfrm>
              <a:off x="1366" y="211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10" name="Line 377"/>
            <p:cNvSpPr>
              <a:spLocks noChangeShapeType="1"/>
            </p:cNvSpPr>
            <p:nvPr/>
          </p:nvSpPr>
          <p:spPr bwMode="auto">
            <a:xfrm>
              <a:off x="1492" y="209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11" name="Line 378"/>
            <p:cNvSpPr>
              <a:spLocks noChangeShapeType="1"/>
            </p:cNvSpPr>
            <p:nvPr/>
          </p:nvSpPr>
          <p:spPr bwMode="auto">
            <a:xfrm>
              <a:off x="1579" y="201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12" name="Line 379"/>
            <p:cNvSpPr>
              <a:spLocks noChangeShapeType="1"/>
            </p:cNvSpPr>
            <p:nvPr/>
          </p:nvSpPr>
          <p:spPr bwMode="auto">
            <a:xfrm>
              <a:off x="1639" y="206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13" name="Rectangle 380"/>
            <p:cNvSpPr>
              <a:spLocks noChangeArrowheads="1"/>
            </p:cNvSpPr>
            <p:nvPr/>
          </p:nvSpPr>
          <p:spPr bwMode="auto">
            <a:xfrm>
              <a:off x="773" y="2490"/>
              <a:ext cx="420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1600" b="1" dirty="0">
                  <a:solidFill>
                    <a:srgbClr val="000000"/>
                  </a:solidFill>
                </a:rPr>
                <a:t>Quarry</a:t>
              </a:r>
            </a:p>
          </p:txBody>
        </p:sp>
        <p:sp>
          <p:nvSpPr>
            <p:cNvPr id="61814" name="Freeform 381"/>
            <p:cNvSpPr>
              <a:spLocks/>
            </p:cNvSpPr>
            <p:nvPr/>
          </p:nvSpPr>
          <p:spPr bwMode="auto">
            <a:xfrm>
              <a:off x="1354" y="2140"/>
              <a:ext cx="14" cy="14"/>
            </a:xfrm>
            <a:custGeom>
              <a:avLst/>
              <a:gdLst>
                <a:gd name="T0" fmla="*/ 0 w 92"/>
                <a:gd name="T1" fmla="*/ 0 h 87"/>
                <a:gd name="T2" fmla="*/ 0 w 92"/>
                <a:gd name="T3" fmla="*/ 0 h 87"/>
                <a:gd name="T4" fmla="*/ 0 w 92"/>
                <a:gd name="T5" fmla="*/ 0 h 87"/>
                <a:gd name="T6" fmla="*/ 0 w 92"/>
                <a:gd name="T7" fmla="*/ 0 h 87"/>
                <a:gd name="T8" fmla="*/ 0 w 92"/>
                <a:gd name="T9" fmla="*/ 0 h 87"/>
                <a:gd name="T10" fmla="*/ 0 w 92"/>
                <a:gd name="T11" fmla="*/ 0 h 87"/>
                <a:gd name="T12" fmla="*/ 0 w 92"/>
                <a:gd name="T13" fmla="*/ 0 h 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2"/>
                <a:gd name="T22" fmla="*/ 0 h 87"/>
                <a:gd name="T23" fmla="*/ 92 w 92"/>
                <a:gd name="T24" fmla="*/ 87 h 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2" h="87">
                  <a:moveTo>
                    <a:pt x="25" y="0"/>
                  </a:moveTo>
                  <a:lnTo>
                    <a:pt x="0" y="24"/>
                  </a:lnTo>
                  <a:lnTo>
                    <a:pt x="13" y="70"/>
                  </a:lnTo>
                  <a:lnTo>
                    <a:pt x="51" y="87"/>
                  </a:lnTo>
                  <a:lnTo>
                    <a:pt x="92" y="53"/>
                  </a:lnTo>
                  <a:lnTo>
                    <a:pt x="67" y="0"/>
                  </a:lnTo>
                  <a:lnTo>
                    <a:pt x="2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15" name="Freeform 382"/>
            <p:cNvSpPr>
              <a:spLocks/>
            </p:cNvSpPr>
            <p:nvPr/>
          </p:nvSpPr>
          <p:spPr bwMode="auto">
            <a:xfrm>
              <a:off x="1712" y="2127"/>
              <a:ext cx="15" cy="12"/>
            </a:xfrm>
            <a:custGeom>
              <a:avLst/>
              <a:gdLst>
                <a:gd name="T0" fmla="*/ 0 w 100"/>
                <a:gd name="T1" fmla="*/ 0 h 79"/>
                <a:gd name="T2" fmla="*/ 0 w 100"/>
                <a:gd name="T3" fmla="*/ 0 h 79"/>
                <a:gd name="T4" fmla="*/ 0 w 100"/>
                <a:gd name="T5" fmla="*/ 0 h 79"/>
                <a:gd name="T6" fmla="*/ 0 w 100"/>
                <a:gd name="T7" fmla="*/ 0 h 79"/>
                <a:gd name="T8" fmla="*/ 0 w 100"/>
                <a:gd name="T9" fmla="*/ 0 h 79"/>
                <a:gd name="T10" fmla="*/ 0 w 100"/>
                <a:gd name="T11" fmla="*/ 0 h 79"/>
                <a:gd name="T12" fmla="*/ 0 w 100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0"/>
                <a:gd name="T22" fmla="*/ 0 h 79"/>
                <a:gd name="T23" fmla="*/ 100 w 100"/>
                <a:gd name="T24" fmla="*/ 79 h 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0" h="79">
                  <a:moveTo>
                    <a:pt x="0" y="45"/>
                  </a:moveTo>
                  <a:lnTo>
                    <a:pt x="41" y="79"/>
                  </a:lnTo>
                  <a:lnTo>
                    <a:pt x="100" y="66"/>
                  </a:lnTo>
                  <a:lnTo>
                    <a:pt x="96" y="12"/>
                  </a:lnTo>
                  <a:lnTo>
                    <a:pt x="45" y="0"/>
                  </a:lnTo>
                  <a:lnTo>
                    <a:pt x="8" y="25"/>
                  </a:lnTo>
                  <a:lnTo>
                    <a:pt x="0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16" name="Freeform 383"/>
            <p:cNvSpPr>
              <a:spLocks/>
            </p:cNvSpPr>
            <p:nvPr/>
          </p:nvSpPr>
          <p:spPr bwMode="auto">
            <a:xfrm>
              <a:off x="1691" y="2143"/>
              <a:ext cx="15" cy="12"/>
            </a:xfrm>
            <a:custGeom>
              <a:avLst/>
              <a:gdLst>
                <a:gd name="T0" fmla="*/ 0 w 91"/>
                <a:gd name="T1" fmla="*/ 0 h 79"/>
                <a:gd name="T2" fmla="*/ 0 w 91"/>
                <a:gd name="T3" fmla="*/ 0 h 79"/>
                <a:gd name="T4" fmla="*/ 0 w 91"/>
                <a:gd name="T5" fmla="*/ 0 h 79"/>
                <a:gd name="T6" fmla="*/ 0 w 91"/>
                <a:gd name="T7" fmla="*/ 0 h 79"/>
                <a:gd name="T8" fmla="*/ 0 w 91"/>
                <a:gd name="T9" fmla="*/ 0 h 79"/>
                <a:gd name="T10" fmla="*/ 0 w 91"/>
                <a:gd name="T11" fmla="*/ 0 h 79"/>
                <a:gd name="T12" fmla="*/ 0 w 91"/>
                <a:gd name="T13" fmla="*/ 0 h 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"/>
                <a:gd name="T22" fmla="*/ 0 h 79"/>
                <a:gd name="T23" fmla="*/ 91 w 91"/>
                <a:gd name="T24" fmla="*/ 79 h 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" h="79">
                  <a:moveTo>
                    <a:pt x="24" y="0"/>
                  </a:moveTo>
                  <a:lnTo>
                    <a:pt x="0" y="46"/>
                  </a:lnTo>
                  <a:lnTo>
                    <a:pt x="34" y="79"/>
                  </a:lnTo>
                  <a:lnTo>
                    <a:pt x="66" y="75"/>
                  </a:lnTo>
                  <a:lnTo>
                    <a:pt x="91" y="42"/>
                  </a:lnTo>
                  <a:lnTo>
                    <a:pt x="87" y="12"/>
                  </a:lnTo>
                  <a:lnTo>
                    <a:pt x="2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17" name="Freeform 384"/>
            <p:cNvSpPr>
              <a:spLocks/>
            </p:cNvSpPr>
            <p:nvPr/>
          </p:nvSpPr>
          <p:spPr bwMode="auto">
            <a:xfrm>
              <a:off x="2646" y="2954"/>
              <a:ext cx="45" cy="7"/>
            </a:xfrm>
            <a:custGeom>
              <a:avLst/>
              <a:gdLst>
                <a:gd name="T0" fmla="*/ 0 w 271"/>
                <a:gd name="T1" fmla="*/ 0 h 46"/>
                <a:gd name="T2" fmla="*/ 0 w 271"/>
                <a:gd name="T3" fmla="*/ 0 h 46"/>
                <a:gd name="T4" fmla="*/ 0 w 271"/>
                <a:gd name="T5" fmla="*/ 0 h 46"/>
                <a:gd name="T6" fmla="*/ 0 w 27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46"/>
                <a:gd name="T14" fmla="*/ 271 w 27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46">
                  <a:moveTo>
                    <a:pt x="271" y="46"/>
                  </a:moveTo>
                  <a:lnTo>
                    <a:pt x="271" y="0"/>
                  </a:lnTo>
                  <a:lnTo>
                    <a:pt x="0" y="46"/>
                  </a:lnTo>
                  <a:lnTo>
                    <a:pt x="271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18" name="Freeform 385"/>
            <p:cNvSpPr>
              <a:spLocks/>
            </p:cNvSpPr>
            <p:nvPr/>
          </p:nvSpPr>
          <p:spPr bwMode="auto">
            <a:xfrm>
              <a:off x="2646" y="2954"/>
              <a:ext cx="45" cy="7"/>
            </a:xfrm>
            <a:custGeom>
              <a:avLst/>
              <a:gdLst>
                <a:gd name="T0" fmla="*/ 0 w 271"/>
                <a:gd name="T1" fmla="*/ 0 h 46"/>
                <a:gd name="T2" fmla="*/ 0 w 271"/>
                <a:gd name="T3" fmla="*/ 0 h 46"/>
                <a:gd name="T4" fmla="*/ 0 w 271"/>
                <a:gd name="T5" fmla="*/ 0 h 46"/>
                <a:gd name="T6" fmla="*/ 0 w 27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46"/>
                <a:gd name="T14" fmla="*/ 271 w 27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46">
                  <a:moveTo>
                    <a:pt x="271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19" name="Rectangle 386"/>
            <p:cNvSpPr>
              <a:spLocks noChangeArrowheads="1"/>
            </p:cNvSpPr>
            <p:nvPr/>
          </p:nvSpPr>
          <p:spPr bwMode="auto">
            <a:xfrm>
              <a:off x="2646" y="2954"/>
              <a:ext cx="4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820" name="Freeform 387"/>
            <p:cNvSpPr>
              <a:spLocks/>
            </p:cNvSpPr>
            <p:nvPr/>
          </p:nvSpPr>
          <p:spPr bwMode="auto">
            <a:xfrm>
              <a:off x="2646" y="2954"/>
              <a:ext cx="45" cy="7"/>
            </a:xfrm>
            <a:custGeom>
              <a:avLst/>
              <a:gdLst>
                <a:gd name="T0" fmla="*/ 0 w 271"/>
                <a:gd name="T1" fmla="*/ 0 h 46"/>
                <a:gd name="T2" fmla="*/ 0 w 271"/>
                <a:gd name="T3" fmla="*/ 0 h 46"/>
                <a:gd name="T4" fmla="*/ 0 w 271"/>
                <a:gd name="T5" fmla="*/ 0 h 46"/>
                <a:gd name="T6" fmla="*/ 0 w 27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46"/>
                <a:gd name="T14" fmla="*/ 271 w 27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46">
                  <a:moveTo>
                    <a:pt x="271" y="46"/>
                  </a:moveTo>
                  <a:lnTo>
                    <a:pt x="271" y="0"/>
                  </a:lnTo>
                  <a:lnTo>
                    <a:pt x="0" y="46"/>
                  </a:lnTo>
                  <a:lnTo>
                    <a:pt x="271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21" name="Freeform 388"/>
            <p:cNvSpPr>
              <a:spLocks/>
            </p:cNvSpPr>
            <p:nvPr/>
          </p:nvSpPr>
          <p:spPr bwMode="auto">
            <a:xfrm>
              <a:off x="2646" y="2954"/>
              <a:ext cx="45" cy="7"/>
            </a:xfrm>
            <a:custGeom>
              <a:avLst/>
              <a:gdLst>
                <a:gd name="T0" fmla="*/ 0 w 271"/>
                <a:gd name="T1" fmla="*/ 0 h 46"/>
                <a:gd name="T2" fmla="*/ 0 w 271"/>
                <a:gd name="T3" fmla="*/ 0 h 46"/>
                <a:gd name="T4" fmla="*/ 0 w 271"/>
                <a:gd name="T5" fmla="*/ 0 h 46"/>
                <a:gd name="T6" fmla="*/ 0 w 27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46"/>
                <a:gd name="T14" fmla="*/ 271 w 27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46">
                  <a:moveTo>
                    <a:pt x="271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22" name="Rectangle 389"/>
            <p:cNvSpPr>
              <a:spLocks noChangeArrowheads="1"/>
            </p:cNvSpPr>
            <p:nvPr/>
          </p:nvSpPr>
          <p:spPr bwMode="auto">
            <a:xfrm>
              <a:off x="2646" y="2954"/>
              <a:ext cx="4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823" name="Freeform 390"/>
            <p:cNvSpPr>
              <a:spLocks/>
            </p:cNvSpPr>
            <p:nvPr/>
          </p:nvSpPr>
          <p:spPr bwMode="auto">
            <a:xfrm>
              <a:off x="2490" y="2957"/>
              <a:ext cx="10" cy="43"/>
            </a:xfrm>
            <a:custGeom>
              <a:avLst/>
              <a:gdLst>
                <a:gd name="T0" fmla="*/ 0 w 57"/>
                <a:gd name="T1" fmla="*/ 0 h 274"/>
                <a:gd name="T2" fmla="*/ 0 w 57"/>
                <a:gd name="T3" fmla="*/ 0 h 274"/>
                <a:gd name="T4" fmla="*/ 0 w 57"/>
                <a:gd name="T5" fmla="*/ 0 h 274"/>
                <a:gd name="T6" fmla="*/ 0 w 57"/>
                <a:gd name="T7" fmla="*/ 0 h 2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"/>
                <a:gd name="T13" fmla="*/ 0 h 274"/>
                <a:gd name="T14" fmla="*/ 57 w 57"/>
                <a:gd name="T15" fmla="*/ 274 h 2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" h="274">
                  <a:moveTo>
                    <a:pt x="57" y="9"/>
                  </a:moveTo>
                  <a:lnTo>
                    <a:pt x="13" y="0"/>
                  </a:lnTo>
                  <a:lnTo>
                    <a:pt x="0" y="274"/>
                  </a:lnTo>
                  <a:lnTo>
                    <a:pt x="57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24" name="Freeform 391"/>
            <p:cNvSpPr>
              <a:spLocks/>
            </p:cNvSpPr>
            <p:nvPr/>
          </p:nvSpPr>
          <p:spPr bwMode="auto">
            <a:xfrm>
              <a:off x="2483" y="2957"/>
              <a:ext cx="9" cy="43"/>
            </a:xfrm>
            <a:custGeom>
              <a:avLst/>
              <a:gdLst>
                <a:gd name="T0" fmla="*/ 0 w 57"/>
                <a:gd name="T1" fmla="*/ 0 h 274"/>
                <a:gd name="T2" fmla="*/ 0 w 57"/>
                <a:gd name="T3" fmla="*/ 0 h 274"/>
                <a:gd name="T4" fmla="*/ 0 w 57"/>
                <a:gd name="T5" fmla="*/ 0 h 274"/>
                <a:gd name="T6" fmla="*/ 0 w 57"/>
                <a:gd name="T7" fmla="*/ 0 h 2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"/>
                <a:gd name="T13" fmla="*/ 0 h 274"/>
                <a:gd name="T14" fmla="*/ 57 w 57"/>
                <a:gd name="T15" fmla="*/ 274 h 2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" h="274">
                  <a:moveTo>
                    <a:pt x="57" y="0"/>
                  </a:moveTo>
                  <a:lnTo>
                    <a:pt x="44" y="274"/>
                  </a:lnTo>
                  <a:lnTo>
                    <a:pt x="0" y="26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25" name="Freeform 392"/>
            <p:cNvSpPr>
              <a:spLocks/>
            </p:cNvSpPr>
            <p:nvPr/>
          </p:nvSpPr>
          <p:spPr bwMode="auto">
            <a:xfrm>
              <a:off x="2483" y="2957"/>
              <a:ext cx="17" cy="43"/>
            </a:xfrm>
            <a:custGeom>
              <a:avLst/>
              <a:gdLst>
                <a:gd name="T0" fmla="*/ 0 w 101"/>
                <a:gd name="T1" fmla="*/ 0 h 274"/>
                <a:gd name="T2" fmla="*/ 0 w 101"/>
                <a:gd name="T3" fmla="*/ 0 h 274"/>
                <a:gd name="T4" fmla="*/ 0 w 101"/>
                <a:gd name="T5" fmla="*/ 0 h 274"/>
                <a:gd name="T6" fmla="*/ 0 w 101"/>
                <a:gd name="T7" fmla="*/ 0 h 274"/>
                <a:gd name="T8" fmla="*/ 0 w 101"/>
                <a:gd name="T9" fmla="*/ 0 h 2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274"/>
                <a:gd name="T17" fmla="*/ 101 w 101"/>
                <a:gd name="T18" fmla="*/ 274 h 2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274">
                  <a:moveTo>
                    <a:pt x="101" y="9"/>
                  </a:moveTo>
                  <a:lnTo>
                    <a:pt x="57" y="0"/>
                  </a:lnTo>
                  <a:lnTo>
                    <a:pt x="0" y="265"/>
                  </a:lnTo>
                  <a:lnTo>
                    <a:pt x="44" y="274"/>
                  </a:lnTo>
                  <a:lnTo>
                    <a:pt x="101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26" name="Freeform 393"/>
            <p:cNvSpPr>
              <a:spLocks/>
            </p:cNvSpPr>
            <p:nvPr/>
          </p:nvSpPr>
          <p:spPr bwMode="auto">
            <a:xfrm>
              <a:off x="2490" y="2957"/>
              <a:ext cx="10" cy="43"/>
            </a:xfrm>
            <a:custGeom>
              <a:avLst/>
              <a:gdLst>
                <a:gd name="T0" fmla="*/ 0 w 57"/>
                <a:gd name="T1" fmla="*/ 0 h 274"/>
                <a:gd name="T2" fmla="*/ 0 w 57"/>
                <a:gd name="T3" fmla="*/ 0 h 274"/>
                <a:gd name="T4" fmla="*/ 0 w 57"/>
                <a:gd name="T5" fmla="*/ 0 h 274"/>
                <a:gd name="T6" fmla="*/ 0 w 57"/>
                <a:gd name="T7" fmla="*/ 0 h 2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"/>
                <a:gd name="T13" fmla="*/ 0 h 274"/>
                <a:gd name="T14" fmla="*/ 57 w 57"/>
                <a:gd name="T15" fmla="*/ 274 h 2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" h="274">
                  <a:moveTo>
                    <a:pt x="57" y="9"/>
                  </a:moveTo>
                  <a:lnTo>
                    <a:pt x="13" y="0"/>
                  </a:lnTo>
                  <a:lnTo>
                    <a:pt x="0" y="274"/>
                  </a:lnTo>
                  <a:lnTo>
                    <a:pt x="57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27" name="Freeform 394"/>
            <p:cNvSpPr>
              <a:spLocks/>
            </p:cNvSpPr>
            <p:nvPr/>
          </p:nvSpPr>
          <p:spPr bwMode="auto">
            <a:xfrm>
              <a:off x="2483" y="2957"/>
              <a:ext cx="9" cy="43"/>
            </a:xfrm>
            <a:custGeom>
              <a:avLst/>
              <a:gdLst>
                <a:gd name="T0" fmla="*/ 0 w 57"/>
                <a:gd name="T1" fmla="*/ 0 h 274"/>
                <a:gd name="T2" fmla="*/ 0 w 57"/>
                <a:gd name="T3" fmla="*/ 0 h 274"/>
                <a:gd name="T4" fmla="*/ 0 w 57"/>
                <a:gd name="T5" fmla="*/ 0 h 274"/>
                <a:gd name="T6" fmla="*/ 0 w 57"/>
                <a:gd name="T7" fmla="*/ 0 h 2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"/>
                <a:gd name="T13" fmla="*/ 0 h 274"/>
                <a:gd name="T14" fmla="*/ 57 w 57"/>
                <a:gd name="T15" fmla="*/ 274 h 2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" h="274">
                  <a:moveTo>
                    <a:pt x="57" y="0"/>
                  </a:moveTo>
                  <a:lnTo>
                    <a:pt x="44" y="274"/>
                  </a:lnTo>
                  <a:lnTo>
                    <a:pt x="0" y="26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28" name="Freeform 395"/>
            <p:cNvSpPr>
              <a:spLocks/>
            </p:cNvSpPr>
            <p:nvPr/>
          </p:nvSpPr>
          <p:spPr bwMode="auto">
            <a:xfrm>
              <a:off x="2483" y="2957"/>
              <a:ext cx="17" cy="43"/>
            </a:xfrm>
            <a:custGeom>
              <a:avLst/>
              <a:gdLst>
                <a:gd name="T0" fmla="*/ 0 w 101"/>
                <a:gd name="T1" fmla="*/ 0 h 274"/>
                <a:gd name="T2" fmla="*/ 0 w 101"/>
                <a:gd name="T3" fmla="*/ 0 h 274"/>
                <a:gd name="T4" fmla="*/ 0 w 101"/>
                <a:gd name="T5" fmla="*/ 0 h 274"/>
                <a:gd name="T6" fmla="*/ 0 w 101"/>
                <a:gd name="T7" fmla="*/ 0 h 274"/>
                <a:gd name="T8" fmla="*/ 0 w 101"/>
                <a:gd name="T9" fmla="*/ 0 h 2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274"/>
                <a:gd name="T17" fmla="*/ 101 w 101"/>
                <a:gd name="T18" fmla="*/ 274 h 2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274">
                  <a:moveTo>
                    <a:pt x="101" y="9"/>
                  </a:moveTo>
                  <a:lnTo>
                    <a:pt x="57" y="0"/>
                  </a:lnTo>
                  <a:lnTo>
                    <a:pt x="0" y="265"/>
                  </a:lnTo>
                  <a:lnTo>
                    <a:pt x="44" y="274"/>
                  </a:lnTo>
                  <a:lnTo>
                    <a:pt x="101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29" name="Freeform 396"/>
            <p:cNvSpPr>
              <a:spLocks/>
            </p:cNvSpPr>
            <p:nvPr/>
          </p:nvSpPr>
          <p:spPr bwMode="auto">
            <a:xfrm>
              <a:off x="2646" y="3390"/>
              <a:ext cx="45" cy="7"/>
            </a:xfrm>
            <a:custGeom>
              <a:avLst/>
              <a:gdLst>
                <a:gd name="T0" fmla="*/ 0 w 271"/>
                <a:gd name="T1" fmla="*/ 0 h 45"/>
                <a:gd name="T2" fmla="*/ 0 w 271"/>
                <a:gd name="T3" fmla="*/ 0 h 45"/>
                <a:gd name="T4" fmla="*/ 0 w 271"/>
                <a:gd name="T5" fmla="*/ 0 h 45"/>
                <a:gd name="T6" fmla="*/ 0 w 27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45"/>
                <a:gd name="T14" fmla="*/ 271 w 27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45">
                  <a:moveTo>
                    <a:pt x="271" y="45"/>
                  </a:moveTo>
                  <a:lnTo>
                    <a:pt x="271" y="0"/>
                  </a:lnTo>
                  <a:lnTo>
                    <a:pt x="0" y="45"/>
                  </a:lnTo>
                  <a:lnTo>
                    <a:pt x="271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30" name="Freeform 397"/>
            <p:cNvSpPr>
              <a:spLocks/>
            </p:cNvSpPr>
            <p:nvPr/>
          </p:nvSpPr>
          <p:spPr bwMode="auto">
            <a:xfrm>
              <a:off x="2646" y="3390"/>
              <a:ext cx="45" cy="7"/>
            </a:xfrm>
            <a:custGeom>
              <a:avLst/>
              <a:gdLst>
                <a:gd name="T0" fmla="*/ 0 w 271"/>
                <a:gd name="T1" fmla="*/ 0 h 45"/>
                <a:gd name="T2" fmla="*/ 0 w 271"/>
                <a:gd name="T3" fmla="*/ 0 h 45"/>
                <a:gd name="T4" fmla="*/ 0 w 271"/>
                <a:gd name="T5" fmla="*/ 0 h 45"/>
                <a:gd name="T6" fmla="*/ 0 w 27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45"/>
                <a:gd name="T14" fmla="*/ 271 w 27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45">
                  <a:moveTo>
                    <a:pt x="271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31" name="Rectangle 398"/>
            <p:cNvSpPr>
              <a:spLocks noChangeArrowheads="1"/>
            </p:cNvSpPr>
            <p:nvPr/>
          </p:nvSpPr>
          <p:spPr bwMode="auto">
            <a:xfrm>
              <a:off x="2646" y="3390"/>
              <a:ext cx="4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832" name="Freeform 399"/>
            <p:cNvSpPr>
              <a:spLocks/>
            </p:cNvSpPr>
            <p:nvPr/>
          </p:nvSpPr>
          <p:spPr bwMode="auto">
            <a:xfrm>
              <a:off x="2646" y="3390"/>
              <a:ext cx="45" cy="7"/>
            </a:xfrm>
            <a:custGeom>
              <a:avLst/>
              <a:gdLst>
                <a:gd name="T0" fmla="*/ 0 w 271"/>
                <a:gd name="T1" fmla="*/ 0 h 45"/>
                <a:gd name="T2" fmla="*/ 0 w 271"/>
                <a:gd name="T3" fmla="*/ 0 h 45"/>
                <a:gd name="T4" fmla="*/ 0 w 271"/>
                <a:gd name="T5" fmla="*/ 0 h 45"/>
                <a:gd name="T6" fmla="*/ 0 w 27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45"/>
                <a:gd name="T14" fmla="*/ 271 w 27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45">
                  <a:moveTo>
                    <a:pt x="271" y="45"/>
                  </a:moveTo>
                  <a:lnTo>
                    <a:pt x="271" y="0"/>
                  </a:lnTo>
                  <a:lnTo>
                    <a:pt x="0" y="45"/>
                  </a:lnTo>
                  <a:lnTo>
                    <a:pt x="271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33" name="Freeform 400"/>
            <p:cNvSpPr>
              <a:spLocks/>
            </p:cNvSpPr>
            <p:nvPr/>
          </p:nvSpPr>
          <p:spPr bwMode="auto">
            <a:xfrm>
              <a:off x="2646" y="3390"/>
              <a:ext cx="45" cy="7"/>
            </a:xfrm>
            <a:custGeom>
              <a:avLst/>
              <a:gdLst>
                <a:gd name="T0" fmla="*/ 0 w 271"/>
                <a:gd name="T1" fmla="*/ 0 h 45"/>
                <a:gd name="T2" fmla="*/ 0 w 271"/>
                <a:gd name="T3" fmla="*/ 0 h 45"/>
                <a:gd name="T4" fmla="*/ 0 w 271"/>
                <a:gd name="T5" fmla="*/ 0 h 45"/>
                <a:gd name="T6" fmla="*/ 0 w 27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45"/>
                <a:gd name="T14" fmla="*/ 271 w 27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45">
                  <a:moveTo>
                    <a:pt x="271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34" name="Rectangle 401"/>
            <p:cNvSpPr>
              <a:spLocks noChangeArrowheads="1"/>
            </p:cNvSpPr>
            <p:nvPr/>
          </p:nvSpPr>
          <p:spPr bwMode="auto">
            <a:xfrm>
              <a:off x="2646" y="3390"/>
              <a:ext cx="4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835" name="Freeform 402"/>
            <p:cNvSpPr>
              <a:spLocks/>
            </p:cNvSpPr>
            <p:nvPr/>
          </p:nvSpPr>
          <p:spPr bwMode="auto">
            <a:xfrm>
              <a:off x="2483" y="3352"/>
              <a:ext cx="17" cy="42"/>
            </a:xfrm>
            <a:custGeom>
              <a:avLst/>
              <a:gdLst>
                <a:gd name="T0" fmla="*/ 0 w 101"/>
                <a:gd name="T1" fmla="*/ 0 h 267"/>
                <a:gd name="T2" fmla="*/ 0 w 101"/>
                <a:gd name="T3" fmla="*/ 0 h 267"/>
                <a:gd name="T4" fmla="*/ 0 w 101"/>
                <a:gd name="T5" fmla="*/ 0 h 267"/>
                <a:gd name="T6" fmla="*/ 0 w 101"/>
                <a:gd name="T7" fmla="*/ 0 h 2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267"/>
                <a:gd name="T14" fmla="*/ 101 w 101"/>
                <a:gd name="T15" fmla="*/ 267 h 2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267">
                  <a:moveTo>
                    <a:pt x="57" y="267"/>
                  </a:moveTo>
                  <a:lnTo>
                    <a:pt x="101" y="256"/>
                  </a:lnTo>
                  <a:lnTo>
                    <a:pt x="0" y="0"/>
                  </a:lnTo>
                  <a:lnTo>
                    <a:pt x="57" y="2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36" name="Freeform 403"/>
            <p:cNvSpPr>
              <a:spLocks/>
            </p:cNvSpPr>
            <p:nvPr/>
          </p:nvSpPr>
          <p:spPr bwMode="auto">
            <a:xfrm>
              <a:off x="2483" y="3350"/>
              <a:ext cx="17" cy="43"/>
            </a:xfrm>
            <a:custGeom>
              <a:avLst/>
              <a:gdLst>
                <a:gd name="T0" fmla="*/ 0 w 101"/>
                <a:gd name="T1" fmla="*/ 0 h 265"/>
                <a:gd name="T2" fmla="*/ 0 w 101"/>
                <a:gd name="T3" fmla="*/ 0 h 265"/>
                <a:gd name="T4" fmla="*/ 0 w 101"/>
                <a:gd name="T5" fmla="*/ 0 h 265"/>
                <a:gd name="T6" fmla="*/ 0 w 101"/>
                <a:gd name="T7" fmla="*/ 0 h 2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265"/>
                <a:gd name="T14" fmla="*/ 101 w 101"/>
                <a:gd name="T15" fmla="*/ 265 h 2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265">
                  <a:moveTo>
                    <a:pt x="101" y="265"/>
                  </a:moveTo>
                  <a:lnTo>
                    <a:pt x="0" y="9"/>
                  </a:lnTo>
                  <a:lnTo>
                    <a:pt x="44" y="0"/>
                  </a:lnTo>
                  <a:lnTo>
                    <a:pt x="101" y="2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37" name="Freeform 404"/>
            <p:cNvSpPr>
              <a:spLocks/>
            </p:cNvSpPr>
            <p:nvPr/>
          </p:nvSpPr>
          <p:spPr bwMode="auto">
            <a:xfrm>
              <a:off x="2483" y="3350"/>
              <a:ext cx="17" cy="44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276"/>
                <a:gd name="T17" fmla="*/ 101 w 101"/>
                <a:gd name="T18" fmla="*/ 276 h 2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276">
                  <a:moveTo>
                    <a:pt x="57" y="276"/>
                  </a:moveTo>
                  <a:lnTo>
                    <a:pt x="101" y="265"/>
                  </a:lnTo>
                  <a:lnTo>
                    <a:pt x="44" y="0"/>
                  </a:lnTo>
                  <a:lnTo>
                    <a:pt x="0" y="9"/>
                  </a:lnTo>
                  <a:lnTo>
                    <a:pt x="57" y="27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38" name="Freeform 405"/>
            <p:cNvSpPr>
              <a:spLocks/>
            </p:cNvSpPr>
            <p:nvPr/>
          </p:nvSpPr>
          <p:spPr bwMode="auto">
            <a:xfrm>
              <a:off x="2483" y="3352"/>
              <a:ext cx="17" cy="42"/>
            </a:xfrm>
            <a:custGeom>
              <a:avLst/>
              <a:gdLst>
                <a:gd name="T0" fmla="*/ 0 w 101"/>
                <a:gd name="T1" fmla="*/ 0 h 267"/>
                <a:gd name="T2" fmla="*/ 0 w 101"/>
                <a:gd name="T3" fmla="*/ 0 h 267"/>
                <a:gd name="T4" fmla="*/ 0 w 101"/>
                <a:gd name="T5" fmla="*/ 0 h 267"/>
                <a:gd name="T6" fmla="*/ 0 w 101"/>
                <a:gd name="T7" fmla="*/ 0 h 2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267"/>
                <a:gd name="T14" fmla="*/ 101 w 101"/>
                <a:gd name="T15" fmla="*/ 267 h 2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267">
                  <a:moveTo>
                    <a:pt x="57" y="267"/>
                  </a:moveTo>
                  <a:lnTo>
                    <a:pt x="101" y="256"/>
                  </a:lnTo>
                  <a:lnTo>
                    <a:pt x="0" y="0"/>
                  </a:lnTo>
                  <a:lnTo>
                    <a:pt x="57" y="2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39" name="Freeform 406"/>
            <p:cNvSpPr>
              <a:spLocks/>
            </p:cNvSpPr>
            <p:nvPr/>
          </p:nvSpPr>
          <p:spPr bwMode="auto">
            <a:xfrm>
              <a:off x="2483" y="3350"/>
              <a:ext cx="17" cy="43"/>
            </a:xfrm>
            <a:custGeom>
              <a:avLst/>
              <a:gdLst>
                <a:gd name="T0" fmla="*/ 0 w 101"/>
                <a:gd name="T1" fmla="*/ 0 h 265"/>
                <a:gd name="T2" fmla="*/ 0 w 101"/>
                <a:gd name="T3" fmla="*/ 0 h 265"/>
                <a:gd name="T4" fmla="*/ 0 w 101"/>
                <a:gd name="T5" fmla="*/ 0 h 265"/>
                <a:gd name="T6" fmla="*/ 0 w 101"/>
                <a:gd name="T7" fmla="*/ 0 h 2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265"/>
                <a:gd name="T14" fmla="*/ 101 w 101"/>
                <a:gd name="T15" fmla="*/ 265 h 2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265">
                  <a:moveTo>
                    <a:pt x="101" y="265"/>
                  </a:moveTo>
                  <a:lnTo>
                    <a:pt x="0" y="9"/>
                  </a:lnTo>
                  <a:lnTo>
                    <a:pt x="44" y="0"/>
                  </a:lnTo>
                  <a:lnTo>
                    <a:pt x="101" y="2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40" name="Freeform 407"/>
            <p:cNvSpPr>
              <a:spLocks/>
            </p:cNvSpPr>
            <p:nvPr/>
          </p:nvSpPr>
          <p:spPr bwMode="auto">
            <a:xfrm>
              <a:off x="2483" y="3350"/>
              <a:ext cx="17" cy="44"/>
            </a:xfrm>
            <a:custGeom>
              <a:avLst/>
              <a:gdLst>
                <a:gd name="T0" fmla="*/ 0 w 101"/>
                <a:gd name="T1" fmla="*/ 0 h 276"/>
                <a:gd name="T2" fmla="*/ 0 w 101"/>
                <a:gd name="T3" fmla="*/ 0 h 276"/>
                <a:gd name="T4" fmla="*/ 0 w 101"/>
                <a:gd name="T5" fmla="*/ 0 h 276"/>
                <a:gd name="T6" fmla="*/ 0 w 101"/>
                <a:gd name="T7" fmla="*/ 0 h 276"/>
                <a:gd name="T8" fmla="*/ 0 w 101"/>
                <a:gd name="T9" fmla="*/ 0 h 2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276"/>
                <a:gd name="T17" fmla="*/ 101 w 101"/>
                <a:gd name="T18" fmla="*/ 276 h 2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276">
                  <a:moveTo>
                    <a:pt x="57" y="276"/>
                  </a:moveTo>
                  <a:lnTo>
                    <a:pt x="101" y="265"/>
                  </a:lnTo>
                  <a:lnTo>
                    <a:pt x="44" y="0"/>
                  </a:lnTo>
                  <a:lnTo>
                    <a:pt x="0" y="9"/>
                  </a:lnTo>
                  <a:lnTo>
                    <a:pt x="57" y="27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41" name="Freeform 408"/>
            <p:cNvSpPr>
              <a:spLocks/>
            </p:cNvSpPr>
            <p:nvPr/>
          </p:nvSpPr>
          <p:spPr bwMode="auto">
            <a:xfrm>
              <a:off x="1438" y="3305"/>
              <a:ext cx="24" cy="17"/>
            </a:xfrm>
            <a:custGeom>
              <a:avLst/>
              <a:gdLst>
                <a:gd name="T0" fmla="*/ 0 w 143"/>
                <a:gd name="T1" fmla="*/ 0 h 111"/>
                <a:gd name="T2" fmla="*/ 0 w 143"/>
                <a:gd name="T3" fmla="*/ 0 h 111"/>
                <a:gd name="T4" fmla="*/ 0 w 143"/>
                <a:gd name="T5" fmla="*/ 0 h 111"/>
                <a:gd name="T6" fmla="*/ 0 w 143"/>
                <a:gd name="T7" fmla="*/ 0 h 1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111"/>
                <a:gd name="T14" fmla="*/ 143 w 143"/>
                <a:gd name="T15" fmla="*/ 111 h 1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111">
                  <a:moveTo>
                    <a:pt x="32" y="0"/>
                  </a:moveTo>
                  <a:lnTo>
                    <a:pt x="0" y="32"/>
                  </a:lnTo>
                  <a:lnTo>
                    <a:pt x="143" y="1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42" name="Freeform 409"/>
            <p:cNvSpPr>
              <a:spLocks/>
            </p:cNvSpPr>
            <p:nvPr/>
          </p:nvSpPr>
          <p:spPr bwMode="auto">
            <a:xfrm>
              <a:off x="1438" y="3310"/>
              <a:ext cx="24" cy="23"/>
            </a:xfrm>
            <a:custGeom>
              <a:avLst/>
              <a:gdLst>
                <a:gd name="T0" fmla="*/ 0 w 143"/>
                <a:gd name="T1" fmla="*/ 0 h 143"/>
                <a:gd name="T2" fmla="*/ 0 w 143"/>
                <a:gd name="T3" fmla="*/ 0 h 143"/>
                <a:gd name="T4" fmla="*/ 0 w 143"/>
                <a:gd name="T5" fmla="*/ 0 h 143"/>
                <a:gd name="T6" fmla="*/ 0 w 143"/>
                <a:gd name="T7" fmla="*/ 0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143"/>
                <a:gd name="T14" fmla="*/ 143 w 143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143">
                  <a:moveTo>
                    <a:pt x="0" y="0"/>
                  </a:moveTo>
                  <a:lnTo>
                    <a:pt x="143" y="79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43" name="Freeform 410"/>
            <p:cNvSpPr>
              <a:spLocks/>
            </p:cNvSpPr>
            <p:nvPr/>
          </p:nvSpPr>
          <p:spPr bwMode="auto">
            <a:xfrm>
              <a:off x="1438" y="3305"/>
              <a:ext cx="24" cy="28"/>
            </a:xfrm>
            <a:custGeom>
              <a:avLst/>
              <a:gdLst>
                <a:gd name="T0" fmla="*/ 0 w 143"/>
                <a:gd name="T1" fmla="*/ 0 h 175"/>
                <a:gd name="T2" fmla="*/ 0 w 143"/>
                <a:gd name="T3" fmla="*/ 0 h 175"/>
                <a:gd name="T4" fmla="*/ 0 w 143"/>
                <a:gd name="T5" fmla="*/ 0 h 175"/>
                <a:gd name="T6" fmla="*/ 0 w 143"/>
                <a:gd name="T7" fmla="*/ 0 h 175"/>
                <a:gd name="T8" fmla="*/ 0 w 143"/>
                <a:gd name="T9" fmla="*/ 0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"/>
                <a:gd name="T16" fmla="*/ 0 h 175"/>
                <a:gd name="T17" fmla="*/ 143 w 143"/>
                <a:gd name="T18" fmla="*/ 175 h 1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" h="175">
                  <a:moveTo>
                    <a:pt x="32" y="0"/>
                  </a:moveTo>
                  <a:lnTo>
                    <a:pt x="0" y="32"/>
                  </a:lnTo>
                  <a:lnTo>
                    <a:pt x="143" y="175"/>
                  </a:lnTo>
                  <a:lnTo>
                    <a:pt x="143" y="111"/>
                  </a:lnTo>
                  <a:lnTo>
                    <a:pt x="3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44" name="Freeform 411"/>
            <p:cNvSpPr>
              <a:spLocks/>
            </p:cNvSpPr>
            <p:nvPr/>
          </p:nvSpPr>
          <p:spPr bwMode="auto">
            <a:xfrm>
              <a:off x="1462" y="3305"/>
              <a:ext cx="18" cy="28"/>
            </a:xfrm>
            <a:custGeom>
              <a:avLst/>
              <a:gdLst>
                <a:gd name="T0" fmla="*/ 0 w 112"/>
                <a:gd name="T1" fmla="*/ 0 h 175"/>
                <a:gd name="T2" fmla="*/ 0 w 112"/>
                <a:gd name="T3" fmla="*/ 0 h 175"/>
                <a:gd name="T4" fmla="*/ 0 w 112"/>
                <a:gd name="T5" fmla="*/ 0 h 175"/>
                <a:gd name="T6" fmla="*/ 0 w 112"/>
                <a:gd name="T7" fmla="*/ 0 h 1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175"/>
                <a:gd name="T14" fmla="*/ 112 w 112"/>
                <a:gd name="T15" fmla="*/ 175 h 1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175">
                  <a:moveTo>
                    <a:pt x="0" y="111"/>
                  </a:moveTo>
                  <a:lnTo>
                    <a:pt x="0" y="175"/>
                  </a:lnTo>
                  <a:lnTo>
                    <a:pt x="112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45" name="Freeform 412"/>
            <p:cNvSpPr>
              <a:spLocks/>
            </p:cNvSpPr>
            <p:nvPr/>
          </p:nvSpPr>
          <p:spPr bwMode="auto">
            <a:xfrm>
              <a:off x="1462" y="3305"/>
              <a:ext cx="23" cy="28"/>
            </a:xfrm>
            <a:custGeom>
              <a:avLst/>
              <a:gdLst>
                <a:gd name="T0" fmla="*/ 0 w 144"/>
                <a:gd name="T1" fmla="*/ 0 h 175"/>
                <a:gd name="T2" fmla="*/ 0 w 144"/>
                <a:gd name="T3" fmla="*/ 0 h 175"/>
                <a:gd name="T4" fmla="*/ 0 w 144"/>
                <a:gd name="T5" fmla="*/ 0 h 175"/>
                <a:gd name="T6" fmla="*/ 0 w 144"/>
                <a:gd name="T7" fmla="*/ 0 h 1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175"/>
                <a:gd name="T14" fmla="*/ 144 w 144"/>
                <a:gd name="T15" fmla="*/ 175 h 1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175">
                  <a:moveTo>
                    <a:pt x="0" y="175"/>
                  </a:moveTo>
                  <a:lnTo>
                    <a:pt x="112" y="0"/>
                  </a:lnTo>
                  <a:lnTo>
                    <a:pt x="144" y="32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46" name="Freeform 413"/>
            <p:cNvSpPr>
              <a:spLocks/>
            </p:cNvSpPr>
            <p:nvPr/>
          </p:nvSpPr>
          <p:spPr bwMode="auto">
            <a:xfrm>
              <a:off x="1462" y="3305"/>
              <a:ext cx="23" cy="28"/>
            </a:xfrm>
            <a:custGeom>
              <a:avLst/>
              <a:gdLst>
                <a:gd name="T0" fmla="*/ 0 w 144"/>
                <a:gd name="T1" fmla="*/ 0 h 175"/>
                <a:gd name="T2" fmla="*/ 0 w 144"/>
                <a:gd name="T3" fmla="*/ 0 h 175"/>
                <a:gd name="T4" fmla="*/ 0 w 144"/>
                <a:gd name="T5" fmla="*/ 0 h 175"/>
                <a:gd name="T6" fmla="*/ 0 w 144"/>
                <a:gd name="T7" fmla="*/ 0 h 175"/>
                <a:gd name="T8" fmla="*/ 0 w 144"/>
                <a:gd name="T9" fmla="*/ 0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175"/>
                <a:gd name="T17" fmla="*/ 144 w 144"/>
                <a:gd name="T18" fmla="*/ 175 h 1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175">
                  <a:moveTo>
                    <a:pt x="0" y="111"/>
                  </a:moveTo>
                  <a:lnTo>
                    <a:pt x="0" y="175"/>
                  </a:lnTo>
                  <a:lnTo>
                    <a:pt x="144" y="32"/>
                  </a:lnTo>
                  <a:lnTo>
                    <a:pt x="112" y="0"/>
                  </a:lnTo>
                  <a:lnTo>
                    <a:pt x="0" y="1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47" name="Freeform 414"/>
            <p:cNvSpPr>
              <a:spLocks/>
            </p:cNvSpPr>
            <p:nvPr/>
          </p:nvSpPr>
          <p:spPr bwMode="auto">
            <a:xfrm>
              <a:off x="1441" y="3304"/>
              <a:ext cx="45" cy="7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45"/>
                <a:gd name="T14" fmla="*/ 278 w 27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45">
                  <a:moveTo>
                    <a:pt x="0" y="0"/>
                  </a:moveTo>
                  <a:lnTo>
                    <a:pt x="0" y="45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48" name="Freeform 415"/>
            <p:cNvSpPr>
              <a:spLocks/>
            </p:cNvSpPr>
            <p:nvPr/>
          </p:nvSpPr>
          <p:spPr bwMode="auto">
            <a:xfrm>
              <a:off x="1441" y="3304"/>
              <a:ext cx="45" cy="7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45"/>
                <a:gd name="T14" fmla="*/ 278 w 27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45">
                  <a:moveTo>
                    <a:pt x="0" y="45"/>
                  </a:moveTo>
                  <a:lnTo>
                    <a:pt x="278" y="0"/>
                  </a:lnTo>
                  <a:lnTo>
                    <a:pt x="233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49" name="Freeform 416"/>
            <p:cNvSpPr>
              <a:spLocks/>
            </p:cNvSpPr>
            <p:nvPr/>
          </p:nvSpPr>
          <p:spPr bwMode="auto">
            <a:xfrm>
              <a:off x="1441" y="3304"/>
              <a:ext cx="45" cy="7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w 278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8"/>
                <a:gd name="T16" fmla="*/ 0 h 45"/>
                <a:gd name="T17" fmla="*/ 278 w 278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8" h="45">
                  <a:moveTo>
                    <a:pt x="0" y="0"/>
                  </a:moveTo>
                  <a:lnTo>
                    <a:pt x="0" y="45"/>
                  </a:lnTo>
                  <a:lnTo>
                    <a:pt x="233" y="45"/>
                  </a:lnTo>
                  <a:lnTo>
                    <a:pt x="278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50" name="Freeform 417"/>
            <p:cNvSpPr>
              <a:spLocks/>
            </p:cNvSpPr>
            <p:nvPr/>
          </p:nvSpPr>
          <p:spPr bwMode="auto">
            <a:xfrm>
              <a:off x="1479" y="3304"/>
              <a:ext cx="7" cy="48"/>
            </a:xfrm>
            <a:custGeom>
              <a:avLst/>
              <a:gdLst>
                <a:gd name="T0" fmla="*/ 0 w 45"/>
                <a:gd name="T1" fmla="*/ 0 h 300"/>
                <a:gd name="T2" fmla="*/ 0 w 45"/>
                <a:gd name="T3" fmla="*/ 0 h 300"/>
                <a:gd name="T4" fmla="*/ 0 w 45"/>
                <a:gd name="T5" fmla="*/ 0 h 300"/>
                <a:gd name="T6" fmla="*/ 0 w 45"/>
                <a:gd name="T7" fmla="*/ 0 h 3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00"/>
                <a:gd name="T14" fmla="*/ 45 w 45"/>
                <a:gd name="T15" fmla="*/ 300 h 3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00">
                  <a:moveTo>
                    <a:pt x="45" y="0"/>
                  </a:moveTo>
                  <a:lnTo>
                    <a:pt x="0" y="45"/>
                  </a:lnTo>
                  <a:lnTo>
                    <a:pt x="45" y="30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51" name="Freeform 418"/>
            <p:cNvSpPr>
              <a:spLocks/>
            </p:cNvSpPr>
            <p:nvPr/>
          </p:nvSpPr>
          <p:spPr bwMode="auto">
            <a:xfrm>
              <a:off x="1479" y="3311"/>
              <a:ext cx="7" cy="41"/>
            </a:xfrm>
            <a:custGeom>
              <a:avLst/>
              <a:gdLst>
                <a:gd name="T0" fmla="*/ 0 w 45"/>
                <a:gd name="T1" fmla="*/ 0 h 255"/>
                <a:gd name="T2" fmla="*/ 0 w 45"/>
                <a:gd name="T3" fmla="*/ 0 h 255"/>
                <a:gd name="T4" fmla="*/ 0 w 45"/>
                <a:gd name="T5" fmla="*/ 0 h 255"/>
                <a:gd name="T6" fmla="*/ 0 w 45"/>
                <a:gd name="T7" fmla="*/ 0 h 2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55"/>
                <a:gd name="T14" fmla="*/ 45 w 45"/>
                <a:gd name="T15" fmla="*/ 255 h 2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55">
                  <a:moveTo>
                    <a:pt x="0" y="0"/>
                  </a:moveTo>
                  <a:lnTo>
                    <a:pt x="45" y="255"/>
                  </a:lnTo>
                  <a:lnTo>
                    <a:pt x="0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52" name="Freeform 419"/>
            <p:cNvSpPr>
              <a:spLocks/>
            </p:cNvSpPr>
            <p:nvPr/>
          </p:nvSpPr>
          <p:spPr bwMode="auto">
            <a:xfrm>
              <a:off x="1479" y="3304"/>
              <a:ext cx="7" cy="48"/>
            </a:xfrm>
            <a:custGeom>
              <a:avLst/>
              <a:gdLst>
                <a:gd name="T0" fmla="*/ 0 w 45"/>
                <a:gd name="T1" fmla="*/ 0 h 300"/>
                <a:gd name="T2" fmla="*/ 0 w 45"/>
                <a:gd name="T3" fmla="*/ 0 h 300"/>
                <a:gd name="T4" fmla="*/ 0 w 45"/>
                <a:gd name="T5" fmla="*/ 0 h 300"/>
                <a:gd name="T6" fmla="*/ 0 w 45"/>
                <a:gd name="T7" fmla="*/ 0 h 300"/>
                <a:gd name="T8" fmla="*/ 0 w 45"/>
                <a:gd name="T9" fmla="*/ 0 h 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300"/>
                <a:gd name="T17" fmla="*/ 45 w 45"/>
                <a:gd name="T18" fmla="*/ 300 h 3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300">
                  <a:moveTo>
                    <a:pt x="45" y="0"/>
                  </a:moveTo>
                  <a:lnTo>
                    <a:pt x="0" y="45"/>
                  </a:lnTo>
                  <a:lnTo>
                    <a:pt x="0" y="255"/>
                  </a:lnTo>
                  <a:lnTo>
                    <a:pt x="45" y="300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53" name="Freeform 420"/>
            <p:cNvSpPr>
              <a:spLocks/>
            </p:cNvSpPr>
            <p:nvPr/>
          </p:nvSpPr>
          <p:spPr bwMode="auto">
            <a:xfrm>
              <a:off x="1437" y="3344"/>
              <a:ext cx="49" cy="8"/>
            </a:xfrm>
            <a:custGeom>
              <a:avLst/>
              <a:gdLst>
                <a:gd name="T0" fmla="*/ 0 w 300"/>
                <a:gd name="T1" fmla="*/ 0 h 45"/>
                <a:gd name="T2" fmla="*/ 0 w 300"/>
                <a:gd name="T3" fmla="*/ 0 h 45"/>
                <a:gd name="T4" fmla="*/ 0 w 300"/>
                <a:gd name="T5" fmla="*/ 0 h 45"/>
                <a:gd name="T6" fmla="*/ 0 w 30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0"/>
                <a:gd name="T13" fmla="*/ 0 h 45"/>
                <a:gd name="T14" fmla="*/ 300 w 30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0" h="45">
                  <a:moveTo>
                    <a:pt x="300" y="45"/>
                  </a:moveTo>
                  <a:lnTo>
                    <a:pt x="255" y="0"/>
                  </a:lnTo>
                  <a:lnTo>
                    <a:pt x="0" y="45"/>
                  </a:lnTo>
                  <a:lnTo>
                    <a:pt x="30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54" name="Freeform 421"/>
            <p:cNvSpPr>
              <a:spLocks/>
            </p:cNvSpPr>
            <p:nvPr/>
          </p:nvSpPr>
          <p:spPr bwMode="auto">
            <a:xfrm>
              <a:off x="1437" y="3344"/>
              <a:ext cx="42" cy="8"/>
            </a:xfrm>
            <a:custGeom>
              <a:avLst/>
              <a:gdLst>
                <a:gd name="T0" fmla="*/ 0 w 255"/>
                <a:gd name="T1" fmla="*/ 0 h 45"/>
                <a:gd name="T2" fmla="*/ 0 w 255"/>
                <a:gd name="T3" fmla="*/ 0 h 45"/>
                <a:gd name="T4" fmla="*/ 0 w 255"/>
                <a:gd name="T5" fmla="*/ 0 h 45"/>
                <a:gd name="T6" fmla="*/ 0 w 25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5"/>
                <a:gd name="T13" fmla="*/ 0 h 45"/>
                <a:gd name="T14" fmla="*/ 255 w 25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5" h="45">
                  <a:moveTo>
                    <a:pt x="255" y="0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55" name="Freeform 422"/>
            <p:cNvSpPr>
              <a:spLocks/>
            </p:cNvSpPr>
            <p:nvPr/>
          </p:nvSpPr>
          <p:spPr bwMode="auto">
            <a:xfrm>
              <a:off x="1437" y="3344"/>
              <a:ext cx="49" cy="8"/>
            </a:xfrm>
            <a:custGeom>
              <a:avLst/>
              <a:gdLst>
                <a:gd name="T0" fmla="*/ 0 w 300"/>
                <a:gd name="T1" fmla="*/ 0 h 45"/>
                <a:gd name="T2" fmla="*/ 0 w 300"/>
                <a:gd name="T3" fmla="*/ 0 h 45"/>
                <a:gd name="T4" fmla="*/ 0 w 300"/>
                <a:gd name="T5" fmla="*/ 0 h 45"/>
                <a:gd name="T6" fmla="*/ 0 w 300"/>
                <a:gd name="T7" fmla="*/ 0 h 45"/>
                <a:gd name="T8" fmla="*/ 0 w 300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45"/>
                <a:gd name="T17" fmla="*/ 300 w 300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45">
                  <a:moveTo>
                    <a:pt x="300" y="45"/>
                  </a:moveTo>
                  <a:lnTo>
                    <a:pt x="255" y="0"/>
                  </a:lnTo>
                  <a:lnTo>
                    <a:pt x="45" y="0"/>
                  </a:lnTo>
                  <a:lnTo>
                    <a:pt x="0" y="45"/>
                  </a:lnTo>
                  <a:lnTo>
                    <a:pt x="300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56" name="Freeform 423"/>
            <p:cNvSpPr>
              <a:spLocks/>
            </p:cNvSpPr>
            <p:nvPr/>
          </p:nvSpPr>
          <p:spPr bwMode="auto">
            <a:xfrm>
              <a:off x="1437" y="3308"/>
              <a:ext cx="8" cy="44"/>
            </a:xfrm>
            <a:custGeom>
              <a:avLst/>
              <a:gdLst>
                <a:gd name="T0" fmla="*/ 0 w 45"/>
                <a:gd name="T1" fmla="*/ 0 h 278"/>
                <a:gd name="T2" fmla="*/ 0 w 45"/>
                <a:gd name="T3" fmla="*/ 0 h 278"/>
                <a:gd name="T4" fmla="*/ 0 w 45"/>
                <a:gd name="T5" fmla="*/ 0 h 278"/>
                <a:gd name="T6" fmla="*/ 0 w 45"/>
                <a:gd name="T7" fmla="*/ 0 h 2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8"/>
                <a:gd name="T14" fmla="*/ 45 w 45"/>
                <a:gd name="T15" fmla="*/ 278 h 2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8">
                  <a:moveTo>
                    <a:pt x="0" y="278"/>
                  </a:moveTo>
                  <a:lnTo>
                    <a:pt x="45" y="233"/>
                  </a:lnTo>
                  <a:lnTo>
                    <a:pt x="0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57" name="Freeform 424"/>
            <p:cNvSpPr>
              <a:spLocks/>
            </p:cNvSpPr>
            <p:nvPr/>
          </p:nvSpPr>
          <p:spPr bwMode="auto">
            <a:xfrm>
              <a:off x="1437" y="3308"/>
              <a:ext cx="8" cy="36"/>
            </a:xfrm>
            <a:custGeom>
              <a:avLst/>
              <a:gdLst>
                <a:gd name="T0" fmla="*/ 0 w 45"/>
                <a:gd name="T1" fmla="*/ 0 h 233"/>
                <a:gd name="T2" fmla="*/ 0 w 45"/>
                <a:gd name="T3" fmla="*/ 0 h 233"/>
                <a:gd name="T4" fmla="*/ 0 w 45"/>
                <a:gd name="T5" fmla="*/ 0 h 233"/>
                <a:gd name="T6" fmla="*/ 0 w 45"/>
                <a:gd name="T7" fmla="*/ 0 h 2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33"/>
                <a:gd name="T14" fmla="*/ 45 w 45"/>
                <a:gd name="T15" fmla="*/ 233 h 2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33">
                  <a:moveTo>
                    <a:pt x="45" y="23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58" name="Freeform 425"/>
            <p:cNvSpPr>
              <a:spLocks/>
            </p:cNvSpPr>
            <p:nvPr/>
          </p:nvSpPr>
          <p:spPr bwMode="auto">
            <a:xfrm>
              <a:off x="1437" y="3308"/>
              <a:ext cx="8" cy="44"/>
            </a:xfrm>
            <a:custGeom>
              <a:avLst/>
              <a:gdLst>
                <a:gd name="T0" fmla="*/ 0 w 45"/>
                <a:gd name="T1" fmla="*/ 0 h 278"/>
                <a:gd name="T2" fmla="*/ 0 w 45"/>
                <a:gd name="T3" fmla="*/ 0 h 278"/>
                <a:gd name="T4" fmla="*/ 0 w 45"/>
                <a:gd name="T5" fmla="*/ 0 h 278"/>
                <a:gd name="T6" fmla="*/ 0 w 45"/>
                <a:gd name="T7" fmla="*/ 0 h 278"/>
                <a:gd name="T8" fmla="*/ 0 w 45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278"/>
                <a:gd name="T17" fmla="*/ 45 w 45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278">
                  <a:moveTo>
                    <a:pt x="0" y="278"/>
                  </a:moveTo>
                  <a:lnTo>
                    <a:pt x="45" y="233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27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59" name="Freeform 426"/>
            <p:cNvSpPr>
              <a:spLocks/>
            </p:cNvSpPr>
            <p:nvPr/>
          </p:nvSpPr>
          <p:spPr bwMode="auto">
            <a:xfrm>
              <a:off x="1314" y="2911"/>
              <a:ext cx="7" cy="42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0" y="272"/>
                  </a:moveTo>
                  <a:lnTo>
                    <a:pt x="45" y="272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60" name="Freeform 427"/>
            <p:cNvSpPr>
              <a:spLocks/>
            </p:cNvSpPr>
            <p:nvPr/>
          </p:nvSpPr>
          <p:spPr bwMode="auto">
            <a:xfrm>
              <a:off x="1314" y="2911"/>
              <a:ext cx="7" cy="42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45" y="27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61" name="Rectangle 428"/>
            <p:cNvSpPr>
              <a:spLocks noChangeArrowheads="1"/>
            </p:cNvSpPr>
            <p:nvPr/>
          </p:nvSpPr>
          <p:spPr bwMode="auto">
            <a:xfrm>
              <a:off x="1314" y="2911"/>
              <a:ext cx="7" cy="4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862" name="Freeform 429"/>
            <p:cNvSpPr>
              <a:spLocks/>
            </p:cNvSpPr>
            <p:nvPr/>
          </p:nvSpPr>
          <p:spPr bwMode="auto">
            <a:xfrm>
              <a:off x="1314" y="2911"/>
              <a:ext cx="7" cy="42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0" y="272"/>
                  </a:moveTo>
                  <a:lnTo>
                    <a:pt x="45" y="272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63" name="Freeform 430"/>
            <p:cNvSpPr>
              <a:spLocks/>
            </p:cNvSpPr>
            <p:nvPr/>
          </p:nvSpPr>
          <p:spPr bwMode="auto">
            <a:xfrm>
              <a:off x="1314" y="2911"/>
              <a:ext cx="7" cy="42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45" y="27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64" name="Rectangle 431"/>
            <p:cNvSpPr>
              <a:spLocks noChangeArrowheads="1"/>
            </p:cNvSpPr>
            <p:nvPr/>
          </p:nvSpPr>
          <p:spPr bwMode="auto">
            <a:xfrm>
              <a:off x="1314" y="2911"/>
              <a:ext cx="7" cy="4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865" name="Freeform 432"/>
            <p:cNvSpPr>
              <a:spLocks/>
            </p:cNvSpPr>
            <p:nvPr/>
          </p:nvSpPr>
          <p:spPr bwMode="auto">
            <a:xfrm>
              <a:off x="1146" y="3304"/>
              <a:ext cx="46" cy="7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45"/>
                <a:gd name="T14" fmla="*/ 278 w 27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45">
                  <a:moveTo>
                    <a:pt x="0" y="0"/>
                  </a:moveTo>
                  <a:lnTo>
                    <a:pt x="0" y="45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66" name="Freeform 433"/>
            <p:cNvSpPr>
              <a:spLocks/>
            </p:cNvSpPr>
            <p:nvPr/>
          </p:nvSpPr>
          <p:spPr bwMode="auto">
            <a:xfrm>
              <a:off x="1146" y="3304"/>
              <a:ext cx="46" cy="7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45"/>
                <a:gd name="T14" fmla="*/ 278 w 27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45">
                  <a:moveTo>
                    <a:pt x="0" y="45"/>
                  </a:moveTo>
                  <a:lnTo>
                    <a:pt x="278" y="0"/>
                  </a:lnTo>
                  <a:lnTo>
                    <a:pt x="233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67" name="Freeform 434"/>
            <p:cNvSpPr>
              <a:spLocks/>
            </p:cNvSpPr>
            <p:nvPr/>
          </p:nvSpPr>
          <p:spPr bwMode="auto">
            <a:xfrm>
              <a:off x="1146" y="3304"/>
              <a:ext cx="46" cy="7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w 278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8"/>
                <a:gd name="T16" fmla="*/ 0 h 45"/>
                <a:gd name="T17" fmla="*/ 278 w 278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8" h="45">
                  <a:moveTo>
                    <a:pt x="0" y="0"/>
                  </a:moveTo>
                  <a:lnTo>
                    <a:pt x="0" y="45"/>
                  </a:lnTo>
                  <a:lnTo>
                    <a:pt x="233" y="45"/>
                  </a:lnTo>
                  <a:lnTo>
                    <a:pt x="278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68" name="Freeform 435"/>
            <p:cNvSpPr>
              <a:spLocks/>
            </p:cNvSpPr>
            <p:nvPr/>
          </p:nvSpPr>
          <p:spPr bwMode="auto">
            <a:xfrm>
              <a:off x="1184" y="3304"/>
              <a:ext cx="8" cy="48"/>
            </a:xfrm>
            <a:custGeom>
              <a:avLst/>
              <a:gdLst>
                <a:gd name="T0" fmla="*/ 0 w 45"/>
                <a:gd name="T1" fmla="*/ 0 h 300"/>
                <a:gd name="T2" fmla="*/ 0 w 45"/>
                <a:gd name="T3" fmla="*/ 0 h 300"/>
                <a:gd name="T4" fmla="*/ 0 w 45"/>
                <a:gd name="T5" fmla="*/ 0 h 300"/>
                <a:gd name="T6" fmla="*/ 0 w 45"/>
                <a:gd name="T7" fmla="*/ 0 h 3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00"/>
                <a:gd name="T14" fmla="*/ 45 w 45"/>
                <a:gd name="T15" fmla="*/ 300 h 3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00">
                  <a:moveTo>
                    <a:pt x="45" y="0"/>
                  </a:moveTo>
                  <a:lnTo>
                    <a:pt x="0" y="45"/>
                  </a:lnTo>
                  <a:lnTo>
                    <a:pt x="45" y="30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69" name="Freeform 436"/>
            <p:cNvSpPr>
              <a:spLocks/>
            </p:cNvSpPr>
            <p:nvPr/>
          </p:nvSpPr>
          <p:spPr bwMode="auto">
            <a:xfrm>
              <a:off x="1184" y="3311"/>
              <a:ext cx="8" cy="41"/>
            </a:xfrm>
            <a:custGeom>
              <a:avLst/>
              <a:gdLst>
                <a:gd name="T0" fmla="*/ 0 w 45"/>
                <a:gd name="T1" fmla="*/ 0 h 255"/>
                <a:gd name="T2" fmla="*/ 0 w 45"/>
                <a:gd name="T3" fmla="*/ 0 h 255"/>
                <a:gd name="T4" fmla="*/ 0 w 45"/>
                <a:gd name="T5" fmla="*/ 0 h 255"/>
                <a:gd name="T6" fmla="*/ 0 w 45"/>
                <a:gd name="T7" fmla="*/ 0 h 2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55"/>
                <a:gd name="T14" fmla="*/ 45 w 45"/>
                <a:gd name="T15" fmla="*/ 255 h 2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55">
                  <a:moveTo>
                    <a:pt x="0" y="0"/>
                  </a:moveTo>
                  <a:lnTo>
                    <a:pt x="45" y="255"/>
                  </a:lnTo>
                  <a:lnTo>
                    <a:pt x="0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70" name="Freeform 437"/>
            <p:cNvSpPr>
              <a:spLocks/>
            </p:cNvSpPr>
            <p:nvPr/>
          </p:nvSpPr>
          <p:spPr bwMode="auto">
            <a:xfrm>
              <a:off x="1184" y="3304"/>
              <a:ext cx="8" cy="48"/>
            </a:xfrm>
            <a:custGeom>
              <a:avLst/>
              <a:gdLst>
                <a:gd name="T0" fmla="*/ 0 w 45"/>
                <a:gd name="T1" fmla="*/ 0 h 300"/>
                <a:gd name="T2" fmla="*/ 0 w 45"/>
                <a:gd name="T3" fmla="*/ 0 h 300"/>
                <a:gd name="T4" fmla="*/ 0 w 45"/>
                <a:gd name="T5" fmla="*/ 0 h 300"/>
                <a:gd name="T6" fmla="*/ 0 w 45"/>
                <a:gd name="T7" fmla="*/ 0 h 300"/>
                <a:gd name="T8" fmla="*/ 0 w 45"/>
                <a:gd name="T9" fmla="*/ 0 h 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300"/>
                <a:gd name="T17" fmla="*/ 45 w 45"/>
                <a:gd name="T18" fmla="*/ 300 h 3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300">
                  <a:moveTo>
                    <a:pt x="45" y="0"/>
                  </a:moveTo>
                  <a:lnTo>
                    <a:pt x="0" y="45"/>
                  </a:lnTo>
                  <a:lnTo>
                    <a:pt x="0" y="255"/>
                  </a:lnTo>
                  <a:lnTo>
                    <a:pt x="45" y="300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71" name="Freeform 438"/>
            <p:cNvSpPr>
              <a:spLocks/>
            </p:cNvSpPr>
            <p:nvPr/>
          </p:nvSpPr>
          <p:spPr bwMode="auto">
            <a:xfrm>
              <a:off x="1142" y="3344"/>
              <a:ext cx="50" cy="8"/>
            </a:xfrm>
            <a:custGeom>
              <a:avLst/>
              <a:gdLst>
                <a:gd name="T0" fmla="*/ 0 w 300"/>
                <a:gd name="T1" fmla="*/ 0 h 45"/>
                <a:gd name="T2" fmla="*/ 0 w 300"/>
                <a:gd name="T3" fmla="*/ 0 h 45"/>
                <a:gd name="T4" fmla="*/ 0 w 300"/>
                <a:gd name="T5" fmla="*/ 0 h 45"/>
                <a:gd name="T6" fmla="*/ 0 w 30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0"/>
                <a:gd name="T13" fmla="*/ 0 h 45"/>
                <a:gd name="T14" fmla="*/ 300 w 30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0" h="45">
                  <a:moveTo>
                    <a:pt x="300" y="45"/>
                  </a:moveTo>
                  <a:lnTo>
                    <a:pt x="255" y="0"/>
                  </a:lnTo>
                  <a:lnTo>
                    <a:pt x="0" y="45"/>
                  </a:lnTo>
                  <a:lnTo>
                    <a:pt x="30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72" name="Freeform 439"/>
            <p:cNvSpPr>
              <a:spLocks/>
            </p:cNvSpPr>
            <p:nvPr/>
          </p:nvSpPr>
          <p:spPr bwMode="auto">
            <a:xfrm>
              <a:off x="1142" y="3344"/>
              <a:ext cx="42" cy="8"/>
            </a:xfrm>
            <a:custGeom>
              <a:avLst/>
              <a:gdLst>
                <a:gd name="T0" fmla="*/ 0 w 255"/>
                <a:gd name="T1" fmla="*/ 0 h 45"/>
                <a:gd name="T2" fmla="*/ 0 w 255"/>
                <a:gd name="T3" fmla="*/ 0 h 45"/>
                <a:gd name="T4" fmla="*/ 0 w 255"/>
                <a:gd name="T5" fmla="*/ 0 h 45"/>
                <a:gd name="T6" fmla="*/ 0 w 25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5"/>
                <a:gd name="T13" fmla="*/ 0 h 45"/>
                <a:gd name="T14" fmla="*/ 255 w 25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5" h="45">
                  <a:moveTo>
                    <a:pt x="255" y="0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73" name="Freeform 440"/>
            <p:cNvSpPr>
              <a:spLocks/>
            </p:cNvSpPr>
            <p:nvPr/>
          </p:nvSpPr>
          <p:spPr bwMode="auto">
            <a:xfrm>
              <a:off x="1142" y="3344"/>
              <a:ext cx="50" cy="8"/>
            </a:xfrm>
            <a:custGeom>
              <a:avLst/>
              <a:gdLst>
                <a:gd name="T0" fmla="*/ 0 w 300"/>
                <a:gd name="T1" fmla="*/ 0 h 45"/>
                <a:gd name="T2" fmla="*/ 0 w 300"/>
                <a:gd name="T3" fmla="*/ 0 h 45"/>
                <a:gd name="T4" fmla="*/ 0 w 300"/>
                <a:gd name="T5" fmla="*/ 0 h 45"/>
                <a:gd name="T6" fmla="*/ 0 w 300"/>
                <a:gd name="T7" fmla="*/ 0 h 45"/>
                <a:gd name="T8" fmla="*/ 0 w 300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45"/>
                <a:gd name="T17" fmla="*/ 300 w 300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45">
                  <a:moveTo>
                    <a:pt x="300" y="45"/>
                  </a:moveTo>
                  <a:lnTo>
                    <a:pt x="255" y="0"/>
                  </a:lnTo>
                  <a:lnTo>
                    <a:pt x="45" y="0"/>
                  </a:lnTo>
                  <a:lnTo>
                    <a:pt x="0" y="45"/>
                  </a:lnTo>
                  <a:lnTo>
                    <a:pt x="300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74" name="Freeform 441"/>
            <p:cNvSpPr>
              <a:spLocks/>
            </p:cNvSpPr>
            <p:nvPr/>
          </p:nvSpPr>
          <p:spPr bwMode="auto">
            <a:xfrm>
              <a:off x="1142" y="3308"/>
              <a:ext cx="7" cy="44"/>
            </a:xfrm>
            <a:custGeom>
              <a:avLst/>
              <a:gdLst>
                <a:gd name="T0" fmla="*/ 0 w 45"/>
                <a:gd name="T1" fmla="*/ 0 h 278"/>
                <a:gd name="T2" fmla="*/ 0 w 45"/>
                <a:gd name="T3" fmla="*/ 0 h 278"/>
                <a:gd name="T4" fmla="*/ 0 w 45"/>
                <a:gd name="T5" fmla="*/ 0 h 278"/>
                <a:gd name="T6" fmla="*/ 0 w 45"/>
                <a:gd name="T7" fmla="*/ 0 h 2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8"/>
                <a:gd name="T14" fmla="*/ 45 w 45"/>
                <a:gd name="T15" fmla="*/ 278 h 2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8">
                  <a:moveTo>
                    <a:pt x="0" y="278"/>
                  </a:moveTo>
                  <a:lnTo>
                    <a:pt x="45" y="233"/>
                  </a:lnTo>
                  <a:lnTo>
                    <a:pt x="0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75" name="Freeform 442"/>
            <p:cNvSpPr>
              <a:spLocks/>
            </p:cNvSpPr>
            <p:nvPr/>
          </p:nvSpPr>
          <p:spPr bwMode="auto">
            <a:xfrm>
              <a:off x="1142" y="3308"/>
              <a:ext cx="7" cy="36"/>
            </a:xfrm>
            <a:custGeom>
              <a:avLst/>
              <a:gdLst>
                <a:gd name="T0" fmla="*/ 0 w 45"/>
                <a:gd name="T1" fmla="*/ 0 h 233"/>
                <a:gd name="T2" fmla="*/ 0 w 45"/>
                <a:gd name="T3" fmla="*/ 0 h 233"/>
                <a:gd name="T4" fmla="*/ 0 w 45"/>
                <a:gd name="T5" fmla="*/ 0 h 233"/>
                <a:gd name="T6" fmla="*/ 0 w 45"/>
                <a:gd name="T7" fmla="*/ 0 h 2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33"/>
                <a:gd name="T14" fmla="*/ 45 w 45"/>
                <a:gd name="T15" fmla="*/ 233 h 2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33">
                  <a:moveTo>
                    <a:pt x="45" y="23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76" name="Freeform 443"/>
            <p:cNvSpPr>
              <a:spLocks/>
            </p:cNvSpPr>
            <p:nvPr/>
          </p:nvSpPr>
          <p:spPr bwMode="auto">
            <a:xfrm>
              <a:off x="1142" y="3308"/>
              <a:ext cx="7" cy="44"/>
            </a:xfrm>
            <a:custGeom>
              <a:avLst/>
              <a:gdLst>
                <a:gd name="T0" fmla="*/ 0 w 45"/>
                <a:gd name="T1" fmla="*/ 0 h 278"/>
                <a:gd name="T2" fmla="*/ 0 w 45"/>
                <a:gd name="T3" fmla="*/ 0 h 278"/>
                <a:gd name="T4" fmla="*/ 0 w 45"/>
                <a:gd name="T5" fmla="*/ 0 h 278"/>
                <a:gd name="T6" fmla="*/ 0 w 45"/>
                <a:gd name="T7" fmla="*/ 0 h 278"/>
                <a:gd name="T8" fmla="*/ 0 w 45"/>
                <a:gd name="T9" fmla="*/ 0 h 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278"/>
                <a:gd name="T17" fmla="*/ 45 w 45"/>
                <a:gd name="T18" fmla="*/ 278 h 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278">
                  <a:moveTo>
                    <a:pt x="0" y="278"/>
                  </a:moveTo>
                  <a:lnTo>
                    <a:pt x="45" y="233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27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77" name="Freeform 444"/>
            <p:cNvSpPr>
              <a:spLocks/>
            </p:cNvSpPr>
            <p:nvPr/>
          </p:nvSpPr>
          <p:spPr bwMode="auto">
            <a:xfrm>
              <a:off x="1143" y="3305"/>
              <a:ext cx="24" cy="17"/>
            </a:xfrm>
            <a:custGeom>
              <a:avLst/>
              <a:gdLst>
                <a:gd name="T0" fmla="*/ 0 w 143"/>
                <a:gd name="T1" fmla="*/ 0 h 111"/>
                <a:gd name="T2" fmla="*/ 0 w 143"/>
                <a:gd name="T3" fmla="*/ 0 h 111"/>
                <a:gd name="T4" fmla="*/ 0 w 143"/>
                <a:gd name="T5" fmla="*/ 0 h 111"/>
                <a:gd name="T6" fmla="*/ 0 w 143"/>
                <a:gd name="T7" fmla="*/ 0 h 1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111"/>
                <a:gd name="T14" fmla="*/ 143 w 143"/>
                <a:gd name="T15" fmla="*/ 111 h 1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111">
                  <a:moveTo>
                    <a:pt x="32" y="0"/>
                  </a:moveTo>
                  <a:lnTo>
                    <a:pt x="0" y="32"/>
                  </a:lnTo>
                  <a:lnTo>
                    <a:pt x="143" y="1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78" name="Freeform 445"/>
            <p:cNvSpPr>
              <a:spLocks/>
            </p:cNvSpPr>
            <p:nvPr/>
          </p:nvSpPr>
          <p:spPr bwMode="auto">
            <a:xfrm>
              <a:off x="1143" y="3310"/>
              <a:ext cx="24" cy="23"/>
            </a:xfrm>
            <a:custGeom>
              <a:avLst/>
              <a:gdLst>
                <a:gd name="T0" fmla="*/ 0 w 143"/>
                <a:gd name="T1" fmla="*/ 0 h 143"/>
                <a:gd name="T2" fmla="*/ 0 w 143"/>
                <a:gd name="T3" fmla="*/ 0 h 143"/>
                <a:gd name="T4" fmla="*/ 0 w 143"/>
                <a:gd name="T5" fmla="*/ 0 h 143"/>
                <a:gd name="T6" fmla="*/ 0 w 143"/>
                <a:gd name="T7" fmla="*/ 0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143"/>
                <a:gd name="T14" fmla="*/ 143 w 143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143">
                  <a:moveTo>
                    <a:pt x="0" y="0"/>
                  </a:moveTo>
                  <a:lnTo>
                    <a:pt x="143" y="79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79" name="Freeform 446"/>
            <p:cNvSpPr>
              <a:spLocks/>
            </p:cNvSpPr>
            <p:nvPr/>
          </p:nvSpPr>
          <p:spPr bwMode="auto">
            <a:xfrm>
              <a:off x="1143" y="3305"/>
              <a:ext cx="24" cy="28"/>
            </a:xfrm>
            <a:custGeom>
              <a:avLst/>
              <a:gdLst>
                <a:gd name="T0" fmla="*/ 0 w 143"/>
                <a:gd name="T1" fmla="*/ 0 h 175"/>
                <a:gd name="T2" fmla="*/ 0 w 143"/>
                <a:gd name="T3" fmla="*/ 0 h 175"/>
                <a:gd name="T4" fmla="*/ 0 w 143"/>
                <a:gd name="T5" fmla="*/ 0 h 175"/>
                <a:gd name="T6" fmla="*/ 0 w 143"/>
                <a:gd name="T7" fmla="*/ 0 h 175"/>
                <a:gd name="T8" fmla="*/ 0 w 143"/>
                <a:gd name="T9" fmla="*/ 0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"/>
                <a:gd name="T16" fmla="*/ 0 h 175"/>
                <a:gd name="T17" fmla="*/ 143 w 143"/>
                <a:gd name="T18" fmla="*/ 175 h 1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" h="175">
                  <a:moveTo>
                    <a:pt x="32" y="0"/>
                  </a:moveTo>
                  <a:lnTo>
                    <a:pt x="0" y="32"/>
                  </a:lnTo>
                  <a:lnTo>
                    <a:pt x="143" y="175"/>
                  </a:lnTo>
                  <a:lnTo>
                    <a:pt x="143" y="111"/>
                  </a:lnTo>
                  <a:lnTo>
                    <a:pt x="3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80" name="Freeform 447"/>
            <p:cNvSpPr>
              <a:spLocks/>
            </p:cNvSpPr>
            <p:nvPr/>
          </p:nvSpPr>
          <p:spPr bwMode="auto">
            <a:xfrm>
              <a:off x="1167" y="3305"/>
              <a:ext cx="19" cy="28"/>
            </a:xfrm>
            <a:custGeom>
              <a:avLst/>
              <a:gdLst>
                <a:gd name="T0" fmla="*/ 0 w 112"/>
                <a:gd name="T1" fmla="*/ 0 h 175"/>
                <a:gd name="T2" fmla="*/ 0 w 112"/>
                <a:gd name="T3" fmla="*/ 0 h 175"/>
                <a:gd name="T4" fmla="*/ 0 w 112"/>
                <a:gd name="T5" fmla="*/ 0 h 175"/>
                <a:gd name="T6" fmla="*/ 0 w 112"/>
                <a:gd name="T7" fmla="*/ 0 h 1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175"/>
                <a:gd name="T14" fmla="*/ 112 w 112"/>
                <a:gd name="T15" fmla="*/ 175 h 1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175">
                  <a:moveTo>
                    <a:pt x="0" y="111"/>
                  </a:moveTo>
                  <a:lnTo>
                    <a:pt x="0" y="175"/>
                  </a:lnTo>
                  <a:lnTo>
                    <a:pt x="112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81" name="Freeform 448"/>
            <p:cNvSpPr>
              <a:spLocks/>
            </p:cNvSpPr>
            <p:nvPr/>
          </p:nvSpPr>
          <p:spPr bwMode="auto">
            <a:xfrm>
              <a:off x="1167" y="3305"/>
              <a:ext cx="24" cy="28"/>
            </a:xfrm>
            <a:custGeom>
              <a:avLst/>
              <a:gdLst>
                <a:gd name="T0" fmla="*/ 0 w 144"/>
                <a:gd name="T1" fmla="*/ 0 h 175"/>
                <a:gd name="T2" fmla="*/ 0 w 144"/>
                <a:gd name="T3" fmla="*/ 0 h 175"/>
                <a:gd name="T4" fmla="*/ 0 w 144"/>
                <a:gd name="T5" fmla="*/ 0 h 175"/>
                <a:gd name="T6" fmla="*/ 0 w 144"/>
                <a:gd name="T7" fmla="*/ 0 h 1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175"/>
                <a:gd name="T14" fmla="*/ 144 w 144"/>
                <a:gd name="T15" fmla="*/ 175 h 1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175">
                  <a:moveTo>
                    <a:pt x="0" y="175"/>
                  </a:moveTo>
                  <a:lnTo>
                    <a:pt x="112" y="0"/>
                  </a:lnTo>
                  <a:lnTo>
                    <a:pt x="144" y="32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82" name="Freeform 449"/>
            <p:cNvSpPr>
              <a:spLocks/>
            </p:cNvSpPr>
            <p:nvPr/>
          </p:nvSpPr>
          <p:spPr bwMode="auto">
            <a:xfrm>
              <a:off x="1167" y="3305"/>
              <a:ext cx="24" cy="28"/>
            </a:xfrm>
            <a:custGeom>
              <a:avLst/>
              <a:gdLst>
                <a:gd name="T0" fmla="*/ 0 w 144"/>
                <a:gd name="T1" fmla="*/ 0 h 175"/>
                <a:gd name="T2" fmla="*/ 0 w 144"/>
                <a:gd name="T3" fmla="*/ 0 h 175"/>
                <a:gd name="T4" fmla="*/ 0 w 144"/>
                <a:gd name="T5" fmla="*/ 0 h 175"/>
                <a:gd name="T6" fmla="*/ 0 w 144"/>
                <a:gd name="T7" fmla="*/ 0 h 175"/>
                <a:gd name="T8" fmla="*/ 0 w 144"/>
                <a:gd name="T9" fmla="*/ 0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175"/>
                <a:gd name="T17" fmla="*/ 144 w 144"/>
                <a:gd name="T18" fmla="*/ 175 h 1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175">
                  <a:moveTo>
                    <a:pt x="0" y="111"/>
                  </a:moveTo>
                  <a:lnTo>
                    <a:pt x="0" y="175"/>
                  </a:lnTo>
                  <a:lnTo>
                    <a:pt x="144" y="32"/>
                  </a:lnTo>
                  <a:lnTo>
                    <a:pt x="112" y="0"/>
                  </a:lnTo>
                  <a:lnTo>
                    <a:pt x="0" y="1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83" name="Freeform 450"/>
            <p:cNvSpPr>
              <a:spLocks/>
            </p:cNvSpPr>
            <p:nvPr/>
          </p:nvSpPr>
          <p:spPr bwMode="auto">
            <a:xfrm>
              <a:off x="1314" y="3346"/>
              <a:ext cx="7" cy="44"/>
            </a:xfrm>
            <a:custGeom>
              <a:avLst/>
              <a:gdLst>
                <a:gd name="T0" fmla="*/ 0 w 45"/>
                <a:gd name="T1" fmla="*/ 0 h 271"/>
                <a:gd name="T2" fmla="*/ 0 w 45"/>
                <a:gd name="T3" fmla="*/ 0 h 271"/>
                <a:gd name="T4" fmla="*/ 0 w 45"/>
                <a:gd name="T5" fmla="*/ 0 h 271"/>
                <a:gd name="T6" fmla="*/ 0 w 45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1"/>
                <a:gd name="T14" fmla="*/ 45 w 45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1">
                  <a:moveTo>
                    <a:pt x="0" y="271"/>
                  </a:moveTo>
                  <a:lnTo>
                    <a:pt x="45" y="271"/>
                  </a:lnTo>
                  <a:lnTo>
                    <a:pt x="0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84" name="Freeform 451"/>
            <p:cNvSpPr>
              <a:spLocks/>
            </p:cNvSpPr>
            <p:nvPr/>
          </p:nvSpPr>
          <p:spPr bwMode="auto">
            <a:xfrm>
              <a:off x="1314" y="3346"/>
              <a:ext cx="7" cy="44"/>
            </a:xfrm>
            <a:custGeom>
              <a:avLst/>
              <a:gdLst>
                <a:gd name="T0" fmla="*/ 0 w 45"/>
                <a:gd name="T1" fmla="*/ 0 h 271"/>
                <a:gd name="T2" fmla="*/ 0 w 45"/>
                <a:gd name="T3" fmla="*/ 0 h 271"/>
                <a:gd name="T4" fmla="*/ 0 w 45"/>
                <a:gd name="T5" fmla="*/ 0 h 271"/>
                <a:gd name="T6" fmla="*/ 0 w 45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1"/>
                <a:gd name="T14" fmla="*/ 45 w 45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1">
                  <a:moveTo>
                    <a:pt x="45" y="27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85" name="Rectangle 452"/>
            <p:cNvSpPr>
              <a:spLocks noChangeArrowheads="1"/>
            </p:cNvSpPr>
            <p:nvPr/>
          </p:nvSpPr>
          <p:spPr bwMode="auto">
            <a:xfrm>
              <a:off x="1314" y="3346"/>
              <a:ext cx="7" cy="4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886" name="Freeform 453"/>
            <p:cNvSpPr>
              <a:spLocks/>
            </p:cNvSpPr>
            <p:nvPr/>
          </p:nvSpPr>
          <p:spPr bwMode="auto">
            <a:xfrm>
              <a:off x="1314" y="3346"/>
              <a:ext cx="7" cy="44"/>
            </a:xfrm>
            <a:custGeom>
              <a:avLst/>
              <a:gdLst>
                <a:gd name="T0" fmla="*/ 0 w 45"/>
                <a:gd name="T1" fmla="*/ 0 h 271"/>
                <a:gd name="T2" fmla="*/ 0 w 45"/>
                <a:gd name="T3" fmla="*/ 0 h 271"/>
                <a:gd name="T4" fmla="*/ 0 w 45"/>
                <a:gd name="T5" fmla="*/ 0 h 271"/>
                <a:gd name="T6" fmla="*/ 0 w 45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1"/>
                <a:gd name="T14" fmla="*/ 45 w 45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1">
                  <a:moveTo>
                    <a:pt x="0" y="271"/>
                  </a:moveTo>
                  <a:lnTo>
                    <a:pt x="45" y="271"/>
                  </a:lnTo>
                  <a:lnTo>
                    <a:pt x="0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87" name="Freeform 454"/>
            <p:cNvSpPr>
              <a:spLocks/>
            </p:cNvSpPr>
            <p:nvPr/>
          </p:nvSpPr>
          <p:spPr bwMode="auto">
            <a:xfrm>
              <a:off x="1314" y="3346"/>
              <a:ext cx="7" cy="44"/>
            </a:xfrm>
            <a:custGeom>
              <a:avLst/>
              <a:gdLst>
                <a:gd name="T0" fmla="*/ 0 w 45"/>
                <a:gd name="T1" fmla="*/ 0 h 271"/>
                <a:gd name="T2" fmla="*/ 0 w 45"/>
                <a:gd name="T3" fmla="*/ 0 h 271"/>
                <a:gd name="T4" fmla="*/ 0 w 45"/>
                <a:gd name="T5" fmla="*/ 0 h 271"/>
                <a:gd name="T6" fmla="*/ 0 w 45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1"/>
                <a:gd name="T14" fmla="*/ 45 w 45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1">
                  <a:moveTo>
                    <a:pt x="45" y="27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88" name="Rectangle 455"/>
            <p:cNvSpPr>
              <a:spLocks noChangeArrowheads="1"/>
            </p:cNvSpPr>
            <p:nvPr/>
          </p:nvSpPr>
          <p:spPr bwMode="auto">
            <a:xfrm>
              <a:off x="1314" y="3346"/>
              <a:ext cx="7" cy="4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889" name="Freeform 456"/>
            <p:cNvSpPr>
              <a:spLocks/>
            </p:cNvSpPr>
            <p:nvPr/>
          </p:nvSpPr>
          <p:spPr bwMode="auto">
            <a:xfrm>
              <a:off x="1314" y="3186"/>
              <a:ext cx="7" cy="43"/>
            </a:xfrm>
            <a:custGeom>
              <a:avLst/>
              <a:gdLst>
                <a:gd name="T0" fmla="*/ 0 w 45"/>
                <a:gd name="T1" fmla="*/ 0 h 273"/>
                <a:gd name="T2" fmla="*/ 0 w 45"/>
                <a:gd name="T3" fmla="*/ 0 h 273"/>
                <a:gd name="T4" fmla="*/ 0 w 45"/>
                <a:gd name="T5" fmla="*/ 0 h 273"/>
                <a:gd name="T6" fmla="*/ 0 w 45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3"/>
                <a:gd name="T14" fmla="*/ 45 w 45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3">
                  <a:moveTo>
                    <a:pt x="0" y="273"/>
                  </a:moveTo>
                  <a:lnTo>
                    <a:pt x="45" y="273"/>
                  </a:lnTo>
                  <a:lnTo>
                    <a:pt x="0" y="0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90" name="Freeform 457"/>
            <p:cNvSpPr>
              <a:spLocks/>
            </p:cNvSpPr>
            <p:nvPr/>
          </p:nvSpPr>
          <p:spPr bwMode="auto">
            <a:xfrm>
              <a:off x="1314" y="3186"/>
              <a:ext cx="7" cy="43"/>
            </a:xfrm>
            <a:custGeom>
              <a:avLst/>
              <a:gdLst>
                <a:gd name="T0" fmla="*/ 0 w 45"/>
                <a:gd name="T1" fmla="*/ 0 h 273"/>
                <a:gd name="T2" fmla="*/ 0 w 45"/>
                <a:gd name="T3" fmla="*/ 0 h 273"/>
                <a:gd name="T4" fmla="*/ 0 w 45"/>
                <a:gd name="T5" fmla="*/ 0 h 273"/>
                <a:gd name="T6" fmla="*/ 0 w 45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3"/>
                <a:gd name="T14" fmla="*/ 45 w 45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3">
                  <a:moveTo>
                    <a:pt x="45" y="27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91" name="Rectangle 458"/>
            <p:cNvSpPr>
              <a:spLocks noChangeArrowheads="1"/>
            </p:cNvSpPr>
            <p:nvPr/>
          </p:nvSpPr>
          <p:spPr bwMode="auto">
            <a:xfrm>
              <a:off x="1314" y="3186"/>
              <a:ext cx="7" cy="4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892" name="Freeform 459"/>
            <p:cNvSpPr>
              <a:spLocks/>
            </p:cNvSpPr>
            <p:nvPr/>
          </p:nvSpPr>
          <p:spPr bwMode="auto">
            <a:xfrm>
              <a:off x="2185" y="2866"/>
              <a:ext cx="7" cy="44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0" y="272"/>
                  </a:moveTo>
                  <a:lnTo>
                    <a:pt x="45" y="272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93" name="Freeform 460"/>
            <p:cNvSpPr>
              <a:spLocks/>
            </p:cNvSpPr>
            <p:nvPr/>
          </p:nvSpPr>
          <p:spPr bwMode="auto">
            <a:xfrm>
              <a:off x="2185" y="2866"/>
              <a:ext cx="7" cy="44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45" y="27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94" name="Rectangle 461"/>
            <p:cNvSpPr>
              <a:spLocks noChangeArrowheads="1"/>
            </p:cNvSpPr>
            <p:nvPr/>
          </p:nvSpPr>
          <p:spPr bwMode="auto">
            <a:xfrm>
              <a:off x="2185" y="2866"/>
              <a:ext cx="7" cy="4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895" name="Freeform 462"/>
            <p:cNvSpPr>
              <a:spLocks/>
            </p:cNvSpPr>
            <p:nvPr/>
          </p:nvSpPr>
          <p:spPr bwMode="auto">
            <a:xfrm>
              <a:off x="2185" y="2866"/>
              <a:ext cx="7" cy="44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0" y="272"/>
                  </a:moveTo>
                  <a:lnTo>
                    <a:pt x="45" y="272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96" name="Freeform 463"/>
            <p:cNvSpPr>
              <a:spLocks/>
            </p:cNvSpPr>
            <p:nvPr/>
          </p:nvSpPr>
          <p:spPr bwMode="auto">
            <a:xfrm>
              <a:off x="2185" y="2866"/>
              <a:ext cx="7" cy="44"/>
            </a:xfrm>
            <a:custGeom>
              <a:avLst/>
              <a:gdLst>
                <a:gd name="T0" fmla="*/ 0 w 45"/>
                <a:gd name="T1" fmla="*/ 0 h 272"/>
                <a:gd name="T2" fmla="*/ 0 w 45"/>
                <a:gd name="T3" fmla="*/ 0 h 272"/>
                <a:gd name="T4" fmla="*/ 0 w 45"/>
                <a:gd name="T5" fmla="*/ 0 h 272"/>
                <a:gd name="T6" fmla="*/ 0 w 45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2"/>
                <a:gd name="T14" fmla="*/ 45 w 45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2">
                  <a:moveTo>
                    <a:pt x="45" y="27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97" name="Rectangle 464"/>
            <p:cNvSpPr>
              <a:spLocks noChangeArrowheads="1"/>
            </p:cNvSpPr>
            <p:nvPr/>
          </p:nvSpPr>
          <p:spPr bwMode="auto">
            <a:xfrm>
              <a:off x="2185" y="2866"/>
              <a:ext cx="7" cy="4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898" name="Freeform 465"/>
            <p:cNvSpPr>
              <a:spLocks/>
            </p:cNvSpPr>
            <p:nvPr/>
          </p:nvSpPr>
          <p:spPr bwMode="auto">
            <a:xfrm>
              <a:off x="1143" y="2870"/>
              <a:ext cx="24" cy="17"/>
            </a:xfrm>
            <a:custGeom>
              <a:avLst/>
              <a:gdLst>
                <a:gd name="T0" fmla="*/ 0 w 143"/>
                <a:gd name="T1" fmla="*/ 0 h 111"/>
                <a:gd name="T2" fmla="*/ 0 w 143"/>
                <a:gd name="T3" fmla="*/ 0 h 111"/>
                <a:gd name="T4" fmla="*/ 0 w 143"/>
                <a:gd name="T5" fmla="*/ 0 h 111"/>
                <a:gd name="T6" fmla="*/ 0 w 143"/>
                <a:gd name="T7" fmla="*/ 0 h 1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111"/>
                <a:gd name="T14" fmla="*/ 143 w 143"/>
                <a:gd name="T15" fmla="*/ 111 h 1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111">
                  <a:moveTo>
                    <a:pt x="32" y="0"/>
                  </a:moveTo>
                  <a:lnTo>
                    <a:pt x="0" y="32"/>
                  </a:lnTo>
                  <a:lnTo>
                    <a:pt x="143" y="1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899" name="Freeform 466"/>
            <p:cNvSpPr>
              <a:spLocks/>
            </p:cNvSpPr>
            <p:nvPr/>
          </p:nvSpPr>
          <p:spPr bwMode="auto">
            <a:xfrm>
              <a:off x="1143" y="2874"/>
              <a:ext cx="24" cy="23"/>
            </a:xfrm>
            <a:custGeom>
              <a:avLst/>
              <a:gdLst>
                <a:gd name="T0" fmla="*/ 0 w 143"/>
                <a:gd name="T1" fmla="*/ 0 h 143"/>
                <a:gd name="T2" fmla="*/ 0 w 143"/>
                <a:gd name="T3" fmla="*/ 0 h 143"/>
                <a:gd name="T4" fmla="*/ 0 w 143"/>
                <a:gd name="T5" fmla="*/ 0 h 143"/>
                <a:gd name="T6" fmla="*/ 0 w 143"/>
                <a:gd name="T7" fmla="*/ 0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143"/>
                <a:gd name="T14" fmla="*/ 143 w 143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143">
                  <a:moveTo>
                    <a:pt x="0" y="0"/>
                  </a:moveTo>
                  <a:lnTo>
                    <a:pt x="143" y="79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00" name="Freeform 467"/>
            <p:cNvSpPr>
              <a:spLocks/>
            </p:cNvSpPr>
            <p:nvPr/>
          </p:nvSpPr>
          <p:spPr bwMode="auto">
            <a:xfrm>
              <a:off x="1143" y="2870"/>
              <a:ext cx="24" cy="27"/>
            </a:xfrm>
            <a:custGeom>
              <a:avLst/>
              <a:gdLst>
                <a:gd name="T0" fmla="*/ 0 w 143"/>
                <a:gd name="T1" fmla="*/ 0 h 175"/>
                <a:gd name="T2" fmla="*/ 0 w 143"/>
                <a:gd name="T3" fmla="*/ 0 h 175"/>
                <a:gd name="T4" fmla="*/ 0 w 143"/>
                <a:gd name="T5" fmla="*/ 0 h 175"/>
                <a:gd name="T6" fmla="*/ 0 w 143"/>
                <a:gd name="T7" fmla="*/ 0 h 175"/>
                <a:gd name="T8" fmla="*/ 0 w 143"/>
                <a:gd name="T9" fmla="*/ 0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"/>
                <a:gd name="T16" fmla="*/ 0 h 175"/>
                <a:gd name="T17" fmla="*/ 143 w 143"/>
                <a:gd name="T18" fmla="*/ 175 h 1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" h="175">
                  <a:moveTo>
                    <a:pt x="32" y="0"/>
                  </a:moveTo>
                  <a:lnTo>
                    <a:pt x="0" y="32"/>
                  </a:lnTo>
                  <a:lnTo>
                    <a:pt x="143" y="175"/>
                  </a:lnTo>
                  <a:lnTo>
                    <a:pt x="143" y="111"/>
                  </a:lnTo>
                  <a:lnTo>
                    <a:pt x="3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01" name="Freeform 468"/>
            <p:cNvSpPr>
              <a:spLocks/>
            </p:cNvSpPr>
            <p:nvPr/>
          </p:nvSpPr>
          <p:spPr bwMode="auto">
            <a:xfrm>
              <a:off x="1167" y="2870"/>
              <a:ext cx="19" cy="27"/>
            </a:xfrm>
            <a:custGeom>
              <a:avLst/>
              <a:gdLst>
                <a:gd name="T0" fmla="*/ 0 w 112"/>
                <a:gd name="T1" fmla="*/ 0 h 175"/>
                <a:gd name="T2" fmla="*/ 0 w 112"/>
                <a:gd name="T3" fmla="*/ 0 h 175"/>
                <a:gd name="T4" fmla="*/ 0 w 112"/>
                <a:gd name="T5" fmla="*/ 0 h 175"/>
                <a:gd name="T6" fmla="*/ 0 w 112"/>
                <a:gd name="T7" fmla="*/ 0 h 1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175"/>
                <a:gd name="T14" fmla="*/ 112 w 112"/>
                <a:gd name="T15" fmla="*/ 175 h 1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175">
                  <a:moveTo>
                    <a:pt x="0" y="111"/>
                  </a:moveTo>
                  <a:lnTo>
                    <a:pt x="0" y="175"/>
                  </a:lnTo>
                  <a:lnTo>
                    <a:pt x="112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02" name="Freeform 469"/>
            <p:cNvSpPr>
              <a:spLocks/>
            </p:cNvSpPr>
            <p:nvPr/>
          </p:nvSpPr>
          <p:spPr bwMode="auto">
            <a:xfrm>
              <a:off x="1167" y="2870"/>
              <a:ext cx="24" cy="27"/>
            </a:xfrm>
            <a:custGeom>
              <a:avLst/>
              <a:gdLst>
                <a:gd name="T0" fmla="*/ 0 w 144"/>
                <a:gd name="T1" fmla="*/ 0 h 175"/>
                <a:gd name="T2" fmla="*/ 0 w 144"/>
                <a:gd name="T3" fmla="*/ 0 h 175"/>
                <a:gd name="T4" fmla="*/ 0 w 144"/>
                <a:gd name="T5" fmla="*/ 0 h 175"/>
                <a:gd name="T6" fmla="*/ 0 w 144"/>
                <a:gd name="T7" fmla="*/ 0 h 1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175"/>
                <a:gd name="T14" fmla="*/ 144 w 144"/>
                <a:gd name="T15" fmla="*/ 175 h 1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175">
                  <a:moveTo>
                    <a:pt x="0" y="175"/>
                  </a:moveTo>
                  <a:lnTo>
                    <a:pt x="112" y="0"/>
                  </a:lnTo>
                  <a:lnTo>
                    <a:pt x="144" y="32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03" name="Freeform 470"/>
            <p:cNvSpPr>
              <a:spLocks/>
            </p:cNvSpPr>
            <p:nvPr/>
          </p:nvSpPr>
          <p:spPr bwMode="auto">
            <a:xfrm>
              <a:off x="1167" y="2870"/>
              <a:ext cx="24" cy="27"/>
            </a:xfrm>
            <a:custGeom>
              <a:avLst/>
              <a:gdLst>
                <a:gd name="T0" fmla="*/ 0 w 144"/>
                <a:gd name="T1" fmla="*/ 0 h 175"/>
                <a:gd name="T2" fmla="*/ 0 w 144"/>
                <a:gd name="T3" fmla="*/ 0 h 175"/>
                <a:gd name="T4" fmla="*/ 0 w 144"/>
                <a:gd name="T5" fmla="*/ 0 h 175"/>
                <a:gd name="T6" fmla="*/ 0 w 144"/>
                <a:gd name="T7" fmla="*/ 0 h 175"/>
                <a:gd name="T8" fmla="*/ 0 w 144"/>
                <a:gd name="T9" fmla="*/ 0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175"/>
                <a:gd name="T17" fmla="*/ 144 w 144"/>
                <a:gd name="T18" fmla="*/ 175 h 1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175">
                  <a:moveTo>
                    <a:pt x="0" y="111"/>
                  </a:moveTo>
                  <a:lnTo>
                    <a:pt x="0" y="175"/>
                  </a:lnTo>
                  <a:lnTo>
                    <a:pt x="144" y="32"/>
                  </a:lnTo>
                  <a:lnTo>
                    <a:pt x="112" y="0"/>
                  </a:lnTo>
                  <a:lnTo>
                    <a:pt x="0" y="1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04" name="Freeform 471"/>
            <p:cNvSpPr>
              <a:spLocks/>
            </p:cNvSpPr>
            <p:nvPr/>
          </p:nvSpPr>
          <p:spPr bwMode="auto">
            <a:xfrm>
              <a:off x="1146" y="2869"/>
              <a:ext cx="46" cy="6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45"/>
                <a:gd name="T14" fmla="*/ 278 w 27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45">
                  <a:moveTo>
                    <a:pt x="0" y="0"/>
                  </a:moveTo>
                  <a:lnTo>
                    <a:pt x="0" y="45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05" name="Freeform 472"/>
            <p:cNvSpPr>
              <a:spLocks/>
            </p:cNvSpPr>
            <p:nvPr/>
          </p:nvSpPr>
          <p:spPr bwMode="auto">
            <a:xfrm>
              <a:off x="1146" y="2869"/>
              <a:ext cx="46" cy="6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45"/>
                <a:gd name="T14" fmla="*/ 278 w 27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45">
                  <a:moveTo>
                    <a:pt x="0" y="45"/>
                  </a:moveTo>
                  <a:lnTo>
                    <a:pt x="278" y="0"/>
                  </a:lnTo>
                  <a:lnTo>
                    <a:pt x="233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06" name="Freeform 473"/>
            <p:cNvSpPr>
              <a:spLocks/>
            </p:cNvSpPr>
            <p:nvPr/>
          </p:nvSpPr>
          <p:spPr bwMode="auto">
            <a:xfrm>
              <a:off x="1146" y="2869"/>
              <a:ext cx="46" cy="6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w 278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8"/>
                <a:gd name="T16" fmla="*/ 0 h 45"/>
                <a:gd name="T17" fmla="*/ 278 w 278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8" h="45">
                  <a:moveTo>
                    <a:pt x="0" y="0"/>
                  </a:moveTo>
                  <a:lnTo>
                    <a:pt x="0" y="45"/>
                  </a:lnTo>
                  <a:lnTo>
                    <a:pt x="233" y="45"/>
                  </a:lnTo>
                  <a:lnTo>
                    <a:pt x="278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07" name="Freeform 474"/>
            <p:cNvSpPr>
              <a:spLocks/>
            </p:cNvSpPr>
            <p:nvPr/>
          </p:nvSpPr>
          <p:spPr bwMode="auto">
            <a:xfrm>
              <a:off x="1184" y="2869"/>
              <a:ext cx="8" cy="47"/>
            </a:xfrm>
            <a:custGeom>
              <a:avLst/>
              <a:gdLst>
                <a:gd name="T0" fmla="*/ 0 w 45"/>
                <a:gd name="T1" fmla="*/ 0 h 300"/>
                <a:gd name="T2" fmla="*/ 0 w 45"/>
                <a:gd name="T3" fmla="*/ 0 h 300"/>
                <a:gd name="T4" fmla="*/ 0 w 45"/>
                <a:gd name="T5" fmla="*/ 0 h 300"/>
                <a:gd name="T6" fmla="*/ 0 w 45"/>
                <a:gd name="T7" fmla="*/ 0 h 3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00"/>
                <a:gd name="T14" fmla="*/ 45 w 45"/>
                <a:gd name="T15" fmla="*/ 300 h 3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00">
                  <a:moveTo>
                    <a:pt x="45" y="0"/>
                  </a:moveTo>
                  <a:lnTo>
                    <a:pt x="0" y="45"/>
                  </a:lnTo>
                  <a:lnTo>
                    <a:pt x="45" y="30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08" name="Freeform 475"/>
            <p:cNvSpPr>
              <a:spLocks/>
            </p:cNvSpPr>
            <p:nvPr/>
          </p:nvSpPr>
          <p:spPr bwMode="auto">
            <a:xfrm>
              <a:off x="1184" y="2875"/>
              <a:ext cx="8" cy="41"/>
            </a:xfrm>
            <a:custGeom>
              <a:avLst/>
              <a:gdLst>
                <a:gd name="T0" fmla="*/ 0 w 45"/>
                <a:gd name="T1" fmla="*/ 0 h 255"/>
                <a:gd name="T2" fmla="*/ 0 w 45"/>
                <a:gd name="T3" fmla="*/ 0 h 255"/>
                <a:gd name="T4" fmla="*/ 0 w 45"/>
                <a:gd name="T5" fmla="*/ 0 h 255"/>
                <a:gd name="T6" fmla="*/ 0 w 45"/>
                <a:gd name="T7" fmla="*/ 0 h 2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55"/>
                <a:gd name="T14" fmla="*/ 45 w 45"/>
                <a:gd name="T15" fmla="*/ 255 h 2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55">
                  <a:moveTo>
                    <a:pt x="0" y="0"/>
                  </a:moveTo>
                  <a:lnTo>
                    <a:pt x="45" y="255"/>
                  </a:lnTo>
                  <a:lnTo>
                    <a:pt x="0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09" name="Freeform 476"/>
            <p:cNvSpPr>
              <a:spLocks/>
            </p:cNvSpPr>
            <p:nvPr/>
          </p:nvSpPr>
          <p:spPr bwMode="auto">
            <a:xfrm>
              <a:off x="1184" y="2869"/>
              <a:ext cx="8" cy="47"/>
            </a:xfrm>
            <a:custGeom>
              <a:avLst/>
              <a:gdLst>
                <a:gd name="T0" fmla="*/ 0 w 45"/>
                <a:gd name="T1" fmla="*/ 0 h 300"/>
                <a:gd name="T2" fmla="*/ 0 w 45"/>
                <a:gd name="T3" fmla="*/ 0 h 300"/>
                <a:gd name="T4" fmla="*/ 0 w 45"/>
                <a:gd name="T5" fmla="*/ 0 h 300"/>
                <a:gd name="T6" fmla="*/ 0 w 45"/>
                <a:gd name="T7" fmla="*/ 0 h 300"/>
                <a:gd name="T8" fmla="*/ 0 w 45"/>
                <a:gd name="T9" fmla="*/ 0 h 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300"/>
                <a:gd name="T17" fmla="*/ 45 w 45"/>
                <a:gd name="T18" fmla="*/ 300 h 3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300">
                  <a:moveTo>
                    <a:pt x="45" y="0"/>
                  </a:moveTo>
                  <a:lnTo>
                    <a:pt x="0" y="45"/>
                  </a:lnTo>
                  <a:lnTo>
                    <a:pt x="0" y="255"/>
                  </a:lnTo>
                  <a:lnTo>
                    <a:pt x="45" y="300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10" name="Freeform 477"/>
            <p:cNvSpPr>
              <a:spLocks/>
            </p:cNvSpPr>
            <p:nvPr/>
          </p:nvSpPr>
          <p:spPr bwMode="auto">
            <a:xfrm>
              <a:off x="1142" y="2909"/>
              <a:ext cx="50" cy="7"/>
            </a:xfrm>
            <a:custGeom>
              <a:avLst/>
              <a:gdLst>
                <a:gd name="T0" fmla="*/ 0 w 300"/>
                <a:gd name="T1" fmla="*/ 0 h 45"/>
                <a:gd name="T2" fmla="*/ 0 w 300"/>
                <a:gd name="T3" fmla="*/ 0 h 45"/>
                <a:gd name="T4" fmla="*/ 0 w 300"/>
                <a:gd name="T5" fmla="*/ 0 h 45"/>
                <a:gd name="T6" fmla="*/ 0 w 30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0"/>
                <a:gd name="T13" fmla="*/ 0 h 45"/>
                <a:gd name="T14" fmla="*/ 300 w 30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0" h="45">
                  <a:moveTo>
                    <a:pt x="300" y="45"/>
                  </a:moveTo>
                  <a:lnTo>
                    <a:pt x="255" y="0"/>
                  </a:lnTo>
                  <a:lnTo>
                    <a:pt x="0" y="45"/>
                  </a:lnTo>
                  <a:lnTo>
                    <a:pt x="30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11" name="Freeform 478"/>
            <p:cNvSpPr>
              <a:spLocks/>
            </p:cNvSpPr>
            <p:nvPr/>
          </p:nvSpPr>
          <p:spPr bwMode="auto">
            <a:xfrm>
              <a:off x="1142" y="2909"/>
              <a:ext cx="42" cy="7"/>
            </a:xfrm>
            <a:custGeom>
              <a:avLst/>
              <a:gdLst>
                <a:gd name="T0" fmla="*/ 0 w 255"/>
                <a:gd name="T1" fmla="*/ 0 h 45"/>
                <a:gd name="T2" fmla="*/ 0 w 255"/>
                <a:gd name="T3" fmla="*/ 0 h 45"/>
                <a:gd name="T4" fmla="*/ 0 w 255"/>
                <a:gd name="T5" fmla="*/ 0 h 45"/>
                <a:gd name="T6" fmla="*/ 0 w 25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5"/>
                <a:gd name="T13" fmla="*/ 0 h 45"/>
                <a:gd name="T14" fmla="*/ 255 w 25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5" h="45">
                  <a:moveTo>
                    <a:pt x="255" y="0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12" name="Freeform 479"/>
            <p:cNvSpPr>
              <a:spLocks/>
            </p:cNvSpPr>
            <p:nvPr/>
          </p:nvSpPr>
          <p:spPr bwMode="auto">
            <a:xfrm>
              <a:off x="1142" y="2909"/>
              <a:ext cx="50" cy="7"/>
            </a:xfrm>
            <a:custGeom>
              <a:avLst/>
              <a:gdLst>
                <a:gd name="T0" fmla="*/ 0 w 300"/>
                <a:gd name="T1" fmla="*/ 0 h 45"/>
                <a:gd name="T2" fmla="*/ 0 w 300"/>
                <a:gd name="T3" fmla="*/ 0 h 45"/>
                <a:gd name="T4" fmla="*/ 0 w 300"/>
                <a:gd name="T5" fmla="*/ 0 h 45"/>
                <a:gd name="T6" fmla="*/ 0 w 300"/>
                <a:gd name="T7" fmla="*/ 0 h 45"/>
                <a:gd name="T8" fmla="*/ 0 w 300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45"/>
                <a:gd name="T17" fmla="*/ 300 w 300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45">
                  <a:moveTo>
                    <a:pt x="300" y="45"/>
                  </a:moveTo>
                  <a:lnTo>
                    <a:pt x="255" y="0"/>
                  </a:lnTo>
                  <a:lnTo>
                    <a:pt x="45" y="0"/>
                  </a:lnTo>
                  <a:lnTo>
                    <a:pt x="0" y="45"/>
                  </a:lnTo>
                  <a:lnTo>
                    <a:pt x="300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13" name="Freeform 480"/>
            <p:cNvSpPr>
              <a:spLocks/>
            </p:cNvSpPr>
            <p:nvPr/>
          </p:nvSpPr>
          <p:spPr bwMode="auto">
            <a:xfrm>
              <a:off x="1142" y="2872"/>
              <a:ext cx="7" cy="44"/>
            </a:xfrm>
            <a:custGeom>
              <a:avLst/>
              <a:gdLst>
                <a:gd name="T0" fmla="*/ 0 w 45"/>
                <a:gd name="T1" fmla="*/ 0 h 277"/>
                <a:gd name="T2" fmla="*/ 0 w 45"/>
                <a:gd name="T3" fmla="*/ 0 h 277"/>
                <a:gd name="T4" fmla="*/ 0 w 45"/>
                <a:gd name="T5" fmla="*/ 0 h 277"/>
                <a:gd name="T6" fmla="*/ 0 w 45"/>
                <a:gd name="T7" fmla="*/ 0 h 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7"/>
                <a:gd name="T14" fmla="*/ 45 w 45"/>
                <a:gd name="T15" fmla="*/ 277 h 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7">
                  <a:moveTo>
                    <a:pt x="0" y="277"/>
                  </a:moveTo>
                  <a:lnTo>
                    <a:pt x="45" y="232"/>
                  </a:lnTo>
                  <a:lnTo>
                    <a:pt x="0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14" name="Freeform 481"/>
            <p:cNvSpPr>
              <a:spLocks/>
            </p:cNvSpPr>
            <p:nvPr/>
          </p:nvSpPr>
          <p:spPr bwMode="auto">
            <a:xfrm>
              <a:off x="1142" y="2872"/>
              <a:ext cx="7" cy="37"/>
            </a:xfrm>
            <a:custGeom>
              <a:avLst/>
              <a:gdLst>
                <a:gd name="T0" fmla="*/ 0 w 45"/>
                <a:gd name="T1" fmla="*/ 0 h 232"/>
                <a:gd name="T2" fmla="*/ 0 w 45"/>
                <a:gd name="T3" fmla="*/ 0 h 232"/>
                <a:gd name="T4" fmla="*/ 0 w 45"/>
                <a:gd name="T5" fmla="*/ 0 h 232"/>
                <a:gd name="T6" fmla="*/ 0 w 45"/>
                <a:gd name="T7" fmla="*/ 0 h 2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32"/>
                <a:gd name="T14" fmla="*/ 45 w 45"/>
                <a:gd name="T15" fmla="*/ 232 h 2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32">
                  <a:moveTo>
                    <a:pt x="45" y="23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15" name="Freeform 482"/>
            <p:cNvSpPr>
              <a:spLocks/>
            </p:cNvSpPr>
            <p:nvPr/>
          </p:nvSpPr>
          <p:spPr bwMode="auto">
            <a:xfrm>
              <a:off x="1142" y="2872"/>
              <a:ext cx="7" cy="44"/>
            </a:xfrm>
            <a:custGeom>
              <a:avLst/>
              <a:gdLst>
                <a:gd name="T0" fmla="*/ 0 w 45"/>
                <a:gd name="T1" fmla="*/ 0 h 277"/>
                <a:gd name="T2" fmla="*/ 0 w 45"/>
                <a:gd name="T3" fmla="*/ 0 h 277"/>
                <a:gd name="T4" fmla="*/ 0 w 45"/>
                <a:gd name="T5" fmla="*/ 0 h 277"/>
                <a:gd name="T6" fmla="*/ 0 w 45"/>
                <a:gd name="T7" fmla="*/ 0 h 277"/>
                <a:gd name="T8" fmla="*/ 0 w 45"/>
                <a:gd name="T9" fmla="*/ 0 h 2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277"/>
                <a:gd name="T17" fmla="*/ 45 w 45"/>
                <a:gd name="T18" fmla="*/ 277 h 2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277">
                  <a:moveTo>
                    <a:pt x="0" y="277"/>
                  </a:moveTo>
                  <a:lnTo>
                    <a:pt x="45" y="23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27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16" name="Freeform 483"/>
            <p:cNvSpPr>
              <a:spLocks/>
            </p:cNvSpPr>
            <p:nvPr/>
          </p:nvSpPr>
          <p:spPr bwMode="auto">
            <a:xfrm>
              <a:off x="1441" y="2869"/>
              <a:ext cx="45" cy="6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45"/>
                <a:gd name="T14" fmla="*/ 278 w 27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45">
                  <a:moveTo>
                    <a:pt x="0" y="0"/>
                  </a:moveTo>
                  <a:lnTo>
                    <a:pt x="0" y="45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17" name="Freeform 484"/>
            <p:cNvSpPr>
              <a:spLocks/>
            </p:cNvSpPr>
            <p:nvPr/>
          </p:nvSpPr>
          <p:spPr bwMode="auto">
            <a:xfrm>
              <a:off x="1441" y="2869"/>
              <a:ext cx="45" cy="6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45"/>
                <a:gd name="T14" fmla="*/ 278 w 27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45">
                  <a:moveTo>
                    <a:pt x="0" y="45"/>
                  </a:moveTo>
                  <a:lnTo>
                    <a:pt x="278" y="0"/>
                  </a:lnTo>
                  <a:lnTo>
                    <a:pt x="233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18" name="Freeform 485"/>
            <p:cNvSpPr>
              <a:spLocks/>
            </p:cNvSpPr>
            <p:nvPr/>
          </p:nvSpPr>
          <p:spPr bwMode="auto">
            <a:xfrm>
              <a:off x="1441" y="2869"/>
              <a:ext cx="45" cy="6"/>
            </a:xfrm>
            <a:custGeom>
              <a:avLst/>
              <a:gdLst>
                <a:gd name="T0" fmla="*/ 0 w 278"/>
                <a:gd name="T1" fmla="*/ 0 h 45"/>
                <a:gd name="T2" fmla="*/ 0 w 278"/>
                <a:gd name="T3" fmla="*/ 0 h 45"/>
                <a:gd name="T4" fmla="*/ 0 w 278"/>
                <a:gd name="T5" fmla="*/ 0 h 45"/>
                <a:gd name="T6" fmla="*/ 0 w 278"/>
                <a:gd name="T7" fmla="*/ 0 h 45"/>
                <a:gd name="T8" fmla="*/ 0 w 278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8"/>
                <a:gd name="T16" fmla="*/ 0 h 45"/>
                <a:gd name="T17" fmla="*/ 278 w 278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8" h="45">
                  <a:moveTo>
                    <a:pt x="0" y="0"/>
                  </a:moveTo>
                  <a:lnTo>
                    <a:pt x="0" y="45"/>
                  </a:lnTo>
                  <a:lnTo>
                    <a:pt x="233" y="45"/>
                  </a:lnTo>
                  <a:lnTo>
                    <a:pt x="278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19" name="Freeform 486"/>
            <p:cNvSpPr>
              <a:spLocks/>
            </p:cNvSpPr>
            <p:nvPr/>
          </p:nvSpPr>
          <p:spPr bwMode="auto">
            <a:xfrm>
              <a:off x="1479" y="2869"/>
              <a:ext cx="7" cy="47"/>
            </a:xfrm>
            <a:custGeom>
              <a:avLst/>
              <a:gdLst>
                <a:gd name="T0" fmla="*/ 0 w 45"/>
                <a:gd name="T1" fmla="*/ 0 h 300"/>
                <a:gd name="T2" fmla="*/ 0 w 45"/>
                <a:gd name="T3" fmla="*/ 0 h 300"/>
                <a:gd name="T4" fmla="*/ 0 w 45"/>
                <a:gd name="T5" fmla="*/ 0 h 300"/>
                <a:gd name="T6" fmla="*/ 0 w 45"/>
                <a:gd name="T7" fmla="*/ 0 h 3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00"/>
                <a:gd name="T14" fmla="*/ 45 w 45"/>
                <a:gd name="T15" fmla="*/ 300 h 3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00">
                  <a:moveTo>
                    <a:pt x="45" y="0"/>
                  </a:moveTo>
                  <a:lnTo>
                    <a:pt x="0" y="45"/>
                  </a:lnTo>
                  <a:lnTo>
                    <a:pt x="45" y="30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20" name="Freeform 487"/>
            <p:cNvSpPr>
              <a:spLocks/>
            </p:cNvSpPr>
            <p:nvPr/>
          </p:nvSpPr>
          <p:spPr bwMode="auto">
            <a:xfrm>
              <a:off x="1479" y="2875"/>
              <a:ext cx="7" cy="41"/>
            </a:xfrm>
            <a:custGeom>
              <a:avLst/>
              <a:gdLst>
                <a:gd name="T0" fmla="*/ 0 w 45"/>
                <a:gd name="T1" fmla="*/ 0 h 255"/>
                <a:gd name="T2" fmla="*/ 0 w 45"/>
                <a:gd name="T3" fmla="*/ 0 h 255"/>
                <a:gd name="T4" fmla="*/ 0 w 45"/>
                <a:gd name="T5" fmla="*/ 0 h 255"/>
                <a:gd name="T6" fmla="*/ 0 w 45"/>
                <a:gd name="T7" fmla="*/ 0 h 2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55"/>
                <a:gd name="T14" fmla="*/ 45 w 45"/>
                <a:gd name="T15" fmla="*/ 255 h 2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55">
                  <a:moveTo>
                    <a:pt x="0" y="0"/>
                  </a:moveTo>
                  <a:lnTo>
                    <a:pt x="45" y="255"/>
                  </a:lnTo>
                  <a:lnTo>
                    <a:pt x="0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21" name="Freeform 488"/>
            <p:cNvSpPr>
              <a:spLocks/>
            </p:cNvSpPr>
            <p:nvPr/>
          </p:nvSpPr>
          <p:spPr bwMode="auto">
            <a:xfrm>
              <a:off x="1479" y="2869"/>
              <a:ext cx="7" cy="47"/>
            </a:xfrm>
            <a:custGeom>
              <a:avLst/>
              <a:gdLst>
                <a:gd name="T0" fmla="*/ 0 w 45"/>
                <a:gd name="T1" fmla="*/ 0 h 300"/>
                <a:gd name="T2" fmla="*/ 0 w 45"/>
                <a:gd name="T3" fmla="*/ 0 h 300"/>
                <a:gd name="T4" fmla="*/ 0 w 45"/>
                <a:gd name="T5" fmla="*/ 0 h 300"/>
                <a:gd name="T6" fmla="*/ 0 w 45"/>
                <a:gd name="T7" fmla="*/ 0 h 300"/>
                <a:gd name="T8" fmla="*/ 0 w 45"/>
                <a:gd name="T9" fmla="*/ 0 h 3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300"/>
                <a:gd name="T17" fmla="*/ 45 w 45"/>
                <a:gd name="T18" fmla="*/ 300 h 3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300">
                  <a:moveTo>
                    <a:pt x="45" y="0"/>
                  </a:moveTo>
                  <a:lnTo>
                    <a:pt x="0" y="45"/>
                  </a:lnTo>
                  <a:lnTo>
                    <a:pt x="0" y="255"/>
                  </a:lnTo>
                  <a:lnTo>
                    <a:pt x="45" y="300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22" name="Freeform 489"/>
            <p:cNvSpPr>
              <a:spLocks/>
            </p:cNvSpPr>
            <p:nvPr/>
          </p:nvSpPr>
          <p:spPr bwMode="auto">
            <a:xfrm>
              <a:off x="1437" y="2909"/>
              <a:ext cx="49" cy="7"/>
            </a:xfrm>
            <a:custGeom>
              <a:avLst/>
              <a:gdLst>
                <a:gd name="T0" fmla="*/ 0 w 300"/>
                <a:gd name="T1" fmla="*/ 0 h 45"/>
                <a:gd name="T2" fmla="*/ 0 w 300"/>
                <a:gd name="T3" fmla="*/ 0 h 45"/>
                <a:gd name="T4" fmla="*/ 0 w 300"/>
                <a:gd name="T5" fmla="*/ 0 h 45"/>
                <a:gd name="T6" fmla="*/ 0 w 30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0"/>
                <a:gd name="T13" fmla="*/ 0 h 45"/>
                <a:gd name="T14" fmla="*/ 300 w 30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0" h="45">
                  <a:moveTo>
                    <a:pt x="300" y="45"/>
                  </a:moveTo>
                  <a:lnTo>
                    <a:pt x="255" y="0"/>
                  </a:lnTo>
                  <a:lnTo>
                    <a:pt x="0" y="45"/>
                  </a:lnTo>
                  <a:lnTo>
                    <a:pt x="30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23" name="Freeform 490"/>
            <p:cNvSpPr>
              <a:spLocks/>
            </p:cNvSpPr>
            <p:nvPr/>
          </p:nvSpPr>
          <p:spPr bwMode="auto">
            <a:xfrm>
              <a:off x="1437" y="2909"/>
              <a:ext cx="42" cy="7"/>
            </a:xfrm>
            <a:custGeom>
              <a:avLst/>
              <a:gdLst>
                <a:gd name="T0" fmla="*/ 0 w 255"/>
                <a:gd name="T1" fmla="*/ 0 h 45"/>
                <a:gd name="T2" fmla="*/ 0 w 255"/>
                <a:gd name="T3" fmla="*/ 0 h 45"/>
                <a:gd name="T4" fmla="*/ 0 w 255"/>
                <a:gd name="T5" fmla="*/ 0 h 45"/>
                <a:gd name="T6" fmla="*/ 0 w 25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5"/>
                <a:gd name="T13" fmla="*/ 0 h 45"/>
                <a:gd name="T14" fmla="*/ 255 w 25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5" h="45">
                  <a:moveTo>
                    <a:pt x="255" y="0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24" name="Freeform 491"/>
            <p:cNvSpPr>
              <a:spLocks/>
            </p:cNvSpPr>
            <p:nvPr/>
          </p:nvSpPr>
          <p:spPr bwMode="auto">
            <a:xfrm>
              <a:off x="1437" y="2909"/>
              <a:ext cx="49" cy="7"/>
            </a:xfrm>
            <a:custGeom>
              <a:avLst/>
              <a:gdLst>
                <a:gd name="T0" fmla="*/ 0 w 300"/>
                <a:gd name="T1" fmla="*/ 0 h 45"/>
                <a:gd name="T2" fmla="*/ 0 w 300"/>
                <a:gd name="T3" fmla="*/ 0 h 45"/>
                <a:gd name="T4" fmla="*/ 0 w 300"/>
                <a:gd name="T5" fmla="*/ 0 h 45"/>
                <a:gd name="T6" fmla="*/ 0 w 300"/>
                <a:gd name="T7" fmla="*/ 0 h 45"/>
                <a:gd name="T8" fmla="*/ 0 w 300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0"/>
                <a:gd name="T16" fmla="*/ 0 h 45"/>
                <a:gd name="T17" fmla="*/ 300 w 300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0" h="45">
                  <a:moveTo>
                    <a:pt x="300" y="45"/>
                  </a:moveTo>
                  <a:lnTo>
                    <a:pt x="255" y="0"/>
                  </a:lnTo>
                  <a:lnTo>
                    <a:pt x="45" y="0"/>
                  </a:lnTo>
                  <a:lnTo>
                    <a:pt x="0" y="45"/>
                  </a:lnTo>
                  <a:lnTo>
                    <a:pt x="300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25" name="Freeform 492"/>
            <p:cNvSpPr>
              <a:spLocks/>
            </p:cNvSpPr>
            <p:nvPr/>
          </p:nvSpPr>
          <p:spPr bwMode="auto">
            <a:xfrm>
              <a:off x="1437" y="2872"/>
              <a:ext cx="8" cy="44"/>
            </a:xfrm>
            <a:custGeom>
              <a:avLst/>
              <a:gdLst>
                <a:gd name="T0" fmla="*/ 0 w 45"/>
                <a:gd name="T1" fmla="*/ 0 h 277"/>
                <a:gd name="T2" fmla="*/ 0 w 45"/>
                <a:gd name="T3" fmla="*/ 0 h 277"/>
                <a:gd name="T4" fmla="*/ 0 w 45"/>
                <a:gd name="T5" fmla="*/ 0 h 277"/>
                <a:gd name="T6" fmla="*/ 0 w 45"/>
                <a:gd name="T7" fmla="*/ 0 h 2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7"/>
                <a:gd name="T14" fmla="*/ 45 w 45"/>
                <a:gd name="T15" fmla="*/ 277 h 2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7">
                  <a:moveTo>
                    <a:pt x="0" y="277"/>
                  </a:moveTo>
                  <a:lnTo>
                    <a:pt x="45" y="232"/>
                  </a:lnTo>
                  <a:lnTo>
                    <a:pt x="0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26" name="Freeform 493"/>
            <p:cNvSpPr>
              <a:spLocks/>
            </p:cNvSpPr>
            <p:nvPr/>
          </p:nvSpPr>
          <p:spPr bwMode="auto">
            <a:xfrm>
              <a:off x="1437" y="2872"/>
              <a:ext cx="8" cy="37"/>
            </a:xfrm>
            <a:custGeom>
              <a:avLst/>
              <a:gdLst>
                <a:gd name="T0" fmla="*/ 0 w 45"/>
                <a:gd name="T1" fmla="*/ 0 h 232"/>
                <a:gd name="T2" fmla="*/ 0 w 45"/>
                <a:gd name="T3" fmla="*/ 0 h 232"/>
                <a:gd name="T4" fmla="*/ 0 w 45"/>
                <a:gd name="T5" fmla="*/ 0 h 232"/>
                <a:gd name="T6" fmla="*/ 0 w 45"/>
                <a:gd name="T7" fmla="*/ 0 h 2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32"/>
                <a:gd name="T14" fmla="*/ 45 w 45"/>
                <a:gd name="T15" fmla="*/ 232 h 2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32">
                  <a:moveTo>
                    <a:pt x="45" y="23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27" name="Freeform 494"/>
            <p:cNvSpPr>
              <a:spLocks/>
            </p:cNvSpPr>
            <p:nvPr/>
          </p:nvSpPr>
          <p:spPr bwMode="auto">
            <a:xfrm>
              <a:off x="1437" y="2872"/>
              <a:ext cx="8" cy="44"/>
            </a:xfrm>
            <a:custGeom>
              <a:avLst/>
              <a:gdLst>
                <a:gd name="T0" fmla="*/ 0 w 45"/>
                <a:gd name="T1" fmla="*/ 0 h 277"/>
                <a:gd name="T2" fmla="*/ 0 w 45"/>
                <a:gd name="T3" fmla="*/ 0 h 277"/>
                <a:gd name="T4" fmla="*/ 0 w 45"/>
                <a:gd name="T5" fmla="*/ 0 h 277"/>
                <a:gd name="T6" fmla="*/ 0 w 45"/>
                <a:gd name="T7" fmla="*/ 0 h 277"/>
                <a:gd name="T8" fmla="*/ 0 w 45"/>
                <a:gd name="T9" fmla="*/ 0 h 2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277"/>
                <a:gd name="T17" fmla="*/ 45 w 45"/>
                <a:gd name="T18" fmla="*/ 277 h 2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277">
                  <a:moveTo>
                    <a:pt x="0" y="277"/>
                  </a:moveTo>
                  <a:lnTo>
                    <a:pt x="45" y="23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27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28" name="Freeform 495"/>
            <p:cNvSpPr>
              <a:spLocks/>
            </p:cNvSpPr>
            <p:nvPr/>
          </p:nvSpPr>
          <p:spPr bwMode="auto">
            <a:xfrm>
              <a:off x="1438" y="2870"/>
              <a:ext cx="24" cy="17"/>
            </a:xfrm>
            <a:custGeom>
              <a:avLst/>
              <a:gdLst>
                <a:gd name="T0" fmla="*/ 0 w 143"/>
                <a:gd name="T1" fmla="*/ 0 h 111"/>
                <a:gd name="T2" fmla="*/ 0 w 143"/>
                <a:gd name="T3" fmla="*/ 0 h 111"/>
                <a:gd name="T4" fmla="*/ 0 w 143"/>
                <a:gd name="T5" fmla="*/ 0 h 111"/>
                <a:gd name="T6" fmla="*/ 0 w 143"/>
                <a:gd name="T7" fmla="*/ 0 h 1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111"/>
                <a:gd name="T14" fmla="*/ 143 w 143"/>
                <a:gd name="T15" fmla="*/ 111 h 1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111">
                  <a:moveTo>
                    <a:pt x="32" y="0"/>
                  </a:moveTo>
                  <a:lnTo>
                    <a:pt x="0" y="32"/>
                  </a:lnTo>
                  <a:lnTo>
                    <a:pt x="143" y="1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29" name="Freeform 496"/>
            <p:cNvSpPr>
              <a:spLocks/>
            </p:cNvSpPr>
            <p:nvPr/>
          </p:nvSpPr>
          <p:spPr bwMode="auto">
            <a:xfrm>
              <a:off x="1438" y="2874"/>
              <a:ext cx="24" cy="23"/>
            </a:xfrm>
            <a:custGeom>
              <a:avLst/>
              <a:gdLst>
                <a:gd name="T0" fmla="*/ 0 w 143"/>
                <a:gd name="T1" fmla="*/ 0 h 143"/>
                <a:gd name="T2" fmla="*/ 0 w 143"/>
                <a:gd name="T3" fmla="*/ 0 h 143"/>
                <a:gd name="T4" fmla="*/ 0 w 143"/>
                <a:gd name="T5" fmla="*/ 0 h 143"/>
                <a:gd name="T6" fmla="*/ 0 w 143"/>
                <a:gd name="T7" fmla="*/ 0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143"/>
                <a:gd name="T14" fmla="*/ 143 w 143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143">
                  <a:moveTo>
                    <a:pt x="0" y="0"/>
                  </a:moveTo>
                  <a:lnTo>
                    <a:pt x="143" y="79"/>
                  </a:lnTo>
                  <a:lnTo>
                    <a:pt x="143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30" name="Freeform 497"/>
            <p:cNvSpPr>
              <a:spLocks/>
            </p:cNvSpPr>
            <p:nvPr/>
          </p:nvSpPr>
          <p:spPr bwMode="auto">
            <a:xfrm>
              <a:off x="1438" y="2870"/>
              <a:ext cx="24" cy="27"/>
            </a:xfrm>
            <a:custGeom>
              <a:avLst/>
              <a:gdLst>
                <a:gd name="T0" fmla="*/ 0 w 143"/>
                <a:gd name="T1" fmla="*/ 0 h 175"/>
                <a:gd name="T2" fmla="*/ 0 w 143"/>
                <a:gd name="T3" fmla="*/ 0 h 175"/>
                <a:gd name="T4" fmla="*/ 0 w 143"/>
                <a:gd name="T5" fmla="*/ 0 h 175"/>
                <a:gd name="T6" fmla="*/ 0 w 143"/>
                <a:gd name="T7" fmla="*/ 0 h 175"/>
                <a:gd name="T8" fmla="*/ 0 w 143"/>
                <a:gd name="T9" fmla="*/ 0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"/>
                <a:gd name="T16" fmla="*/ 0 h 175"/>
                <a:gd name="T17" fmla="*/ 143 w 143"/>
                <a:gd name="T18" fmla="*/ 175 h 1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" h="175">
                  <a:moveTo>
                    <a:pt x="32" y="0"/>
                  </a:moveTo>
                  <a:lnTo>
                    <a:pt x="0" y="32"/>
                  </a:lnTo>
                  <a:lnTo>
                    <a:pt x="143" y="175"/>
                  </a:lnTo>
                  <a:lnTo>
                    <a:pt x="143" y="111"/>
                  </a:lnTo>
                  <a:lnTo>
                    <a:pt x="3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31" name="Freeform 498"/>
            <p:cNvSpPr>
              <a:spLocks/>
            </p:cNvSpPr>
            <p:nvPr/>
          </p:nvSpPr>
          <p:spPr bwMode="auto">
            <a:xfrm>
              <a:off x="1462" y="2870"/>
              <a:ext cx="18" cy="27"/>
            </a:xfrm>
            <a:custGeom>
              <a:avLst/>
              <a:gdLst>
                <a:gd name="T0" fmla="*/ 0 w 112"/>
                <a:gd name="T1" fmla="*/ 0 h 175"/>
                <a:gd name="T2" fmla="*/ 0 w 112"/>
                <a:gd name="T3" fmla="*/ 0 h 175"/>
                <a:gd name="T4" fmla="*/ 0 w 112"/>
                <a:gd name="T5" fmla="*/ 0 h 175"/>
                <a:gd name="T6" fmla="*/ 0 w 112"/>
                <a:gd name="T7" fmla="*/ 0 h 1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175"/>
                <a:gd name="T14" fmla="*/ 112 w 112"/>
                <a:gd name="T15" fmla="*/ 175 h 1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175">
                  <a:moveTo>
                    <a:pt x="0" y="111"/>
                  </a:moveTo>
                  <a:lnTo>
                    <a:pt x="0" y="175"/>
                  </a:lnTo>
                  <a:lnTo>
                    <a:pt x="112" y="0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32" name="Freeform 499"/>
            <p:cNvSpPr>
              <a:spLocks/>
            </p:cNvSpPr>
            <p:nvPr/>
          </p:nvSpPr>
          <p:spPr bwMode="auto">
            <a:xfrm>
              <a:off x="1462" y="2870"/>
              <a:ext cx="23" cy="27"/>
            </a:xfrm>
            <a:custGeom>
              <a:avLst/>
              <a:gdLst>
                <a:gd name="T0" fmla="*/ 0 w 144"/>
                <a:gd name="T1" fmla="*/ 0 h 175"/>
                <a:gd name="T2" fmla="*/ 0 w 144"/>
                <a:gd name="T3" fmla="*/ 0 h 175"/>
                <a:gd name="T4" fmla="*/ 0 w 144"/>
                <a:gd name="T5" fmla="*/ 0 h 175"/>
                <a:gd name="T6" fmla="*/ 0 w 144"/>
                <a:gd name="T7" fmla="*/ 0 h 1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175"/>
                <a:gd name="T14" fmla="*/ 144 w 144"/>
                <a:gd name="T15" fmla="*/ 175 h 1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175">
                  <a:moveTo>
                    <a:pt x="0" y="175"/>
                  </a:moveTo>
                  <a:lnTo>
                    <a:pt x="112" y="0"/>
                  </a:lnTo>
                  <a:lnTo>
                    <a:pt x="144" y="32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33" name="Freeform 500"/>
            <p:cNvSpPr>
              <a:spLocks/>
            </p:cNvSpPr>
            <p:nvPr/>
          </p:nvSpPr>
          <p:spPr bwMode="auto">
            <a:xfrm>
              <a:off x="1462" y="2870"/>
              <a:ext cx="23" cy="27"/>
            </a:xfrm>
            <a:custGeom>
              <a:avLst/>
              <a:gdLst>
                <a:gd name="T0" fmla="*/ 0 w 144"/>
                <a:gd name="T1" fmla="*/ 0 h 175"/>
                <a:gd name="T2" fmla="*/ 0 w 144"/>
                <a:gd name="T3" fmla="*/ 0 h 175"/>
                <a:gd name="T4" fmla="*/ 0 w 144"/>
                <a:gd name="T5" fmla="*/ 0 h 175"/>
                <a:gd name="T6" fmla="*/ 0 w 144"/>
                <a:gd name="T7" fmla="*/ 0 h 175"/>
                <a:gd name="T8" fmla="*/ 0 w 144"/>
                <a:gd name="T9" fmla="*/ 0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175"/>
                <a:gd name="T17" fmla="*/ 144 w 144"/>
                <a:gd name="T18" fmla="*/ 175 h 1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175">
                  <a:moveTo>
                    <a:pt x="0" y="111"/>
                  </a:moveTo>
                  <a:lnTo>
                    <a:pt x="0" y="175"/>
                  </a:lnTo>
                  <a:lnTo>
                    <a:pt x="144" y="32"/>
                  </a:lnTo>
                  <a:lnTo>
                    <a:pt x="112" y="0"/>
                  </a:lnTo>
                  <a:lnTo>
                    <a:pt x="0" y="1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34" name="Freeform 501"/>
            <p:cNvSpPr>
              <a:spLocks/>
            </p:cNvSpPr>
            <p:nvPr/>
          </p:nvSpPr>
          <p:spPr bwMode="auto">
            <a:xfrm>
              <a:off x="2577" y="1429"/>
              <a:ext cx="296" cy="165"/>
            </a:xfrm>
            <a:custGeom>
              <a:avLst/>
              <a:gdLst>
                <a:gd name="T0" fmla="*/ 0 w 1789"/>
                <a:gd name="T1" fmla="*/ 0 h 1040"/>
                <a:gd name="T2" fmla="*/ 0 w 1789"/>
                <a:gd name="T3" fmla="*/ 0 h 1040"/>
                <a:gd name="T4" fmla="*/ 0 w 1789"/>
                <a:gd name="T5" fmla="*/ 0 h 1040"/>
                <a:gd name="T6" fmla="*/ 0 w 1789"/>
                <a:gd name="T7" fmla="*/ 0 h 1040"/>
                <a:gd name="T8" fmla="*/ 0 w 1789"/>
                <a:gd name="T9" fmla="*/ 0 h 1040"/>
                <a:gd name="T10" fmla="*/ 0 w 1789"/>
                <a:gd name="T11" fmla="*/ 0 h 1040"/>
                <a:gd name="T12" fmla="*/ 0 w 1789"/>
                <a:gd name="T13" fmla="*/ 0 h 1040"/>
                <a:gd name="T14" fmla="*/ 0 w 1789"/>
                <a:gd name="T15" fmla="*/ 0 h 1040"/>
                <a:gd name="T16" fmla="*/ 0 w 1789"/>
                <a:gd name="T17" fmla="*/ 0 h 1040"/>
                <a:gd name="T18" fmla="*/ 0 w 1789"/>
                <a:gd name="T19" fmla="*/ 0 h 1040"/>
                <a:gd name="T20" fmla="*/ 0 w 1789"/>
                <a:gd name="T21" fmla="*/ 0 h 1040"/>
                <a:gd name="T22" fmla="*/ 0 w 1789"/>
                <a:gd name="T23" fmla="*/ 0 h 1040"/>
                <a:gd name="T24" fmla="*/ 0 w 1789"/>
                <a:gd name="T25" fmla="*/ 0 h 1040"/>
                <a:gd name="T26" fmla="*/ 0 w 1789"/>
                <a:gd name="T27" fmla="*/ 0 h 1040"/>
                <a:gd name="T28" fmla="*/ 0 w 1789"/>
                <a:gd name="T29" fmla="*/ 0 h 1040"/>
                <a:gd name="T30" fmla="*/ 0 w 1789"/>
                <a:gd name="T31" fmla="*/ 0 h 1040"/>
                <a:gd name="T32" fmla="*/ 0 w 1789"/>
                <a:gd name="T33" fmla="*/ 0 h 1040"/>
                <a:gd name="T34" fmla="*/ 0 w 1789"/>
                <a:gd name="T35" fmla="*/ 0 h 1040"/>
                <a:gd name="T36" fmla="*/ 0 w 1789"/>
                <a:gd name="T37" fmla="*/ 0 h 1040"/>
                <a:gd name="T38" fmla="*/ 0 w 1789"/>
                <a:gd name="T39" fmla="*/ 0 h 1040"/>
                <a:gd name="T40" fmla="*/ 0 w 1789"/>
                <a:gd name="T41" fmla="*/ 0 h 1040"/>
                <a:gd name="T42" fmla="*/ 0 w 1789"/>
                <a:gd name="T43" fmla="*/ 0 h 1040"/>
                <a:gd name="T44" fmla="*/ 0 w 1789"/>
                <a:gd name="T45" fmla="*/ 0 h 1040"/>
                <a:gd name="T46" fmla="*/ 0 w 1789"/>
                <a:gd name="T47" fmla="*/ 0 h 1040"/>
                <a:gd name="T48" fmla="*/ 0 w 1789"/>
                <a:gd name="T49" fmla="*/ 0 h 1040"/>
                <a:gd name="T50" fmla="*/ 0 w 1789"/>
                <a:gd name="T51" fmla="*/ 0 h 1040"/>
                <a:gd name="T52" fmla="*/ 0 w 1789"/>
                <a:gd name="T53" fmla="*/ 0 h 1040"/>
                <a:gd name="T54" fmla="*/ 0 w 1789"/>
                <a:gd name="T55" fmla="*/ 0 h 1040"/>
                <a:gd name="T56" fmla="*/ 0 w 1789"/>
                <a:gd name="T57" fmla="*/ 0 h 1040"/>
                <a:gd name="T58" fmla="*/ 0 w 1789"/>
                <a:gd name="T59" fmla="*/ 0 h 1040"/>
                <a:gd name="T60" fmla="*/ 0 w 1789"/>
                <a:gd name="T61" fmla="*/ 0 h 1040"/>
                <a:gd name="T62" fmla="*/ 0 w 1789"/>
                <a:gd name="T63" fmla="*/ 0 h 1040"/>
                <a:gd name="T64" fmla="*/ 0 w 1789"/>
                <a:gd name="T65" fmla="*/ 0 h 1040"/>
                <a:gd name="T66" fmla="*/ 0 w 1789"/>
                <a:gd name="T67" fmla="*/ 0 h 1040"/>
                <a:gd name="T68" fmla="*/ 0 w 1789"/>
                <a:gd name="T69" fmla="*/ 0 h 1040"/>
                <a:gd name="T70" fmla="*/ 0 w 1789"/>
                <a:gd name="T71" fmla="*/ 0 h 1040"/>
                <a:gd name="T72" fmla="*/ 0 w 1789"/>
                <a:gd name="T73" fmla="*/ 0 h 1040"/>
                <a:gd name="T74" fmla="*/ 0 w 1789"/>
                <a:gd name="T75" fmla="*/ 0 h 1040"/>
                <a:gd name="T76" fmla="*/ 0 w 1789"/>
                <a:gd name="T77" fmla="*/ 0 h 1040"/>
                <a:gd name="T78" fmla="*/ 0 w 1789"/>
                <a:gd name="T79" fmla="*/ 0 h 1040"/>
                <a:gd name="T80" fmla="*/ 0 w 1789"/>
                <a:gd name="T81" fmla="*/ 0 h 1040"/>
                <a:gd name="T82" fmla="*/ 0 w 1789"/>
                <a:gd name="T83" fmla="*/ 0 h 1040"/>
                <a:gd name="T84" fmla="*/ 0 w 1789"/>
                <a:gd name="T85" fmla="*/ 0 h 1040"/>
                <a:gd name="T86" fmla="*/ 0 w 1789"/>
                <a:gd name="T87" fmla="*/ 0 h 104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89"/>
                <a:gd name="T133" fmla="*/ 0 h 1040"/>
                <a:gd name="T134" fmla="*/ 1789 w 1789"/>
                <a:gd name="T135" fmla="*/ 1040 h 104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89" h="1040">
                  <a:moveTo>
                    <a:pt x="898" y="0"/>
                  </a:moveTo>
                  <a:lnTo>
                    <a:pt x="857" y="37"/>
                  </a:lnTo>
                  <a:lnTo>
                    <a:pt x="851" y="95"/>
                  </a:lnTo>
                  <a:lnTo>
                    <a:pt x="810" y="74"/>
                  </a:lnTo>
                  <a:lnTo>
                    <a:pt x="712" y="132"/>
                  </a:lnTo>
                  <a:lnTo>
                    <a:pt x="692" y="172"/>
                  </a:lnTo>
                  <a:lnTo>
                    <a:pt x="628" y="213"/>
                  </a:lnTo>
                  <a:lnTo>
                    <a:pt x="597" y="266"/>
                  </a:lnTo>
                  <a:lnTo>
                    <a:pt x="554" y="283"/>
                  </a:lnTo>
                  <a:lnTo>
                    <a:pt x="563" y="348"/>
                  </a:lnTo>
                  <a:lnTo>
                    <a:pt x="526" y="351"/>
                  </a:lnTo>
                  <a:lnTo>
                    <a:pt x="536" y="392"/>
                  </a:lnTo>
                  <a:lnTo>
                    <a:pt x="459" y="416"/>
                  </a:lnTo>
                  <a:lnTo>
                    <a:pt x="431" y="411"/>
                  </a:lnTo>
                  <a:lnTo>
                    <a:pt x="351" y="519"/>
                  </a:lnTo>
                  <a:lnTo>
                    <a:pt x="280" y="513"/>
                  </a:lnTo>
                  <a:lnTo>
                    <a:pt x="212" y="557"/>
                  </a:lnTo>
                  <a:lnTo>
                    <a:pt x="226" y="594"/>
                  </a:lnTo>
                  <a:lnTo>
                    <a:pt x="162" y="587"/>
                  </a:lnTo>
                  <a:lnTo>
                    <a:pt x="175" y="651"/>
                  </a:lnTo>
                  <a:lnTo>
                    <a:pt x="138" y="689"/>
                  </a:lnTo>
                  <a:lnTo>
                    <a:pt x="67" y="709"/>
                  </a:lnTo>
                  <a:lnTo>
                    <a:pt x="7" y="784"/>
                  </a:lnTo>
                  <a:lnTo>
                    <a:pt x="44" y="803"/>
                  </a:lnTo>
                  <a:lnTo>
                    <a:pt x="0" y="858"/>
                  </a:lnTo>
                  <a:lnTo>
                    <a:pt x="54" y="864"/>
                  </a:lnTo>
                  <a:lnTo>
                    <a:pt x="54" y="887"/>
                  </a:lnTo>
                  <a:lnTo>
                    <a:pt x="97" y="868"/>
                  </a:lnTo>
                  <a:lnTo>
                    <a:pt x="125" y="898"/>
                  </a:lnTo>
                  <a:lnTo>
                    <a:pt x="172" y="878"/>
                  </a:lnTo>
                  <a:lnTo>
                    <a:pt x="175" y="908"/>
                  </a:lnTo>
                  <a:lnTo>
                    <a:pt x="260" y="905"/>
                  </a:lnTo>
                  <a:lnTo>
                    <a:pt x="283" y="864"/>
                  </a:lnTo>
                  <a:lnTo>
                    <a:pt x="334" y="844"/>
                  </a:lnTo>
                  <a:lnTo>
                    <a:pt x="354" y="935"/>
                  </a:lnTo>
                  <a:lnTo>
                    <a:pt x="378" y="969"/>
                  </a:lnTo>
                  <a:lnTo>
                    <a:pt x="442" y="982"/>
                  </a:lnTo>
                  <a:lnTo>
                    <a:pt x="510" y="952"/>
                  </a:lnTo>
                  <a:lnTo>
                    <a:pt x="550" y="979"/>
                  </a:lnTo>
                  <a:lnTo>
                    <a:pt x="628" y="955"/>
                  </a:lnTo>
                  <a:lnTo>
                    <a:pt x="648" y="1006"/>
                  </a:lnTo>
                  <a:lnTo>
                    <a:pt x="705" y="989"/>
                  </a:lnTo>
                  <a:lnTo>
                    <a:pt x="718" y="1006"/>
                  </a:lnTo>
                  <a:lnTo>
                    <a:pt x="793" y="996"/>
                  </a:lnTo>
                  <a:lnTo>
                    <a:pt x="841" y="1040"/>
                  </a:lnTo>
                  <a:lnTo>
                    <a:pt x="894" y="1006"/>
                  </a:lnTo>
                  <a:lnTo>
                    <a:pt x="1009" y="1033"/>
                  </a:lnTo>
                  <a:lnTo>
                    <a:pt x="1039" y="1000"/>
                  </a:lnTo>
                  <a:lnTo>
                    <a:pt x="1094" y="986"/>
                  </a:lnTo>
                  <a:lnTo>
                    <a:pt x="1086" y="932"/>
                  </a:lnTo>
                  <a:lnTo>
                    <a:pt x="1151" y="963"/>
                  </a:lnTo>
                  <a:lnTo>
                    <a:pt x="1209" y="976"/>
                  </a:lnTo>
                  <a:lnTo>
                    <a:pt x="1307" y="905"/>
                  </a:lnTo>
                  <a:lnTo>
                    <a:pt x="1360" y="952"/>
                  </a:lnTo>
                  <a:lnTo>
                    <a:pt x="1441" y="955"/>
                  </a:lnTo>
                  <a:lnTo>
                    <a:pt x="1502" y="963"/>
                  </a:lnTo>
                  <a:lnTo>
                    <a:pt x="1573" y="932"/>
                  </a:lnTo>
                  <a:lnTo>
                    <a:pt x="1590" y="864"/>
                  </a:lnTo>
                  <a:lnTo>
                    <a:pt x="1661" y="864"/>
                  </a:lnTo>
                  <a:lnTo>
                    <a:pt x="1735" y="847"/>
                  </a:lnTo>
                  <a:lnTo>
                    <a:pt x="1718" y="790"/>
                  </a:lnTo>
                  <a:lnTo>
                    <a:pt x="1789" y="776"/>
                  </a:lnTo>
                  <a:lnTo>
                    <a:pt x="1772" y="716"/>
                  </a:lnTo>
                  <a:lnTo>
                    <a:pt x="1708" y="685"/>
                  </a:lnTo>
                  <a:lnTo>
                    <a:pt x="1638" y="689"/>
                  </a:lnTo>
                  <a:lnTo>
                    <a:pt x="1641" y="648"/>
                  </a:lnTo>
                  <a:lnTo>
                    <a:pt x="1600" y="624"/>
                  </a:lnTo>
                  <a:lnTo>
                    <a:pt x="1563" y="635"/>
                  </a:lnTo>
                  <a:lnTo>
                    <a:pt x="1580" y="543"/>
                  </a:lnTo>
                  <a:lnTo>
                    <a:pt x="1526" y="527"/>
                  </a:lnTo>
                  <a:lnTo>
                    <a:pt x="1552" y="466"/>
                  </a:lnTo>
                  <a:lnTo>
                    <a:pt x="1482" y="486"/>
                  </a:lnTo>
                  <a:lnTo>
                    <a:pt x="1492" y="416"/>
                  </a:lnTo>
                  <a:lnTo>
                    <a:pt x="1441" y="337"/>
                  </a:lnTo>
                  <a:lnTo>
                    <a:pt x="1388" y="351"/>
                  </a:lnTo>
                  <a:lnTo>
                    <a:pt x="1347" y="283"/>
                  </a:lnTo>
                  <a:lnTo>
                    <a:pt x="1252" y="307"/>
                  </a:lnTo>
                  <a:lnTo>
                    <a:pt x="1246" y="243"/>
                  </a:lnTo>
                  <a:lnTo>
                    <a:pt x="1191" y="266"/>
                  </a:lnTo>
                  <a:lnTo>
                    <a:pt x="1191" y="203"/>
                  </a:lnTo>
                  <a:lnTo>
                    <a:pt x="1144" y="199"/>
                  </a:lnTo>
                  <a:lnTo>
                    <a:pt x="1097" y="229"/>
                  </a:lnTo>
                  <a:lnTo>
                    <a:pt x="1083" y="162"/>
                  </a:lnTo>
                  <a:lnTo>
                    <a:pt x="1067" y="104"/>
                  </a:lnTo>
                  <a:lnTo>
                    <a:pt x="1009" y="121"/>
                  </a:lnTo>
                  <a:lnTo>
                    <a:pt x="1012" y="64"/>
                  </a:lnTo>
                  <a:lnTo>
                    <a:pt x="986" y="0"/>
                  </a:lnTo>
                  <a:lnTo>
                    <a:pt x="925" y="37"/>
                  </a:lnTo>
                  <a:lnTo>
                    <a:pt x="89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35" name="Line 502"/>
            <p:cNvSpPr>
              <a:spLocks noChangeShapeType="1"/>
            </p:cNvSpPr>
            <p:nvPr/>
          </p:nvSpPr>
          <p:spPr bwMode="auto">
            <a:xfrm flipV="1">
              <a:off x="2769" y="1519"/>
              <a:ext cx="10" cy="1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36" name="Freeform 503"/>
            <p:cNvSpPr>
              <a:spLocks/>
            </p:cNvSpPr>
            <p:nvPr/>
          </p:nvSpPr>
          <p:spPr bwMode="auto">
            <a:xfrm>
              <a:off x="2622" y="1510"/>
              <a:ext cx="12" cy="9"/>
            </a:xfrm>
            <a:custGeom>
              <a:avLst/>
              <a:gdLst>
                <a:gd name="T0" fmla="*/ 0 w 74"/>
                <a:gd name="T1" fmla="*/ 0 h 51"/>
                <a:gd name="T2" fmla="*/ 0 w 74"/>
                <a:gd name="T3" fmla="*/ 0 h 51"/>
                <a:gd name="T4" fmla="*/ 0 w 74"/>
                <a:gd name="T5" fmla="*/ 0 h 51"/>
                <a:gd name="T6" fmla="*/ 0 60000 65536"/>
                <a:gd name="T7" fmla="*/ 0 60000 65536"/>
                <a:gd name="T8" fmla="*/ 0 60000 65536"/>
                <a:gd name="T9" fmla="*/ 0 w 74"/>
                <a:gd name="T10" fmla="*/ 0 h 51"/>
                <a:gd name="T11" fmla="*/ 74 w 74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4" h="51">
                  <a:moveTo>
                    <a:pt x="36" y="0"/>
                  </a:moveTo>
                  <a:lnTo>
                    <a:pt x="0" y="43"/>
                  </a:lnTo>
                  <a:lnTo>
                    <a:pt x="74" y="5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37" name="Line 504"/>
            <p:cNvSpPr>
              <a:spLocks noChangeShapeType="1"/>
            </p:cNvSpPr>
            <p:nvPr/>
          </p:nvSpPr>
          <p:spPr bwMode="auto">
            <a:xfrm>
              <a:off x="2769" y="153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38" name="Line 505"/>
            <p:cNvSpPr>
              <a:spLocks noChangeShapeType="1"/>
            </p:cNvSpPr>
            <p:nvPr/>
          </p:nvSpPr>
          <p:spPr bwMode="auto">
            <a:xfrm flipH="1" flipV="1">
              <a:off x="2632" y="1511"/>
              <a:ext cx="2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39" name="Line 506"/>
            <p:cNvSpPr>
              <a:spLocks noChangeShapeType="1"/>
            </p:cNvSpPr>
            <p:nvPr/>
          </p:nvSpPr>
          <p:spPr bwMode="auto">
            <a:xfrm flipH="1" flipV="1">
              <a:off x="2779" y="1519"/>
              <a:ext cx="2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40" name="Line 507"/>
            <p:cNvSpPr>
              <a:spLocks noChangeShapeType="1"/>
            </p:cNvSpPr>
            <p:nvPr/>
          </p:nvSpPr>
          <p:spPr bwMode="auto">
            <a:xfrm flipV="1">
              <a:off x="2668" y="1524"/>
              <a:ext cx="16" cy="1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41" name="Line 508"/>
            <p:cNvSpPr>
              <a:spLocks noChangeShapeType="1"/>
            </p:cNvSpPr>
            <p:nvPr/>
          </p:nvSpPr>
          <p:spPr bwMode="auto">
            <a:xfrm flipH="1" flipV="1">
              <a:off x="2684" y="1524"/>
              <a:ext cx="2" cy="1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42" name="Line 509"/>
            <p:cNvSpPr>
              <a:spLocks noChangeShapeType="1"/>
            </p:cNvSpPr>
            <p:nvPr/>
          </p:nvSpPr>
          <p:spPr bwMode="auto">
            <a:xfrm>
              <a:off x="2668" y="1540"/>
              <a:ext cx="18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43" name="Freeform 510"/>
            <p:cNvSpPr>
              <a:spLocks/>
            </p:cNvSpPr>
            <p:nvPr/>
          </p:nvSpPr>
          <p:spPr bwMode="auto">
            <a:xfrm>
              <a:off x="2672" y="1519"/>
              <a:ext cx="13" cy="12"/>
            </a:xfrm>
            <a:custGeom>
              <a:avLst/>
              <a:gdLst>
                <a:gd name="T0" fmla="*/ 0 w 87"/>
                <a:gd name="T1" fmla="*/ 0 h 75"/>
                <a:gd name="T2" fmla="*/ 0 w 87"/>
                <a:gd name="T3" fmla="*/ 0 h 75"/>
                <a:gd name="T4" fmla="*/ 0 w 87"/>
                <a:gd name="T5" fmla="*/ 0 h 75"/>
                <a:gd name="T6" fmla="*/ 0 60000 65536"/>
                <a:gd name="T7" fmla="*/ 0 60000 65536"/>
                <a:gd name="T8" fmla="*/ 0 60000 65536"/>
                <a:gd name="T9" fmla="*/ 0 w 87"/>
                <a:gd name="T10" fmla="*/ 0 h 75"/>
                <a:gd name="T11" fmla="*/ 87 w 87"/>
                <a:gd name="T12" fmla="*/ 75 h 7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7" h="75">
                  <a:moveTo>
                    <a:pt x="87" y="0"/>
                  </a:moveTo>
                  <a:lnTo>
                    <a:pt x="0" y="34"/>
                  </a:lnTo>
                  <a:lnTo>
                    <a:pt x="62" y="7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44" name="Line 511"/>
            <p:cNvSpPr>
              <a:spLocks noChangeShapeType="1"/>
            </p:cNvSpPr>
            <p:nvPr/>
          </p:nvSpPr>
          <p:spPr bwMode="auto">
            <a:xfrm flipV="1">
              <a:off x="2681" y="1519"/>
              <a:ext cx="4" cy="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45" name="Line 512"/>
            <p:cNvSpPr>
              <a:spLocks noChangeShapeType="1"/>
            </p:cNvSpPr>
            <p:nvPr/>
          </p:nvSpPr>
          <p:spPr bwMode="auto">
            <a:xfrm>
              <a:off x="2713" y="154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46" name="Line 513"/>
            <p:cNvSpPr>
              <a:spLocks noChangeShapeType="1"/>
            </p:cNvSpPr>
            <p:nvPr/>
          </p:nvSpPr>
          <p:spPr bwMode="auto">
            <a:xfrm>
              <a:off x="2606" y="155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47" name="Line 514"/>
            <p:cNvSpPr>
              <a:spLocks noChangeShapeType="1"/>
            </p:cNvSpPr>
            <p:nvPr/>
          </p:nvSpPr>
          <p:spPr bwMode="auto">
            <a:xfrm>
              <a:off x="2715" y="147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48" name="Line 515"/>
            <p:cNvSpPr>
              <a:spLocks noChangeShapeType="1"/>
            </p:cNvSpPr>
            <p:nvPr/>
          </p:nvSpPr>
          <p:spPr bwMode="auto">
            <a:xfrm>
              <a:off x="2818" y="152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49" name="Line 516"/>
            <p:cNvSpPr>
              <a:spLocks noChangeShapeType="1"/>
            </p:cNvSpPr>
            <p:nvPr/>
          </p:nvSpPr>
          <p:spPr bwMode="auto">
            <a:xfrm>
              <a:off x="2626" y="156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50" name="Line 517"/>
            <p:cNvSpPr>
              <a:spLocks noChangeShapeType="1"/>
            </p:cNvSpPr>
            <p:nvPr/>
          </p:nvSpPr>
          <p:spPr bwMode="auto">
            <a:xfrm>
              <a:off x="2755" y="154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51" name="Line 518"/>
            <p:cNvSpPr>
              <a:spLocks noChangeShapeType="1"/>
            </p:cNvSpPr>
            <p:nvPr/>
          </p:nvSpPr>
          <p:spPr bwMode="auto">
            <a:xfrm>
              <a:off x="2806" y="154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52" name="Line 519"/>
            <p:cNvSpPr>
              <a:spLocks noChangeShapeType="1"/>
            </p:cNvSpPr>
            <p:nvPr/>
          </p:nvSpPr>
          <p:spPr bwMode="auto">
            <a:xfrm>
              <a:off x="2680" y="148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53" name="Line 520"/>
            <p:cNvSpPr>
              <a:spLocks noChangeShapeType="1"/>
            </p:cNvSpPr>
            <p:nvPr/>
          </p:nvSpPr>
          <p:spPr bwMode="auto">
            <a:xfrm>
              <a:off x="2700" y="155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54" name="Line 521"/>
            <p:cNvSpPr>
              <a:spLocks noChangeShapeType="1"/>
            </p:cNvSpPr>
            <p:nvPr/>
          </p:nvSpPr>
          <p:spPr bwMode="auto">
            <a:xfrm>
              <a:off x="2676" y="1478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55" name="Line 522"/>
            <p:cNvSpPr>
              <a:spLocks noChangeShapeType="1"/>
            </p:cNvSpPr>
            <p:nvPr/>
          </p:nvSpPr>
          <p:spPr bwMode="auto">
            <a:xfrm>
              <a:off x="2810" y="1560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56" name="Line 523"/>
            <p:cNvSpPr>
              <a:spLocks noChangeShapeType="1"/>
            </p:cNvSpPr>
            <p:nvPr/>
          </p:nvSpPr>
          <p:spPr bwMode="auto">
            <a:xfrm>
              <a:off x="2741" y="145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57" name="Line 524"/>
            <p:cNvSpPr>
              <a:spLocks noChangeShapeType="1"/>
            </p:cNvSpPr>
            <p:nvPr/>
          </p:nvSpPr>
          <p:spPr bwMode="auto">
            <a:xfrm>
              <a:off x="2785" y="1482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58" name="Line 525"/>
            <p:cNvSpPr>
              <a:spLocks noChangeShapeType="1"/>
            </p:cNvSpPr>
            <p:nvPr/>
          </p:nvSpPr>
          <p:spPr bwMode="auto">
            <a:xfrm>
              <a:off x="2591" y="1551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59" name="Line 526"/>
            <p:cNvSpPr>
              <a:spLocks noChangeShapeType="1"/>
            </p:cNvSpPr>
            <p:nvPr/>
          </p:nvSpPr>
          <p:spPr bwMode="auto">
            <a:xfrm>
              <a:off x="2693" y="153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60" name="Line 527"/>
            <p:cNvSpPr>
              <a:spLocks noChangeShapeType="1"/>
            </p:cNvSpPr>
            <p:nvPr/>
          </p:nvSpPr>
          <p:spPr bwMode="auto">
            <a:xfrm>
              <a:off x="2764" y="1473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61" name="Line 528"/>
            <p:cNvSpPr>
              <a:spLocks noChangeShapeType="1"/>
            </p:cNvSpPr>
            <p:nvPr/>
          </p:nvSpPr>
          <p:spPr bwMode="auto">
            <a:xfrm>
              <a:off x="2812" y="151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62" name="Freeform 529"/>
            <p:cNvSpPr>
              <a:spLocks/>
            </p:cNvSpPr>
            <p:nvPr/>
          </p:nvSpPr>
          <p:spPr bwMode="auto">
            <a:xfrm>
              <a:off x="2581" y="1574"/>
              <a:ext cx="12" cy="11"/>
            </a:xfrm>
            <a:custGeom>
              <a:avLst/>
              <a:gdLst>
                <a:gd name="T0" fmla="*/ 0 w 74"/>
                <a:gd name="T1" fmla="*/ 0 h 71"/>
                <a:gd name="T2" fmla="*/ 0 w 74"/>
                <a:gd name="T3" fmla="*/ 0 h 71"/>
                <a:gd name="T4" fmla="*/ 0 w 74"/>
                <a:gd name="T5" fmla="*/ 0 h 71"/>
                <a:gd name="T6" fmla="*/ 0 w 74"/>
                <a:gd name="T7" fmla="*/ 0 h 71"/>
                <a:gd name="T8" fmla="*/ 0 w 74"/>
                <a:gd name="T9" fmla="*/ 0 h 71"/>
                <a:gd name="T10" fmla="*/ 0 w 74"/>
                <a:gd name="T11" fmla="*/ 0 h 71"/>
                <a:gd name="T12" fmla="*/ 0 w 74"/>
                <a:gd name="T13" fmla="*/ 0 h 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71"/>
                <a:gd name="T23" fmla="*/ 74 w 74"/>
                <a:gd name="T24" fmla="*/ 71 h 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71">
                  <a:moveTo>
                    <a:pt x="21" y="0"/>
                  </a:moveTo>
                  <a:lnTo>
                    <a:pt x="0" y="20"/>
                  </a:lnTo>
                  <a:lnTo>
                    <a:pt x="11" y="58"/>
                  </a:lnTo>
                  <a:lnTo>
                    <a:pt x="41" y="71"/>
                  </a:lnTo>
                  <a:lnTo>
                    <a:pt x="74" y="43"/>
                  </a:lnTo>
                  <a:lnTo>
                    <a:pt x="55" y="0"/>
                  </a:lnTo>
                  <a:lnTo>
                    <a:pt x="2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63" name="Freeform 530"/>
            <p:cNvSpPr>
              <a:spLocks/>
            </p:cNvSpPr>
            <p:nvPr/>
          </p:nvSpPr>
          <p:spPr bwMode="auto">
            <a:xfrm>
              <a:off x="2871" y="1563"/>
              <a:ext cx="13" cy="10"/>
            </a:xfrm>
            <a:custGeom>
              <a:avLst/>
              <a:gdLst>
                <a:gd name="T0" fmla="*/ 0 w 82"/>
                <a:gd name="T1" fmla="*/ 0 h 64"/>
                <a:gd name="T2" fmla="*/ 0 w 82"/>
                <a:gd name="T3" fmla="*/ 0 h 64"/>
                <a:gd name="T4" fmla="*/ 0 w 82"/>
                <a:gd name="T5" fmla="*/ 0 h 64"/>
                <a:gd name="T6" fmla="*/ 0 w 82"/>
                <a:gd name="T7" fmla="*/ 0 h 64"/>
                <a:gd name="T8" fmla="*/ 0 w 82"/>
                <a:gd name="T9" fmla="*/ 0 h 64"/>
                <a:gd name="T10" fmla="*/ 0 w 82"/>
                <a:gd name="T11" fmla="*/ 0 h 64"/>
                <a:gd name="T12" fmla="*/ 0 w 82"/>
                <a:gd name="T13" fmla="*/ 0 h 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2"/>
                <a:gd name="T22" fmla="*/ 0 h 64"/>
                <a:gd name="T23" fmla="*/ 82 w 82"/>
                <a:gd name="T24" fmla="*/ 64 h 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2" h="64">
                  <a:moveTo>
                    <a:pt x="0" y="37"/>
                  </a:moveTo>
                  <a:lnTo>
                    <a:pt x="34" y="64"/>
                  </a:lnTo>
                  <a:lnTo>
                    <a:pt x="82" y="54"/>
                  </a:lnTo>
                  <a:lnTo>
                    <a:pt x="79" y="11"/>
                  </a:lnTo>
                  <a:lnTo>
                    <a:pt x="37" y="0"/>
                  </a:lnTo>
                  <a:lnTo>
                    <a:pt x="8" y="20"/>
                  </a:lnTo>
                  <a:lnTo>
                    <a:pt x="0" y="3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64" name="Freeform 531"/>
            <p:cNvSpPr>
              <a:spLocks/>
            </p:cNvSpPr>
            <p:nvPr/>
          </p:nvSpPr>
          <p:spPr bwMode="auto">
            <a:xfrm>
              <a:off x="2854" y="1576"/>
              <a:ext cx="12" cy="10"/>
            </a:xfrm>
            <a:custGeom>
              <a:avLst/>
              <a:gdLst>
                <a:gd name="T0" fmla="*/ 0 w 74"/>
                <a:gd name="T1" fmla="*/ 0 h 63"/>
                <a:gd name="T2" fmla="*/ 0 w 74"/>
                <a:gd name="T3" fmla="*/ 0 h 63"/>
                <a:gd name="T4" fmla="*/ 0 w 74"/>
                <a:gd name="T5" fmla="*/ 0 h 63"/>
                <a:gd name="T6" fmla="*/ 0 w 74"/>
                <a:gd name="T7" fmla="*/ 0 h 63"/>
                <a:gd name="T8" fmla="*/ 0 w 74"/>
                <a:gd name="T9" fmla="*/ 0 h 63"/>
                <a:gd name="T10" fmla="*/ 0 w 74"/>
                <a:gd name="T11" fmla="*/ 0 h 63"/>
                <a:gd name="T12" fmla="*/ 0 w 74"/>
                <a:gd name="T13" fmla="*/ 0 h 6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4"/>
                <a:gd name="T22" fmla="*/ 0 h 63"/>
                <a:gd name="T23" fmla="*/ 74 w 74"/>
                <a:gd name="T24" fmla="*/ 63 h 6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4" h="63">
                  <a:moveTo>
                    <a:pt x="19" y="0"/>
                  </a:moveTo>
                  <a:lnTo>
                    <a:pt x="0" y="37"/>
                  </a:lnTo>
                  <a:lnTo>
                    <a:pt x="26" y="63"/>
                  </a:lnTo>
                  <a:lnTo>
                    <a:pt x="53" y="60"/>
                  </a:lnTo>
                  <a:lnTo>
                    <a:pt x="74" y="34"/>
                  </a:lnTo>
                  <a:lnTo>
                    <a:pt x="71" y="10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65" name="Freeform 532"/>
            <p:cNvSpPr>
              <a:spLocks/>
            </p:cNvSpPr>
            <p:nvPr/>
          </p:nvSpPr>
          <p:spPr bwMode="auto">
            <a:xfrm>
              <a:off x="2897" y="1397"/>
              <a:ext cx="8" cy="204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83"/>
                <a:gd name="T14" fmla="*/ 45 w 45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83">
                  <a:moveTo>
                    <a:pt x="45" y="0"/>
                  </a:moveTo>
                  <a:lnTo>
                    <a:pt x="0" y="0"/>
                  </a:lnTo>
                  <a:lnTo>
                    <a:pt x="45" y="128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66" name="Freeform 533"/>
            <p:cNvSpPr>
              <a:spLocks/>
            </p:cNvSpPr>
            <p:nvPr/>
          </p:nvSpPr>
          <p:spPr bwMode="auto">
            <a:xfrm>
              <a:off x="2897" y="1397"/>
              <a:ext cx="8" cy="204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83"/>
                <a:gd name="T14" fmla="*/ 45 w 45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83">
                  <a:moveTo>
                    <a:pt x="0" y="0"/>
                  </a:moveTo>
                  <a:lnTo>
                    <a:pt x="45" y="1283"/>
                  </a:lnTo>
                  <a:lnTo>
                    <a:pt x="0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67" name="Freeform 534"/>
            <p:cNvSpPr>
              <a:spLocks/>
            </p:cNvSpPr>
            <p:nvPr/>
          </p:nvSpPr>
          <p:spPr bwMode="auto">
            <a:xfrm>
              <a:off x="2897" y="1397"/>
              <a:ext cx="8" cy="204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w 45"/>
                <a:gd name="T9" fmla="*/ 0 h 12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1283"/>
                <a:gd name="T17" fmla="*/ 45 w 45"/>
                <a:gd name="T18" fmla="*/ 1283 h 12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1283">
                  <a:moveTo>
                    <a:pt x="45" y="0"/>
                  </a:moveTo>
                  <a:lnTo>
                    <a:pt x="0" y="0"/>
                  </a:lnTo>
                  <a:lnTo>
                    <a:pt x="0" y="1238"/>
                  </a:lnTo>
                  <a:lnTo>
                    <a:pt x="45" y="1283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68" name="Freeform 535"/>
            <p:cNvSpPr>
              <a:spLocks/>
            </p:cNvSpPr>
            <p:nvPr/>
          </p:nvSpPr>
          <p:spPr bwMode="auto">
            <a:xfrm>
              <a:off x="2539" y="1594"/>
              <a:ext cx="366" cy="7"/>
            </a:xfrm>
            <a:custGeom>
              <a:avLst/>
              <a:gdLst>
                <a:gd name="T0" fmla="*/ 0 w 2210"/>
                <a:gd name="T1" fmla="*/ 0 h 45"/>
                <a:gd name="T2" fmla="*/ 0 w 2210"/>
                <a:gd name="T3" fmla="*/ 0 h 45"/>
                <a:gd name="T4" fmla="*/ 0 w 2210"/>
                <a:gd name="T5" fmla="*/ 0 h 45"/>
                <a:gd name="T6" fmla="*/ 0 w 221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10"/>
                <a:gd name="T13" fmla="*/ 0 h 45"/>
                <a:gd name="T14" fmla="*/ 2210 w 221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10" h="45">
                  <a:moveTo>
                    <a:pt x="2210" y="45"/>
                  </a:moveTo>
                  <a:lnTo>
                    <a:pt x="2165" y="0"/>
                  </a:lnTo>
                  <a:lnTo>
                    <a:pt x="0" y="45"/>
                  </a:lnTo>
                  <a:lnTo>
                    <a:pt x="221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69" name="Freeform 536"/>
            <p:cNvSpPr>
              <a:spLocks/>
            </p:cNvSpPr>
            <p:nvPr/>
          </p:nvSpPr>
          <p:spPr bwMode="auto">
            <a:xfrm>
              <a:off x="2539" y="1594"/>
              <a:ext cx="358" cy="7"/>
            </a:xfrm>
            <a:custGeom>
              <a:avLst/>
              <a:gdLst>
                <a:gd name="T0" fmla="*/ 0 w 2165"/>
                <a:gd name="T1" fmla="*/ 0 h 45"/>
                <a:gd name="T2" fmla="*/ 0 w 2165"/>
                <a:gd name="T3" fmla="*/ 0 h 45"/>
                <a:gd name="T4" fmla="*/ 0 w 2165"/>
                <a:gd name="T5" fmla="*/ 0 h 45"/>
                <a:gd name="T6" fmla="*/ 0 w 216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5"/>
                <a:gd name="T13" fmla="*/ 0 h 45"/>
                <a:gd name="T14" fmla="*/ 2165 w 216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5" h="45">
                  <a:moveTo>
                    <a:pt x="2165" y="0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21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70" name="Freeform 537"/>
            <p:cNvSpPr>
              <a:spLocks/>
            </p:cNvSpPr>
            <p:nvPr/>
          </p:nvSpPr>
          <p:spPr bwMode="auto">
            <a:xfrm>
              <a:off x="2539" y="1594"/>
              <a:ext cx="366" cy="7"/>
            </a:xfrm>
            <a:custGeom>
              <a:avLst/>
              <a:gdLst>
                <a:gd name="T0" fmla="*/ 0 w 2210"/>
                <a:gd name="T1" fmla="*/ 0 h 45"/>
                <a:gd name="T2" fmla="*/ 0 w 2210"/>
                <a:gd name="T3" fmla="*/ 0 h 45"/>
                <a:gd name="T4" fmla="*/ 0 w 2210"/>
                <a:gd name="T5" fmla="*/ 0 h 45"/>
                <a:gd name="T6" fmla="*/ 0 w 2210"/>
                <a:gd name="T7" fmla="*/ 0 h 45"/>
                <a:gd name="T8" fmla="*/ 0 w 2210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0"/>
                <a:gd name="T16" fmla="*/ 0 h 45"/>
                <a:gd name="T17" fmla="*/ 2210 w 2210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0" h="45">
                  <a:moveTo>
                    <a:pt x="2210" y="45"/>
                  </a:moveTo>
                  <a:lnTo>
                    <a:pt x="2165" y="0"/>
                  </a:lnTo>
                  <a:lnTo>
                    <a:pt x="45" y="0"/>
                  </a:lnTo>
                  <a:lnTo>
                    <a:pt x="0" y="45"/>
                  </a:lnTo>
                  <a:lnTo>
                    <a:pt x="2210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71" name="Freeform 538"/>
            <p:cNvSpPr>
              <a:spLocks/>
            </p:cNvSpPr>
            <p:nvPr/>
          </p:nvSpPr>
          <p:spPr bwMode="auto">
            <a:xfrm>
              <a:off x="2539" y="1397"/>
              <a:ext cx="8" cy="204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83"/>
                <a:gd name="T14" fmla="*/ 45 w 45"/>
                <a:gd name="T15" fmla="*/ 1283 h 12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83">
                  <a:moveTo>
                    <a:pt x="0" y="1283"/>
                  </a:moveTo>
                  <a:lnTo>
                    <a:pt x="45" y="1238"/>
                  </a:lnTo>
                  <a:lnTo>
                    <a:pt x="0" y="0"/>
                  </a:lnTo>
                  <a:lnTo>
                    <a:pt x="0" y="12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72" name="Freeform 539"/>
            <p:cNvSpPr>
              <a:spLocks/>
            </p:cNvSpPr>
            <p:nvPr/>
          </p:nvSpPr>
          <p:spPr bwMode="auto">
            <a:xfrm>
              <a:off x="2539" y="1397"/>
              <a:ext cx="8" cy="197"/>
            </a:xfrm>
            <a:custGeom>
              <a:avLst/>
              <a:gdLst>
                <a:gd name="T0" fmla="*/ 0 w 45"/>
                <a:gd name="T1" fmla="*/ 0 h 1238"/>
                <a:gd name="T2" fmla="*/ 0 w 45"/>
                <a:gd name="T3" fmla="*/ 0 h 1238"/>
                <a:gd name="T4" fmla="*/ 0 w 45"/>
                <a:gd name="T5" fmla="*/ 0 h 1238"/>
                <a:gd name="T6" fmla="*/ 0 w 45"/>
                <a:gd name="T7" fmla="*/ 0 h 1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38"/>
                <a:gd name="T14" fmla="*/ 45 w 45"/>
                <a:gd name="T15" fmla="*/ 1238 h 1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38">
                  <a:moveTo>
                    <a:pt x="45" y="123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73" name="Freeform 540"/>
            <p:cNvSpPr>
              <a:spLocks/>
            </p:cNvSpPr>
            <p:nvPr/>
          </p:nvSpPr>
          <p:spPr bwMode="auto">
            <a:xfrm>
              <a:off x="2539" y="1397"/>
              <a:ext cx="8" cy="204"/>
            </a:xfrm>
            <a:custGeom>
              <a:avLst/>
              <a:gdLst>
                <a:gd name="T0" fmla="*/ 0 w 45"/>
                <a:gd name="T1" fmla="*/ 0 h 1283"/>
                <a:gd name="T2" fmla="*/ 0 w 45"/>
                <a:gd name="T3" fmla="*/ 0 h 1283"/>
                <a:gd name="T4" fmla="*/ 0 w 45"/>
                <a:gd name="T5" fmla="*/ 0 h 1283"/>
                <a:gd name="T6" fmla="*/ 0 w 45"/>
                <a:gd name="T7" fmla="*/ 0 h 1283"/>
                <a:gd name="T8" fmla="*/ 0 w 45"/>
                <a:gd name="T9" fmla="*/ 0 h 12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1283"/>
                <a:gd name="T17" fmla="*/ 45 w 45"/>
                <a:gd name="T18" fmla="*/ 1283 h 12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1283">
                  <a:moveTo>
                    <a:pt x="0" y="1283"/>
                  </a:moveTo>
                  <a:lnTo>
                    <a:pt x="45" y="1238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28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74" name="Freeform 541"/>
            <p:cNvSpPr>
              <a:spLocks/>
            </p:cNvSpPr>
            <p:nvPr/>
          </p:nvSpPr>
          <p:spPr bwMode="auto">
            <a:xfrm>
              <a:off x="2529" y="2799"/>
              <a:ext cx="245" cy="203"/>
            </a:xfrm>
            <a:custGeom>
              <a:avLst/>
              <a:gdLst>
                <a:gd name="T0" fmla="*/ 0 w 1479"/>
                <a:gd name="T1" fmla="*/ 0 h 1278"/>
                <a:gd name="T2" fmla="*/ 0 w 1479"/>
                <a:gd name="T3" fmla="*/ 0 h 1278"/>
                <a:gd name="T4" fmla="*/ 0 w 1479"/>
                <a:gd name="T5" fmla="*/ 0 h 1278"/>
                <a:gd name="T6" fmla="*/ 0 w 1479"/>
                <a:gd name="T7" fmla="*/ 0 h 12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79"/>
                <a:gd name="T13" fmla="*/ 0 h 1278"/>
                <a:gd name="T14" fmla="*/ 1479 w 1479"/>
                <a:gd name="T15" fmla="*/ 1278 h 12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79" h="1278">
                  <a:moveTo>
                    <a:pt x="0" y="1243"/>
                  </a:moveTo>
                  <a:lnTo>
                    <a:pt x="28" y="1278"/>
                  </a:lnTo>
                  <a:lnTo>
                    <a:pt x="1479" y="0"/>
                  </a:lnTo>
                  <a:lnTo>
                    <a:pt x="0" y="12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75" name="Freeform 542"/>
            <p:cNvSpPr>
              <a:spLocks/>
            </p:cNvSpPr>
            <p:nvPr/>
          </p:nvSpPr>
          <p:spPr bwMode="auto">
            <a:xfrm>
              <a:off x="2534" y="2799"/>
              <a:ext cx="242" cy="203"/>
            </a:xfrm>
            <a:custGeom>
              <a:avLst/>
              <a:gdLst>
                <a:gd name="T0" fmla="*/ 0 w 1468"/>
                <a:gd name="T1" fmla="*/ 0 h 1278"/>
                <a:gd name="T2" fmla="*/ 0 w 1468"/>
                <a:gd name="T3" fmla="*/ 0 h 1278"/>
                <a:gd name="T4" fmla="*/ 0 w 1468"/>
                <a:gd name="T5" fmla="*/ 0 h 1278"/>
                <a:gd name="T6" fmla="*/ 0 w 1468"/>
                <a:gd name="T7" fmla="*/ 0 h 12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8"/>
                <a:gd name="T13" fmla="*/ 0 h 1278"/>
                <a:gd name="T14" fmla="*/ 1468 w 1468"/>
                <a:gd name="T15" fmla="*/ 1278 h 12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8" h="1278">
                  <a:moveTo>
                    <a:pt x="0" y="1278"/>
                  </a:moveTo>
                  <a:lnTo>
                    <a:pt x="1451" y="0"/>
                  </a:lnTo>
                  <a:lnTo>
                    <a:pt x="1468" y="46"/>
                  </a:lnTo>
                  <a:lnTo>
                    <a:pt x="0" y="12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76" name="Freeform 543"/>
            <p:cNvSpPr>
              <a:spLocks/>
            </p:cNvSpPr>
            <p:nvPr/>
          </p:nvSpPr>
          <p:spPr bwMode="auto">
            <a:xfrm>
              <a:off x="2529" y="2799"/>
              <a:ext cx="247" cy="203"/>
            </a:xfrm>
            <a:custGeom>
              <a:avLst/>
              <a:gdLst>
                <a:gd name="T0" fmla="*/ 0 w 1496"/>
                <a:gd name="T1" fmla="*/ 0 h 1278"/>
                <a:gd name="T2" fmla="*/ 0 w 1496"/>
                <a:gd name="T3" fmla="*/ 0 h 1278"/>
                <a:gd name="T4" fmla="*/ 0 w 1496"/>
                <a:gd name="T5" fmla="*/ 0 h 1278"/>
                <a:gd name="T6" fmla="*/ 0 w 1496"/>
                <a:gd name="T7" fmla="*/ 0 h 1278"/>
                <a:gd name="T8" fmla="*/ 0 w 1496"/>
                <a:gd name="T9" fmla="*/ 0 h 1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6"/>
                <a:gd name="T16" fmla="*/ 0 h 1278"/>
                <a:gd name="T17" fmla="*/ 1496 w 1496"/>
                <a:gd name="T18" fmla="*/ 1278 h 1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6" h="1278">
                  <a:moveTo>
                    <a:pt x="0" y="1243"/>
                  </a:moveTo>
                  <a:lnTo>
                    <a:pt x="28" y="1278"/>
                  </a:lnTo>
                  <a:lnTo>
                    <a:pt x="1496" y="46"/>
                  </a:lnTo>
                  <a:lnTo>
                    <a:pt x="1479" y="0"/>
                  </a:lnTo>
                  <a:lnTo>
                    <a:pt x="0" y="124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77" name="Freeform 544"/>
            <p:cNvSpPr>
              <a:spLocks/>
            </p:cNvSpPr>
            <p:nvPr/>
          </p:nvSpPr>
          <p:spPr bwMode="auto">
            <a:xfrm>
              <a:off x="2774" y="2799"/>
              <a:ext cx="740" cy="8"/>
            </a:xfrm>
            <a:custGeom>
              <a:avLst/>
              <a:gdLst>
                <a:gd name="T0" fmla="*/ 0 w 4481"/>
                <a:gd name="T1" fmla="*/ 0 h 51"/>
                <a:gd name="T2" fmla="*/ 0 w 4481"/>
                <a:gd name="T3" fmla="*/ 0 h 51"/>
                <a:gd name="T4" fmla="*/ 0 w 4481"/>
                <a:gd name="T5" fmla="*/ 0 h 51"/>
                <a:gd name="T6" fmla="*/ 0 w 4481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81"/>
                <a:gd name="T13" fmla="*/ 0 h 51"/>
                <a:gd name="T14" fmla="*/ 4481 w 4481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81" h="51">
                  <a:moveTo>
                    <a:pt x="0" y="5"/>
                  </a:moveTo>
                  <a:lnTo>
                    <a:pt x="17" y="51"/>
                  </a:lnTo>
                  <a:lnTo>
                    <a:pt x="4481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78" name="Freeform 545"/>
            <p:cNvSpPr>
              <a:spLocks/>
            </p:cNvSpPr>
            <p:nvPr/>
          </p:nvSpPr>
          <p:spPr bwMode="auto">
            <a:xfrm>
              <a:off x="2776" y="2799"/>
              <a:ext cx="738" cy="8"/>
            </a:xfrm>
            <a:custGeom>
              <a:avLst/>
              <a:gdLst>
                <a:gd name="T0" fmla="*/ 0 w 4464"/>
                <a:gd name="T1" fmla="*/ 0 h 51"/>
                <a:gd name="T2" fmla="*/ 0 w 4464"/>
                <a:gd name="T3" fmla="*/ 0 h 51"/>
                <a:gd name="T4" fmla="*/ 0 w 4464"/>
                <a:gd name="T5" fmla="*/ 0 h 51"/>
                <a:gd name="T6" fmla="*/ 0 w 446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64"/>
                <a:gd name="T13" fmla="*/ 0 h 51"/>
                <a:gd name="T14" fmla="*/ 4464 w 4464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64" h="51">
                  <a:moveTo>
                    <a:pt x="0" y="51"/>
                  </a:moveTo>
                  <a:lnTo>
                    <a:pt x="4464" y="0"/>
                  </a:lnTo>
                  <a:lnTo>
                    <a:pt x="4447" y="45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79" name="Freeform 546"/>
            <p:cNvSpPr>
              <a:spLocks/>
            </p:cNvSpPr>
            <p:nvPr/>
          </p:nvSpPr>
          <p:spPr bwMode="auto">
            <a:xfrm>
              <a:off x="2774" y="2799"/>
              <a:ext cx="740" cy="8"/>
            </a:xfrm>
            <a:custGeom>
              <a:avLst/>
              <a:gdLst>
                <a:gd name="T0" fmla="*/ 0 w 4481"/>
                <a:gd name="T1" fmla="*/ 0 h 51"/>
                <a:gd name="T2" fmla="*/ 0 w 4481"/>
                <a:gd name="T3" fmla="*/ 0 h 51"/>
                <a:gd name="T4" fmla="*/ 0 w 4481"/>
                <a:gd name="T5" fmla="*/ 0 h 51"/>
                <a:gd name="T6" fmla="*/ 0 w 4481"/>
                <a:gd name="T7" fmla="*/ 0 h 51"/>
                <a:gd name="T8" fmla="*/ 0 w 4481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81"/>
                <a:gd name="T16" fmla="*/ 0 h 51"/>
                <a:gd name="T17" fmla="*/ 4481 w 4481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81" h="51">
                  <a:moveTo>
                    <a:pt x="0" y="5"/>
                  </a:moveTo>
                  <a:lnTo>
                    <a:pt x="17" y="51"/>
                  </a:lnTo>
                  <a:lnTo>
                    <a:pt x="4464" y="45"/>
                  </a:lnTo>
                  <a:lnTo>
                    <a:pt x="4481" y="0"/>
                  </a:lnTo>
                  <a:lnTo>
                    <a:pt x="0" y="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80" name="Freeform 547"/>
            <p:cNvSpPr>
              <a:spLocks/>
            </p:cNvSpPr>
            <p:nvPr/>
          </p:nvSpPr>
          <p:spPr bwMode="auto">
            <a:xfrm>
              <a:off x="3512" y="2799"/>
              <a:ext cx="238" cy="198"/>
            </a:xfrm>
            <a:custGeom>
              <a:avLst/>
              <a:gdLst>
                <a:gd name="T0" fmla="*/ 0 w 1441"/>
                <a:gd name="T1" fmla="*/ 0 h 1248"/>
                <a:gd name="T2" fmla="*/ 0 w 1441"/>
                <a:gd name="T3" fmla="*/ 0 h 1248"/>
                <a:gd name="T4" fmla="*/ 0 w 1441"/>
                <a:gd name="T5" fmla="*/ 0 h 1248"/>
                <a:gd name="T6" fmla="*/ 0 w 1441"/>
                <a:gd name="T7" fmla="*/ 0 h 12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1"/>
                <a:gd name="T13" fmla="*/ 0 h 1248"/>
                <a:gd name="T14" fmla="*/ 1441 w 1441"/>
                <a:gd name="T15" fmla="*/ 1248 h 12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1" h="1248">
                  <a:moveTo>
                    <a:pt x="17" y="0"/>
                  </a:moveTo>
                  <a:lnTo>
                    <a:pt x="0" y="45"/>
                  </a:lnTo>
                  <a:lnTo>
                    <a:pt x="1441" y="124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81" name="Freeform 548"/>
            <p:cNvSpPr>
              <a:spLocks/>
            </p:cNvSpPr>
            <p:nvPr/>
          </p:nvSpPr>
          <p:spPr bwMode="auto">
            <a:xfrm>
              <a:off x="3512" y="2806"/>
              <a:ext cx="238" cy="196"/>
            </a:xfrm>
            <a:custGeom>
              <a:avLst/>
              <a:gdLst>
                <a:gd name="T0" fmla="*/ 0 w 1441"/>
                <a:gd name="T1" fmla="*/ 0 h 1238"/>
                <a:gd name="T2" fmla="*/ 0 w 1441"/>
                <a:gd name="T3" fmla="*/ 0 h 1238"/>
                <a:gd name="T4" fmla="*/ 0 w 1441"/>
                <a:gd name="T5" fmla="*/ 0 h 1238"/>
                <a:gd name="T6" fmla="*/ 0 w 1441"/>
                <a:gd name="T7" fmla="*/ 0 h 1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1"/>
                <a:gd name="T13" fmla="*/ 0 h 1238"/>
                <a:gd name="T14" fmla="*/ 1441 w 1441"/>
                <a:gd name="T15" fmla="*/ 1238 h 1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1" h="1238">
                  <a:moveTo>
                    <a:pt x="0" y="0"/>
                  </a:moveTo>
                  <a:lnTo>
                    <a:pt x="1441" y="1203"/>
                  </a:lnTo>
                  <a:lnTo>
                    <a:pt x="1411" y="12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82" name="Freeform 549"/>
            <p:cNvSpPr>
              <a:spLocks/>
            </p:cNvSpPr>
            <p:nvPr/>
          </p:nvSpPr>
          <p:spPr bwMode="auto">
            <a:xfrm>
              <a:off x="3512" y="2799"/>
              <a:ext cx="238" cy="203"/>
            </a:xfrm>
            <a:custGeom>
              <a:avLst/>
              <a:gdLst>
                <a:gd name="T0" fmla="*/ 0 w 1441"/>
                <a:gd name="T1" fmla="*/ 0 h 1283"/>
                <a:gd name="T2" fmla="*/ 0 w 1441"/>
                <a:gd name="T3" fmla="*/ 0 h 1283"/>
                <a:gd name="T4" fmla="*/ 0 w 1441"/>
                <a:gd name="T5" fmla="*/ 0 h 1283"/>
                <a:gd name="T6" fmla="*/ 0 w 1441"/>
                <a:gd name="T7" fmla="*/ 0 h 1283"/>
                <a:gd name="T8" fmla="*/ 0 w 1441"/>
                <a:gd name="T9" fmla="*/ 0 h 12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1"/>
                <a:gd name="T16" fmla="*/ 0 h 1283"/>
                <a:gd name="T17" fmla="*/ 1441 w 1441"/>
                <a:gd name="T18" fmla="*/ 1283 h 12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1" h="1283">
                  <a:moveTo>
                    <a:pt x="17" y="0"/>
                  </a:moveTo>
                  <a:lnTo>
                    <a:pt x="0" y="45"/>
                  </a:lnTo>
                  <a:lnTo>
                    <a:pt x="1411" y="1283"/>
                  </a:lnTo>
                  <a:lnTo>
                    <a:pt x="1441" y="1248"/>
                  </a:lnTo>
                  <a:lnTo>
                    <a:pt x="1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83" name="Freeform 550"/>
            <p:cNvSpPr>
              <a:spLocks/>
            </p:cNvSpPr>
            <p:nvPr/>
          </p:nvSpPr>
          <p:spPr bwMode="auto">
            <a:xfrm>
              <a:off x="2529" y="3236"/>
              <a:ext cx="245" cy="202"/>
            </a:xfrm>
            <a:custGeom>
              <a:avLst/>
              <a:gdLst>
                <a:gd name="T0" fmla="*/ 0 w 1479"/>
                <a:gd name="T1" fmla="*/ 0 h 1278"/>
                <a:gd name="T2" fmla="*/ 0 w 1479"/>
                <a:gd name="T3" fmla="*/ 0 h 1278"/>
                <a:gd name="T4" fmla="*/ 0 w 1479"/>
                <a:gd name="T5" fmla="*/ 0 h 1278"/>
                <a:gd name="T6" fmla="*/ 0 w 1479"/>
                <a:gd name="T7" fmla="*/ 0 h 12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79"/>
                <a:gd name="T13" fmla="*/ 0 h 1278"/>
                <a:gd name="T14" fmla="*/ 1479 w 1479"/>
                <a:gd name="T15" fmla="*/ 1278 h 12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79" h="1278">
                  <a:moveTo>
                    <a:pt x="0" y="1243"/>
                  </a:moveTo>
                  <a:lnTo>
                    <a:pt x="28" y="1278"/>
                  </a:lnTo>
                  <a:lnTo>
                    <a:pt x="1479" y="0"/>
                  </a:lnTo>
                  <a:lnTo>
                    <a:pt x="0" y="12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84" name="Freeform 551"/>
            <p:cNvSpPr>
              <a:spLocks/>
            </p:cNvSpPr>
            <p:nvPr/>
          </p:nvSpPr>
          <p:spPr bwMode="auto">
            <a:xfrm>
              <a:off x="2534" y="3236"/>
              <a:ext cx="242" cy="202"/>
            </a:xfrm>
            <a:custGeom>
              <a:avLst/>
              <a:gdLst>
                <a:gd name="T0" fmla="*/ 0 w 1468"/>
                <a:gd name="T1" fmla="*/ 0 h 1278"/>
                <a:gd name="T2" fmla="*/ 0 w 1468"/>
                <a:gd name="T3" fmla="*/ 0 h 1278"/>
                <a:gd name="T4" fmla="*/ 0 w 1468"/>
                <a:gd name="T5" fmla="*/ 0 h 1278"/>
                <a:gd name="T6" fmla="*/ 0 w 1468"/>
                <a:gd name="T7" fmla="*/ 0 h 12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8"/>
                <a:gd name="T13" fmla="*/ 0 h 1278"/>
                <a:gd name="T14" fmla="*/ 1468 w 1468"/>
                <a:gd name="T15" fmla="*/ 1278 h 12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8" h="1278">
                  <a:moveTo>
                    <a:pt x="0" y="1278"/>
                  </a:moveTo>
                  <a:lnTo>
                    <a:pt x="1451" y="0"/>
                  </a:lnTo>
                  <a:lnTo>
                    <a:pt x="1468" y="45"/>
                  </a:lnTo>
                  <a:lnTo>
                    <a:pt x="0" y="12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85" name="Freeform 552"/>
            <p:cNvSpPr>
              <a:spLocks/>
            </p:cNvSpPr>
            <p:nvPr/>
          </p:nvSpPr>
          <p:spPr bwMode="auto">
            <a:xfrm>
              <a:off x="2529" y="3236"/>
              <a:ext cx="247" cy="202"/>
            </a:xfrm>
            <a:custGeom>
              <a:avLst/>
              <a:gdLst>
                <a:gd name="T0" fmla="*/ 0 w 1496"/>
                <a:gd name="T1" fmla="*/ 0 h 1278"/>
                <a:gd name="T2" fmla="*/ 0 w 1496"/>
                <a:gd name="T3" fmla="*/ 0 h 1278"/>
                <a:gd name="T4" fmla="*/ 0 w 1496"/>
                <a:gd name="T5" fmla="*/ 0 h 1278"/>
                <a:gd name="T6" fmla="*/ 0 w 1496"/>
                <a:gd name="T7" fmla="*/ 0 h 1278"/>
                <a:gd name="T8" fmla="*/ 0 w 1496"/>
                <a:gd name="T9" fmla="*/ 0 h 12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96"/>
                <a:gd name="T16" fmla="*/ 0 h 1278"/>
                <a:gd name="T17" fmla="*/ 1496 w 1496"/>
                <a:gd name="T18" fmla="*/ 1278 h 12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96" h="1278">
                  <a:moveTo>
                    <a:pt x="0" y="1243"/>
                  </a:moveTo>
                  <a:lnTo>
                    <a:pt x="28" y="1278"/>
                  </a:lnTo>
                  <a:lnTo>
                    <a:pt x="1496" y="45"/>
                  </a:lnTo>
                  <a:lnTo>
                    <a:pt x="1479" y="0"/>
                  </a:lnTo>
                  <a:lnTo>
                    <a:pt x="0" y="124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86" name="Freeform 553"/>
            <p:cNvSpPr>
              <a:spLocks/>
            </p:cNvSpPr>
            <p:nvPr/>
          </p:nvSpPr>
          <p:spPr bwMode="auto">
            <a:xfrm>
              <a:off x="2774" y="3235"/>
              <a:ext cx="740" cy="8"/>
            </a:xfrm>
            <a:custGeom>
              <a:avLst/>
              <a:gdLst>
                <a:gd name="T0" fmla="*/ 0 w 4481"/>
                <a:gd name="T1" fmla="*/ 0 h 50"/>
                <a:gd name="T2" fmla="*/ 0 w 4481"/>
                <a:gd name="T3" fmla="*/ 0 h 50"/>
                <a:gd name="T4" fmla="*/ 0 w 4481"/>
                <a:gd name="T5" fmla="*/ 0 h 50"/>
                <a:gd name="T6" fmla="*/ 0 w 4481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81"/>
                <a:gd name="T13" fmla="*/ 0 h 50"/>
                <a:gd name="T14" fmla="*/ 4481 w 4481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81" h="50">
                  <a:moveTo>
                    <a:pt x="0" y="5"/>
                  </a:moveTo>
                  <a:lnTo>
                    <a:pt x="17" y="50"/>
                  </a:lnTo>
                  <a:lnTo>
                    <a:pt x="4481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87" name="Freeform 554"/>
            <p:cNvSpPr>
              <a:spLocks/>
            </p:cNvSpPr>
            <p:nvPr/>
          </p:nvSpPr>
          <p:spPr bwMode="auto">
            <a:xfrm>
              <a:off x="2776" y="3235"/>
              <a:ext cx="738" cy="8"/>
            </a:xfrm>
            <a:custGeom>
              <a:avLst/>
              <a:gdLst>
                <a:gd name="T0" fmla="*/ 0 w 4464"/>
                <a:gd name="T1" fmla="*/ 0 h 50"/>
                <a:gd name="T2" fmla="*/ 0 w 4464"/>
                <a:gd name="T3" fmla="*/ 0 h 50"/>
                <a:gd name="T4" fmla="*/ 0 w 4464"/>
                <a:gd name="T5" fmla="*/ 0 h 50"/>
                <a:gd name="T6" fmla="*/ 0 w 4464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64"/>
                <a:gd name="T13" fmla="*/ 0 h 50"/>
                <a:gd name="T14" fmla="*/ 4464 w 4464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64" h="50">
                  <a:moveTo>
                    <a:pt x="0" y="50"/>
                  </a:moveTo>
                  <a:lnTo>
                    <a:pt x="4464" y="0"/>
                  </a:lnTo>
                  <a:lnTo>
                    <a:pt x="4447" y="45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88" name="Freeform 555"/>
            <p:cNvSpPr>
              <a:spLocks/>
            </p:cNvSpPr>
            <p:nvPr/>
          </p:nvSpPr>
          <p:spPr bwMode="auto">
            <a:xfrm>
              <a:off x="2774" y="3235"/>
              <a:ext cx="740" cy="8"/>
            </a:xfrm>
            <a:custGeom>
              <a:avLst/>
              <a:gdLst>
                <a:gd name="T0" fmla="*/ 0 w 4481"/>
                <a:gd name="T1" fmla="*/ 0 h 50"/>
                <a:gd name="T2" fmla="*/ 0 w 4481"/>
                <a:gd name="T3" fmla="*/ 0 h 50"/>
                <a:gd name="T4" fmla="*/ 0 w 4481"/>
                <a:gd name="T5" fmla="*/ 0 h 50"/>
                <a:gd name="T6" fmla="*/ 0 w 4481"/>
                <a:gd name="T7" fmla="*/ 0 h 50"/>
                <a:gd name="T8" fmla="*/ 0 w 4481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81"/>
                <a:gd name="T16" fmla="*/ 0 h 50"/>
                <a:gd name="T17" fmla="*/ 4481 w 4481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81" h="50">
                  <a:moveTo>
                    <a:pt x="0" y="5"/>
                  </a:moveTo>
                  <a:lnTo>
                    <a:pt x="17" y="50"/>
                  </a:lnTo>
                  <a:lnTo>
                    <a:pt x="4464" y="45"/>
                  </a:lnTo>
                  <a:lnTo>
                    <a:pt x="4481" y="0"/>
                  </a:lnTo>
                  <a:lnTo>
                    <a:pt x="0" y="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89" name="Freeform 556"/>
            <p:cNvSpPr>
              <a:spLocks/>
            </p:cNvSpPr>
            <p:nvPr/>
          </p:nvSpPr>
          <p:spPr bwMode="auto">
            <a:xfrm>
              <a:off x="3512" y="3235"/>
              <a:ext cx="238" cy="198"/>
            </a:xfrm>
            <a:custGeom>
              <a:avLst/>
              <a:gdLst>
                <a:gd name="T0" fmla="*/ 0 w 1441"/>
                <a:gd name="T1" fmla="*/ 0 h 1248"/>
                <a:gd name="T2" fmla="*/ 0 w 1441"/>
                <a:gd name="T3" fmla="*/ 0 h 1248"/>
                <a:gd name="T4" fmla="*/ 0 w 1441"/>
                <a:gd name="T5" fmla="*/ 0 h 1248"/>
                <a:gd name="T6" fmla="*/ 0 w 1441"/>
                <a:gd name="T7" fmla="*/ 0 h 12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1"/>
                <a:gd name="T13" fmla="*/ 0 h 1248"/>
                <a:gd name="T14" fmla="*/ 1441 w 1441"/>
                <a:gd name="T15" fmla="*/ 1248 h 12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1" h="1248">
                  <a:moveTo>
                    <a:pt x="17" y="0"/>
                  </a:moveTo>
                  <a:lnTo>
                    <a:pt x="0" y="45"/>
                  </a:lnTo>
                  <a:lnTo>
                    <a:pt x="1441" y="124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90" name="Freeform 557"/>
            <p:cNvSpPr>
              <a:spLocks/>
            </p:cNvSpPr>
            <p:nvPr/>
          </p:nvSpPr>
          <p:spPr bwMode="auto">
            <a:xfrm>
              <a:off x="3512" y="3242"/>
              <a:ext cx="238" cy="196"/>
            </a:xfrm>
            <a:custGeom>
              <a:avLst/>
              <a:gdLst>
                <a:gd name="T0" fmla="*/ 0 w 1441"/>
                <a:gd name="T1" fmla="*/ 0 h 1237"/>
                <a:gd name="T2" fmla="*/ 0 w 1441"/>
                <a:gd name="T3" fmla="*/ 0 h 1237"/>
                <a:gd name="T4" fmla="*/ 0 w 1441"/>
                <a:gd name="T5" fmla="*/ 0 h 1237"/>
                <a:gd name="T6" fmla="*/ 0 w 1441"/>
                <a:gd name="T7" fmla="*/ 0 h 12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1"/>
                <a:gd name="T13" fmla="*/ 0 h 1237"/>
                <a:gd name="T14" fmla="*/ 1441 w 1441"/>
                <a:gd name="T15" fmla="*/ 1237 h 12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1" h="1237">
                  <a:moveTo>
                    <a:pt x="0" y="0"/>
                  </a:moveTo>
                  <a:lnTo>
                    <a:pt x="1441" y="1203"/>
                  </a:lnTo>
                  <a:lnTo>
                    <a:pt x="1411" y="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91" name="Freeform 558"/>
            <p:cNvSpPr>
              <a:spLocks/>
            </p:cNvSpPr>
            <p:nvPr/>
          </p:nvSpPr>
          <p:spPr bwMode="auto">
            <a:xfrm>
              <a:off x="3512" y="3235"/>
              <a:ext cx="238" cy="203"/>
            </a:xfrm>
            <a:custGeom>
              <a:avLst/>
              <a:gdLst>
                <a:gd name="T0" fmla="*/ 0 w 1441"/>
                <a:gd name="T1" fmla="*/ 0 h 1282"/>
                <a:gd name="T2" fmla="*/ 0 w 1441"/>
                <a:gd name="T3" fmla="*/ 0 h 1282"/>
                <a:gd name="T4" fmla="*/ 0 w 1441"/>
                <a:gd name="T5" fmla="*/ 0 h 1282"/>
                <a:gd name="T6" fmla="*/ 0 w 1441"/>
                <a:gd name="T7" fmla="*/ 0 h 1282"/>
                <a:gd name="T8" fmla="*/ 0 w 1441"/>
                <a:gd name="T9" fmla="*/ 0 h 12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1"/>
                <a:gd name="T16" fmla="*/ 0 h 1282"/>
                <a:gd name="T17" fmla="*/ 1441 w 1441"/>
                <a:gd name="T18" fmla="*/ 1282 h 12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1" h="1282">
                  <a:moveTo>
                    <a:pt x="17" y="0"/>
                  </a:moveTo>
                  <a:lnTo>
                    <a:pt x="0" y="45"/>
                  </a:lnTo>
                  <a:lnTo>
                    <a:pt x="1411" y="1282"/>
                  </a:lnTo>
                  <a:lnTo>
                    <a:pt x="1441" y="1248"/>
                  </a:lnTo>
                  <a:lnTo>
                    <a:pt x="1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92" name="Freeform 559"/>
            <p:cNvSpPr>
              <a:spLocks/>
            </p:cNvSpPr>
            <p:nvPr/>
          </p:nvSpPr>
          <p:spPr bwMode="auto">
            <a:xfrm>
              <a:off x="2531" y="3432"/>
              <a:ext cx="1216" cy="6"/>
            </a:xfrm>
            <a:custGeom>
              <a:avLst/>
              <a:gdLst>
                <a:gd name="T0" fmla="*/ 0 w 7354"/>
                <a:gd name="T1" fmla="*/ 0 h 45"/>
                <a:gd name="T2" fmla="*/ 0 w 7354"/>
                <a:gd name="T3" fmla="*/ 0 h 45"/>
                <a:gd name="T4" fmla="*/ 0 w 7354"/>
                <a:gd name="T5" fmla="*/ 0 h 45"/>
                <a:gd name="T6" fmla="*/ 0 w 735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54"/>
                <a:gd name="T13" fmla="*/ 0 h 45"/>
                <a:gd name="T14" fmla="*/ 7354 w 735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54" h="45">
                  <a:moveTo>
                    <a:pt x="0" y="0"/>
                  </a:moveTo>
                  <a:lnTo>
                    <a:pt x="0" y="45"/>
                  </a:lnTo>
                  <a:lnTo>
                    <a:pt x="7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93" name="Freeform 560"/>
            <p:cNvSpPr>
              <a:spLocks/>
            </p:cNvSpPr>
            <p:nvPr/>
          </p:nvSpPr>
          <p:spPr bwMode="auto">
            <a:xfrm>
              <a:off x="2531" y="3432"/>
              <a:ext cx="1216" cy="6"/>
            </a:xfrm>
            <a:custGeom>
              <a:avLst/>
              <a:gdLst>
                <a:gd name="T0" fmla="*/ 0 w 7354"/>
                <a:gd name="T1" fmla="*/ 0 h 45"/>
                <a:gd name="T2" fmla="*/ 0 w 7354"/>
                <a:gd name="T3" fmla="*/ 0 h 45"/>
                <a:gd name="T4" fmla="*/ 0 w 7354"/>
                <a:gd name="T5" fmla="*/ 0 h 45"/>
                <a:gd name="T6" fmla="*/ 0 w 735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54"/>
                <a:gd name="T13" fmla="*/ 0 h 45"/>
                <a:gd name="T14" fmla="*/ 7354 w 735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54" h="45">
                  <a:moveTo>
                    <a:pt x="0" y="45"/>
                  </a:moveTo>
                  <a:lnTo>
                    <a:pt x="7354" y="0"/>
                  </a:lnTo>
                  <a:lnTo>
                    <a:pt x="7354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94" name="Rectangle 561"/>
            <p:cNvSpPr>
              <a:spLocks noChangeArrowheads="1"/>
            </p:cNvSpPr>
            <p:nvPr/>
          </p:nvSpPr>
          <p:spPr bwMode="auto">
            <a:xfrm>
              <a:off x="2531" y="3432"/>
              <a:ext cx="1216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995" name="Freeform 562"/>
            <p:cNvSpPr>
              <a:spLocks/>
            </p:cNvSpPr>
            <p:nvPr/>
          </p:nvSpPr>
          <p:spPr bwMode="auto">
            <a:xfrm>
              <a:off x="2531" y="2996"/>
              <a:ext cx="1216" cy="7"/>
            </a:xfrm>
            <a:custGeom>
              <a:avLst/>
              <a:gdLst>
                <a:gd name="T0" fmla="*/ 0 w 7354"/>
                <a:gd name="T1" fmla="*/ 0 h 45"/>
                <a:gd name="T2" fmla="*/ 0 w 7354"/>
                <a:gd name="T3" fmla="*/ 0 h 45"/>
                <a:gd name="T4" fmla="*/ 0 w 7354"/>
                <a:gd name="T5" fmla="*/ 0 h 45"/>
                <a:gd name="T6" fmla="*/ 0 w 735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54"/>
                <a:gd name="T13" fmla="*/ 0 h 45"/>
                <a:gd name="T14" fmla="*/ 7354 w 735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54" h="45">
                  <a:moveTo>
                    <a:pt x="0" y="0"/>
                  </a:moveTo>
                  <a:lnTo>
                    <a:pt x="0" y="45"/>
                  </a:lnTo>
                  <a:lnTo>
                    <a:pt x="73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96" name="Freeform 563"/>
            <p:cNvSpPr>
              <a:spLocks/>
            </p:cNvSpPr>
            <p:nvPr/>
          </p:nvSpPr>
          <p:spPr bwMode="auto">
            <a:xfrm>
              <a:off x="2531" y="2996"/>
              <a:ext cx="1216" cy="7"/>
            </a:xfrm>
            <a:custGeom>
              <a:avLst/>
              <a:gdLst>
                <a:gd name="T0" fmla="*/ 0 w 7354"/>
                <a:gd name="T1" fmla="*/ 0 h 45"/>
                <a:gd name="T2" fmla="*/ 0 w 7354"/>
                <a:gd name="T3" fmla="*/ 0 h 45"/>
                <a:gd name="T4" fmla="*/ 0 w 7354"/>
                <a:gd name="T5" fmla="*/ 0 h 45"/>
                <a:gd name="T6" fmla="*/ 0 w 735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54"/>
                <a:gd name="T13" fmla="*/ 0 h 45"/>
                <a:gd name="T14" fmla="*/ 7354 w 735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54" h="45">
                  <a:moveTo>
                    <a:pt x="0" y="45"/>
                  </a:moveTo>
                  <a:lnTo>
                    <a:pt x="7354" y="0"/>
                  </a:lnTo>
                  <a:lnTo>
                    <a:pt x="7354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97" name="Rectangle 564"/>
            <p:cNvSpPr>
              <a:spLocks noChangeArrowheads="1"/>
            </p:cNvSpPr>
            <p:nvPr/>
          </p:nvSpPr>
          <p:spPr bwMode="auto">
            <a:xfrm>
              <a:off x="2531" y="2996"/>
              <a:ext cx="1216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1998" name="Freeform 565"/>
            <p:cNvSpPr>
              <a:spLocks/>
            </p:cNvSpPr>
            <p:nvPr/>
          </p:nvSpPr>
          <p:spPr bwMode="auto">
            <a:xfrm>
              <a:off x="346" y="2996"/>
              <a:ext cx="604" cy="7"/>
            </a:xfrm>
            <a:custGeom>
              <a:avLst/>
              <a:gdLst>
                <a:gd name="T0" fmla="*/ 0 w 3656"/>
                <a:gd name="T1" fmla="*/ 0 h 45"/>
                <a:gd name="T2" fmla="*/ 0 w 3656"/>
                <a:gd name="T3" fmla="*/ 0 h 45"/>
                <a:gd name="T4" fmla="*/ 0 w 3656"/>
                <a:gd name="T5" fmla="*/ 0 h 45"/>
                <a:gd name="T6" fmla="*/ 0 w 36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56"/>
                <a:gd name="T13" fmla="*/ 0 h 45"/>
                <a:gd name="T14" fmla="*/ 3656 w 36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56" h="45">
                  <a:moveTo>
                    <a:pt x="0" y="0"/>
                  </a:moveTo>
                  <a:lnTo>
                    <a:pt x="0" y="45"/>
                  </a:lnTo>
                  <a:lnTo>
                    <a:pt x="36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1999" name="Freeform 566"/>
            <p:cNvSpPr>
              <a:spLocks/>
            </p:cNvSpPr>
            <p:nvPr/>
          </p:nvSpPr>
          <p:spPr bwMode="auto">
            <a:xfrm>
              <a:off x="346" y="2996"/>
              <a:ext cx="604" cy="7"/>
            </a:xfrm>
            <a:custGeom>
              <a:avLst/>
              <a:gdLst>
                <a:gd name="T0" fmla="*/ 0 w 3656"/>
                <a:gd name="T1" fmla="*/ 0 h 45"/>
                <a:gd name="T2" fmla="*/ 0 w 3656"/>
                <a:gd name="T3" fmla="*/ 0 h 45"/>
                <a:gd name="T4" fmla="*/ 0 w 3656"/>
                <a:gd name="T5" fmla="*/ 0 h 45"/>
                <a:gd name="T6" fmla="*/ 0 w 36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56"/>
                <a:gd name="T13" fmla="*/ 0 h 45"/>
                <a:gd name="T14" fmla="*/ 3656 w 36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56" h="45">
                  <a:moveTo>
                    <a:pt x="0" y="45"/>
                  </a:moveTo>
                  <a:lnTo>
                    <a:pt x="3656" y="0"/>
                  </a:lnTo>
                  <a:lnTo>
                    <a:pt x="365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00" name="Freeform 567"/>
            <p:cNvSpPr>
              <a:spLocks/>
            </p:cNvSpPr>
            <p:nvPr/>
          </p:nvSpPr>
          <p:spPr bwMode="auto">
            <a:xfrm>
              <a:off x="343" y="2996"/>
              <a:ext cx="6" cy="7"/>
            </a:xfrm>
            <a:custGeom>
              <a:avLst/>
              <a:gdLst>
                <a:gd name="T0" fmla="*/ 0 w 37"/>
                <a:gd name="T1" fmla="*/ 0 h 45"/>
                <a:gd name="T2" fmla="*/ 0 w 37"/>
                <a:gd name="T3" fmla="*/ 0 h 45"/>
                <a:gd name="T4" fmla="*/ 0 w 37"/>
                <a:gd name="T5" fmla="*/ 0 h 45"/>
                <a:gd name="T6" fmla="*/ 0 w 37"/>
                <a:gd name="T7" fmla="*/ 0 h 45"/>
                <a:gd name="T8" fmla="*/ 0 w 37"/>
                <a:gd name="T9" fmla="*/ 0 h 45"/>
                <a:gd name="T10" fmla="*/ 0 w 37"/>
                <a:gd name="T11" fmla="*/ 0 h 45"/>
                <a:gd name="T12" fmla="*/ 0 w 37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45"/>
                <a:gd name="T23" fmla="*/ 37 w 37"/>
                <a:gd name="T24" fmla="*/ 45 h 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45">
                  <a:moveTo>
                    <a:pt x="37" y="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19" y="45"/>
                  </a:lnTo>
                  <a:lnTo>
                    <a:pt x="37" y="4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01" name="Freeform 568"/>
            <p:cNvSpPr>
              <a:spLocks/>
            </p:cNvSpPr>
            <p:nvPr/>
          </p:nvSpPr>
          <p:spPr bwMode="auto">
            <a:xfrm>
              <a:off x="343" y="2996"/>
              <a:ext cx="6" cy="7"/>
            </a:xfrm>
            <a:custGeom>
              <a:avLst/>
              <a:gdLst>
                <a:gd name="T0" fmla="*/ 0 w 37"/>
                <a:gd name="T1" fmla="*/ 0 h 45"/>
                <a:gd name="T2" fmla="*/ 0 w 37"/>
                <a:gd name="T3" fmla="*/ 0 h 45"/>
                <a:gd name="T4" fmla="*/ 0 w 37"/>
                <a:gd name="T5" fmla="*/ 0 h 45"/>
                <a:gd name="T6" fmla="*/ 0 w 37"/>
                <a:gd name="T7" fmla="*/ 0 h 45"/>
                <a:gd name="T8" fmla="*/ 0 w 37"/>
                <a:gd name="T9" fmla="*/ 0 h 45"/>
                <a:gd name="T10" fmla="*/ 0 w 37"/>
                <a:gd name="T11" fmla="*/ 0 h 45"/>
                <a:gd name="T12" fmla="*/ 0 w 37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45"/>
                <a:gd name="T23" fmla="*/ 37 w 37"/>
                <a:gd name="T24" fmla="*/ 45 h 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45">
                  <a:moveTo>
                    <a:pt x="37" y="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19" y="45"/>
                  </a:lnTo>
                  <a:lnTo>
                    <a:pt x="37" y="45"/>
                  </a:lnTo>
                  <a:lnTo>
                    <a:pt x="3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02" name="Freeform 569"/>
            <p:cNvSpPr>
              <a:spLocks/>
            </p:cNvSpPr>
            <p:nvPr/>
          </p:nvSpPr>
          <p:spPr bwMode="auto">
            <a:xfrm>
              <a:off x="343" y="3003"/>
              <a:ext cx="3" cy="3"/>
            </a:xfrm>
            <a:custGeom>
              <a:avLst/>
              <a:gdLst>
                <a:gd name="T0" fmla="*/ 0 w 19"/>
                <a:gd name="T1" fmla="*/ 0 h 19"/>
                <a:gd name="T2" fmla="*/ 0 w 19"/>
                <a:gd name="T3" fmla="*/ 0 h 19"/>
                <a:gd name="T4" fmla="*/ 0 w 19"/>
                <a:gd name="T5" fmla="*/ 0 h 19"/>
                <a:gd name="T6" fmla="*/ 0 60000 65536"/>
                <a:gd name="T7" fmla="*/ 0 60000 65536"/>
                <a:gd name="T8" fmla="*/ 0 60000 65536"/>
                <a:gd name="T9" fmla="*/ 0 w 19"/>
                <a:gd name="T10" fmla="*/ 0 h 19"/>
                <a:gd name="T11" fmla="*/ 19 w 19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19">
                  <a:moveTo>
                    <a:pt x="0" y="0"/>
                  </a:moveTo>
                  <a:lnTo>
                    <a:pt x="0" y="19"/>
                  </a:lnTo>
                  <a:lnTo>
                    <a:pt x="19" y="1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03" name="Freeform 570"/>
            <p:cNvSpPr>
              <a:spLocks/>
            </p:cNvSpPr>
            <p:nvPr/>
          </p:nvSpPr>
          <p:spPr bwMode="auto">
            <a:xfrm>
              <a:off x="346" y="3000"/>
              <a:ext cx="604" cy="6"/>
            </a:xfrm>
            <a:custGeom>
              <a:avLst/>
              <a:gdLst>
                <a:gd name="T0" fmla="*/ 0 w 3656"/>
                <a:gd name="T1" fmla="*/ 0 h 37"/>
                <a:gd name="T2" fmla="*/ 0 w 3656"/>
                <a:gd name="T3" fmla="*/ 0 h 37"/>
                <a:gd name="T4" fmla="*/ 0 w 3656"/>
                <a:gd name="T5" fmla="*/ 0 h 37"/>
                <a:gd name="T6" fmla="*/ 0 w 3656"/>
                <a:gd name="T7" fmla="*/ 0 h 37"/>
                <a:gd name="T8" fmla="*/ 0 w 3656"/>
                <a:gd name="T9" fmla="*/ 0 h 37"/>
                <a:gd name="T10" fmla="*/ 0 w 3656"/>
                <a:gd name="T11" fmla="*/ 0 h 37"/>
                <a:gd name="T12" fmla="*/ 0 w 3656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56"/>
                <a:gd name="T22" fmla="*/ 0 h 37"/>
                <a:gd name="T23" fmla="*/ 3656 w 3656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56" h="37">
                  <a:moveTo>
                    <a:pt x="0" y="0"/>
                  </a:moveTo>
                  <a:lnTo>
                    <a:pt x="0" y="18"/>
                  </a:lnTo>
                  <a:lnTo>
                    <a:pt x="0" y="37"/>
                  </a:lnTo>
                  <a:lnTo>
                    <a:pt x="3656" y="37"/>
                  </a:lnTo>
                  <a:lnTo>
                    <a:pt x="3656" y="18"/>
                  </a:lnTo>
                  <a:lnTo>
                    <a:pt x="36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04" name="Freeform 571"/>
            <p:cNvSpPr>
              <a:spLocks/>
            </p:cNvSpPr>
            <p:nvPr/>
          </p:nvSpPr>
          <p:spPr bwMode="auto">
            <a:xfrm>
              <a:off x="346" y="3000"/>
              <a:ext cx="604" cy="6"/>
            </a:xfrm>
            <a:custGeom>
              <a:avLst/>
              <a:gdLst>
                <a:gd name="T0" fmla="*/ 0 w 3656"/>
                <a:gd name="T1" fmla="*/ 0 h 37"/>
                <a:gd name="T2" fmla="*/ 0 w 3656"/>
                <a:gd name="T3" fmla="*/ 0 h 37"/>
                <a:gd name="T4" fmla="*/ 0 w 3656"/>
                <a:gd name="T5" fmla="*/ 0 h 37"/>
                <a:gd name="T6" fmla="*/ 0 w 3656"/>
                <a:gd name="T7" fmla="*/ 0 h 37"/>
                <a:gd name="T8" fmla="*/ 0 w 3656"/>
                <a:gd name="T9" fmla="*/ 0 h 37"/>
                <a:gd name="T10" fmla="*/ 0 w 3656"/>
                <a:gd name="T11" fmla="*/ 0 h 37"/>
                <a:gd name="T12" fmla="*/ 0 w 3656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56"/>
                <a:gd name="T22" fmla="*/ 0 h 37"/>
                <a:gd name="T23" fmla="*/ 3656 w 3656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56" h="37">
                  <a:moveTo>
                    <a:pt x="0" y="0"/>
                  </a:moveTo>
                  <a:lnTo>
                    <a:pt x="0" y="18"/>
                  </a:lnTo>
                  <a:lnTo>
                    <a:pt x="0" y="37"/>
                  </a:lnTo>
                  <a:lnTo>
                    <a:pt x="3656" y="37"/>
                  </a:lnTo>
                  <a:lnTo>
                    <a:pt x="3656" y="18"/>
                  </a:lnTo>
                  <a:lnTo>
                    <a:pt x="3656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05" name="Freeform 572"/>
            <p:cNvSpPr>
              <a:spLocks/>
            </p:cNvSpPr>
            <p:nvPr/>
          </p:nvSpPr>
          <p:spPr bwMode="auto">
            <a:xfrm>
              <a:off x="950" y="3003"/>
              <a:ext cx="3" cy="3"/>
            </a:xfrm>
            <a:custGeom>
              <a:avLst/>
              <a:gdLst>
                <a:gd name="T0" fmla="*/ 0 w 18"/>
                <a:gd name="T1" fmla="*/ 0 h 19"/>
                <a:gd name="T2" fmla="*/ 0 w 18"/>
                <a:gd name="T3" fmla="*/ 0 h 19"/>
                <a:gd name="T4" fmla="*/ 0 w 18"/>
                <a:gd name="T5" fmla="*/ 0 h 19"/>
                <a:gd name="T6" fmla="*/ 0 60000 65536"/>
                <a:gd name="T7" fmla="*/ 0 60000 65536"/>
                <a:gd name="T8" fmla="*/ 0 60000 65536"/>
                <a:gd name="T9" fmla="*/ 0 w 18"/>
                <a:gd name="T10" fmla="*/ 0 h 19"/>
                <a:gd name="T11" fmla="*/ 18 w 18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19">
                  <a:moveTo>
                    <a:pt x="0" y="19"/>
                  </a:moveTo>
                  <a:lnTo>
                    <a:pt x="18" y="19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06" name="Freeform 573"/>
            <p:cNvSpPr>
              <a:spLocks/>
            </p:cNvSpPr>
            <p:nvPr/>
          </p:nvSpPr>
          <p:spPr bwMode="auto">
            <a:xfrm>
              <a:off x="947" y="2996"/>
              <a:ext cx="6" cy="7"/>
            </a:xfrm>
            <a:custGeom>
              <a:avLst/>
              <a:gdLst>
                <a:gd name="T0" fmla="*/ 0 w 37"/>
                <a:gd name="T1" fmla="*/ 0 h 45"/>
                <a:gd name="T2" fmla="*/ 0 w 37"/>
                <a:gd name="T3" fmla="*/ 0 h 45"/>
                <a:gd name="T4" fmla="*/ 0 w 37"/>
                <a:gd name="T5" fmla="*/ 0 h 45"/>
                <a:gd name="T6" fmla="*/ 0 w 37"/>
                <a:gd name="T7" fmla="*/ 0 h 45"/>
                <a:gd name="T8" fmla="*/ 0 w 37"/>
                <a:gd name="T9" fmla="*/ 0 h 45"/>
                <a:gd name="T10" fmla="*/ 0 w 37"/>
                <a:gd name="T11" fmla="*/ 0 h 45"/>
                <a:gd name="T12" fmla="*/ 0 w 37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45"/>
                <a:gd name="T23" fmla="*/ 37 w 37"/>
                <a:gd name="T24" fmla="*/ 45 h 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45">
                  <a:moveTo>
                    <a:pt x="0" y="45"/>
                  </a:moveTo>
                  <a:lnTo>
                    <a:pt x="19" y="45"/>
                  </a:lnTo>
                  <a:lnTo>
                    <a:pt x="37" y="45"/>
                  </a:lnTo>
                  <a:lnTo>
                    <a:pt x="37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07" name="Freeform 574"/>
            <p:cNvSpPr>
              <a:spLocks/>
            </p:cNvSpPr>
            <p:nvPr/>
          </p:nvSpPr>
          <p:spPr bwMode="auto">
            <a:xfrm>
              <a:off x="947" y="2996"/>
              <a:ext cx="6" cy="7"/>
            </a:xfrm>
            <a:custGeom>
              <a:avLst/>
              <a:gdLst>
                <a:gd name="T0" fmla="*/ 0 w 37"/>
                <a:gd name="T1" fmla="*/ 0 h 45"/>
                <a:gd name="T2" fmla="*/ 0 w 37"/>
                <a:gd name="T3" fmla="*/ 0 h 45"/>
                <a:gd name="T4" fmla="*/ 0 w 37"/>
                <a:gd name="T5" fmla="*/ 0 h 45"/>
                <a:gd name="T6" fmla="*/ 0 w 37"/>
                <a:gd name="T7" fmla="*/ 0 h 45"/>
                <a:gd name="T8" fmla="*/ 0 w 37"/>
                <a:gd name="T9" fmla="*/ 0 h 45"/>
                <a:gd name="T10" fmla="*/ 0 w 37"/>
                <a:gd name="T11" fmla="*/ 0 h 45"/>
                <a:gd name="T12" fmla="*/ 0 w 37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45"/>
                <a:gd name="T23" fmla="*/ 37 w 37"/>
                <a:gd name="T24" fmla="*/ 45 h 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45">
                  <a:moveTo>
                    <a:pt x="0" y="45"/>
                  </a:moveTo>
                  <a:lnTo>
                    <a:pt x="19" y="45"/>
                  </a:lnTo>
                  <a:lnTo>
                    <a:pt x="37" y="45"/>
                  </a:lnTo>
                  <a:lnTo>
                    <a:pt x="37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08" name="Freeform 575"/>
            <p:cNvSpPr>
              <a:spLocks/>
            </p:cNvSpPr>
            <p:nvPr/>
          </p:nvSpPr>
          <p:spPr bwMode="auto">
            <a:xfrm>
              <a:off x="950" y="2993"/>
              <a:ext cx="3" cy="3"/>
            </a:xfrm>
            <a:custGeom>
              <a:avLst/>
              <a:gdLst>
                <a:gd name="T0" fmla="*/ 0 w 18"/>
                <a:gd name="T1" fmla="*/ 0 h 18"/>
                <a:gd name="T2" fmla="*/ 0 w 18"/>
                <a:gd name="T3" fmla="*/ 0 h 18"/>
                <a:gd name="T4" fmla="*/ 0 w 18"/>
                <a:gd name="T5" fmla="*/ 0 h 18"/>
                <a:gd name="T6" fmla="*/ 0 60000 65536"/>
                <a:gd name="T7" fmla="*/ 0 60000 65536"/>
                <a:gd name="T8" fmla="*/ 0 60000 65536"/>
                <a:gd name="T9" fmla="*/ 0 w 18"/>
                <a:gd name="T10" fmla="*/ 0 h 18"/>
                <a:gd name="T11" fmla="*/ 18 w 18"/>
                <a:gd name="T12" fmla="*/ 18 h 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18">
                  <a:moveTo>
                    <a:pt x="18" y="18"/>
                  </a:moveTo>
                  <a:lnTo>
                    <a:pt x="18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09" name="Freeform 576"/>
            <p:cNvSpPr>
              <a:spLocks/>
            </p:cNvSpPr>
            <p:nvPr/>
          </p:nvSpPr>
          <p:spPr bwMode="auto">
            <a:xfrm>
              <a:off x="346" y="2993"/>
              <a:ext cx="604" cy="6"/>
            </a:xfrm>
            <a:custGeom>
              <a:avLst/>
              <a:gdLst>
                <a:gd name="T0" fmla="*/ 0 w 3656"/>
                <a:gd name="T1" fmla="*/ 0 h 37"/>
                <a:gd name="T2" fmla="*/ 0 w 3656"/>
                <a:gd name="T3" fmla="*/ 0 h 37"/>
                <a:gd name="T4" fmla="*/ 0 w 3656"/>
                <a:gd name="T5" fmla="*/ 0 h 37"/>
                <a:gd name="T6" fmla="*/ 0 w 3656"/>
                <a:gd name="T7" fmla="*/ 0 h 37"/>
                <a:gd name="T8" fmla="*/ 0 w 3656"/>
                <a:gd name="T9" fmla="*/ 0 h 37"/>
                <a:gd name="T10" fmla="*/ 0 w 3656"/>
                <a:gd name="T11" fmla="*/ 0 h 37"/>
                <a:gd name="T12" fmla="*/ 0 w 3656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56"/>
                <a:gd name="T22" fmla="*/ 0 h 37"/>
                <a:gd name="T23" fmla="*/ 3656 w 3656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56" h="37">
                  <a:moveTo>
                    <a:pt x="3656" y="37"/>
                  </a:moveTo>
                  <a:lnTo>
                    <a:pt x="3656" y="18"/>
                  </a:lnTo>
                  <a:lnTo>
                    <a:pt x="3656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37"/>
                  </a:lnTo>
                  <a:lnTo>
                    <a:pt x="3656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10" name="Freeform 577"/>
            <p:cNvSpPr>
              <a:spLocks/>
            </p:cNvSpPr>
            <p:nvPr/>
          </p:nvSpPr>
          <p:spPr bwMode="auto">
            <a:xfrm>
              <a:off x="346" y="2993"/>
              <a:ext cx="604" cy="6"/>
            </a:xfrm>
            <a:custGeom>
              <a:avLst/>
              <a:gdLst>
                <a:gd name="T0" fmla="*/ 0 w 3656"/>
                <a:gd name="T1" fmla="*/ 0 h 37"/>
                <a:gd name="T2" fmla="*/ 0 w 3656"/>
                <a:gd name="T3" fmla="*/ 0 h 37"/>
                <a:gd name="T4" fmla="*/ 0 w 3656"/>
                <a:gd name="T5" fmla="*/ 0 h 37"/>
                <a:gd name="T6" fmla="*/ 0 w 3656"/>
                <a:gd name="T7" fmla="*/ 0 h 37"/>
                <a:gd name="T8" fmla="*/ 0 w 3656"/>
                <a:gd name="T9" fmla="*/ 0 h 37"/>
                <a:gd name="T10" fmla="*/ 0 w 3656"/>
                <a:gd name="T11" fmla="*/ 0 h 37"/>
                <a:gd name="T12" fmla="*/ 0 w 3656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656"/>
                <a:gd name="T22" fmla="*/ 0 h 37"/>
                <a:gd name="T23" fmla="*/ 3656 w 3656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656" h="37">
                  <a:moveTo>
                    <a:pt x="3656" y="37"/>
                  </a:moveTo>
                  <a:lnTo>
                    <a:pt x="3656" y="18"/>
                  </a:lnTo>
                  <a:lnTo>
                    <a:pt x="3656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37"/>
                  </a:lnTo>
                  <a:lnTo>
                    <a:pt x="3656" y="3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11" name="Freeform 578"/>
            <p:cNvSpPr>
              <a:spLocks/>
            </p:cNvSpPr>
            <p:nvPr/>
          </p:nvSpPr>
          <p:spPr bwMode="auto">
            <a:xfrm>
              <a:off x="343" y="2993"/>
              <a:ext cx="3" cy="3"/>
            </a:xfrm>
            <a:custGeom>
              <a:avLst/>
              <a:gdLst>
                <a:gd name="T0" fmla="*/ 0 w 19"/>
                <a:gd name="T1" fmla="*/ 0 h 18"/>
                <a:gd name="T2" fmla="*/ 0 w 19"/>
                <a:gd name="T3" fmla="*/ 0 h 18"/>
                <a:gd name="T4" fmla="*/ 0 w 19"/>
                <a:gd name="T5" fmla="*/ 0 h 18"/>
                <a:gd name="T6" fmla="*/ 0 60000 65536"/>
                <a:gd name="T7" fmla="*/ 0 60000 65536"/>
                <a:gd name="T8" fmla="*/ 0 60000 65536"/>
                <a:gd name="T9" fmla="*/ 0 w 19"/>
                <a:gd name="T10" fmla="*/ 0 h 18"/>
                <a:gd name="T11" fmla="*/ 19 w 19"/>
                <a:gd name="T12" fmla="*/ 18 h 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18">
                  <a:moveTo>
                    <a:pt x="19" y="0"/>
                  </a:moveTo>
                  <a:lnTo>
                    <a:pt x="0" y="0"/>
                  </a:lnTo>
                  <a:lnTo>
                    <a:pt x="0" y="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12" name="Freeform 579"/>
            <p:cNvSpPr>
              <a:spLocks/>
            </p:cNvSpPr>
            <p:nvPr/>
          </p:nvSpPr>
          <p:spPr bwMode="auto">
            <a:xfrm>
              <a:off x="346" y="3432"/>
              <a:ext cx="591" cy="6"/>
            </a:xfrm>
            <a:custGeom>
              <a:avLst/>
              <a:gdLst>
                <a:gd name="T0" fmla="*/ 0 w 3580"/>
                <a:gd name="T1" fmla="*/ 0 h 45"/>
                <a:gd name="T2" fmla="*/ 0 w 3580"/>
                <a:gd name="T3" fmla="*/ 0 h 45"/>
                <a:gd name="T4" fmla="*/ 0 w 3580"/>
                <a:gd name="T5" fmla="*/ 0 h 45"/>
                <a:gd name="T6" fmla="*/ 0 w 358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80"/>
                <a:gd name="T13" fmla="*/ 0 h 45"/>
                <a:gd name="T14" fmla="*/ 3580 w 358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80" h="45">
                  <a:moveTo>
                    <a:pt x="0" y="0"/>
                  </a:moveTo>
                  <a:lnTo>
                    <a:pt x="0" y="45"/>
                  </a:lnTo>
                  <a:lnTo>
                    <a:pt x="35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13" name="Freeform 580"/>
            <p:cNvSpPr>
              <a:spLocks/>
            </p:cNvSpPr>
            <p:nvPr/>
          </p:nvSpPr>
          <p:spPr bwMode="auto">
            <a:xfrm>
              <a:off x="346" y="3432"/>
              <a:ext cx="591" cy="6"/>
            </a:xfrm>
            <a:custGeom>
              <a:avLst/>
              <a:gdLst>
                <a:gd name="T0" fmla="*/ 0 w 3580"/>
                <a:gd name="T1" fmla="*/ 0 h 45"/>
                <a:gd name="T2" fmla="*/ 0 w 3580"/>
                <a:gd name="T3" fmla="*/ 0 h 45"/>
                <a:gd name="T4" fmla="*/ 0 w 3580"/>
                <a:gd name="T5" fmla="*/ 0 h 45"/>
                <a:gd name="T6" fmla="*/ 0 w 358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80"/>
                <a:gd name="T13" fmla="*/ 0 h 45"/>
                <a:gd name="T14" fmla="*/ 3580 w 358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80" h="45">
                  <a:moveTo>
                    <a:pt x="0" y="45"/>
                  </a:moveTo>
                  <a:lnTo>
                    <a:pt x="3580" y="0"/>
                  </a:lnTo>
                  <a:lnTo>
                    <a:pt x="358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14" name="Freeform 581"/>
            <p:cNvSpPr>
              <a:spLocks/>
            </p:cNvSpPr>
            <p:nvPr/>
          </p:nvSpPr>
          <p:spPr bwMode="auto">
            <a:xfrm>
              <a:off x="343" y="3432"/>
              <a:ext cx="6" cy="6"/>
            </a:xfrm>
            <a:custGeom>
              <a:avLst/>
              <a:gdLst>
                <a:gd name="T0" fmla="*/ 0 w 37"/>
                <a:gd name="T1" fmla="*/ 0 h 45"/>
                <a:gd name="T2" fmla="*/ 0 w 37"/>
                <a:gd name="T3" fmla="*/ 0 h 45"/>
                <a:gd name="T4" fmla="*/ 0 w 37"/>
                <a:gd name="T5" fmla="*/ 0 h 45"/>
                <a:gd name="T6" fmla="*/ 0 w 37"/>
                <a:gd name="T7" fmla="*/ 0 h 45"/>
                <a:gd name="T8" fmla="*/ 0 w 37"/>
                <a:gd name="T9" fmla="*/ 0 h 45"/>
                <a:gd name="T10" fmla="*/ 0 w 37"/>
                <a:gd name="T11" fmla="*/ 0 h 45"/>
                <a:gd name="T12" fmla="*/ 0 w 37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45"/>
                <a:gd name="T23" fmla="*/ 37 w 37"/>
                <a:gd name="T24" fmla="*/ 45 h 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45">
                  <a:moveTo>
                    <a:pt x="37" y="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19" y="45"/>
                  </a:lnTo>
                  <a:lnTo>
                    <a:pt x="37" y="4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15" name="Freeform 582"/>
            <p:cNvSpPr>
              <a:spLocks/>
            </p:cNvSpPr>
            <p:nvPr/>
          </p:nvSpPr>
          <p:spPr bwMode="auto">
            <a:xfrm>
              <a:off x="343" y="3432"/>
              <a:ext cx="6" cy="6"/>
            </a:xfrm>
            <a:custGeom>
              <a:avLst/>
              <a:gdLst>
                <a:gd name="T0" fmla="*/ 0 w 37"/>
                <a:gd name="T1" fmla="*/ 0 h 45"/>
                <a:gd name="T2" fmla="*/ 0 w 37"/>
                <a:gd name="T3" fmla="*/ 0 h 45"/>
                <a:gd name="T4" fmla="*/ 0 w 37"/>
                <a:gd name="T5" fmla="*/ 0 h 45"/>
                <a:gd name="T6" fmla="*/ 0 w 37"/>
                <a:gd name="T7" fmla="*/ 0 h 45"/>
                <a:gd name="T8" fmla="*/ 0 w 37"/>
                <a:gd name="T9" fmla="*/ 0 h 45"/>
                <a:gd name="T10" fmla="*/ 0 w 37"/>
                <a:gd name="T11" fmla="*/ 0 h 45"/>
                <a:gd name="T12" fmla="*/ 0 w 37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45"/>
                <a:gd name="T23" fmla="*/ 37 w 37"/>
                <a:gd name="T24" fmla="*/ 45 h 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45">
                  <a:moveTo>
                    <a:pt x="37" y="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19" y="45"/>
                  </a:lnTo>
                  <a:lnTo>
                    <a:pt x="37" y="45"/>
                  </a:lnTo>
                  <a:lnTo>
                    <a:pt x="3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16" name="Freeform 583"/>
            <p:cNvSpPr>
              <a:spLocks/>
            </p:cNvSpPr>
            <p:nvPr/>
          </p:nvSpPr>
          <p:spPr bwMode="auto">
            <a:xfrm>
              <a:off x="343" y="3438"/>
              <a:ext cx="3" cy="4"/>
            </a:xfrm>
            <a:custGeom>
              <a:avLst/>
              <a:gdLst>
                <a:gd name="T0" fmla="*/ 0 w 19"/>
                <a:gd name="T1" fmla="*/ 0 h 18"/>
                <a:gd name="T2" fmla="*/ 0 w 19"/>
                <a:gd name="T3" fmla="*/ 0 h 18"/>
                <a:gd name="T4" fmla="*/ 0 w 19"/>
                <a:gd name="T5" fmla="*/ 0 h 18"/>
                <a:gd name="T6" fmla="*/ 0 60000 65536"/>
                <a:gd name="T7" fmla="*/ 0 60000 65536"/>
                <a:gd name="T8" fmla="*/ 0 60000 65536"/>
                <a:gd name="T9" fmla="*/ 0 w 19"/>
                <a:gd name="T10" fmla="*/ 0 h 18"/>
                <a:gd name="T11" fmla="*/ 19 w 19"/>
                <a:gd name="T12" fmla="*/ 18 h 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18">
                  <a:moveTo>
                    <a:pt x="0" y="0"/>
                  </a:moveTo>
                  <a:lnTo>
                    <a:pt x="0" y="18"/>
                  </a:lnTo>
                  <a:lnTo>
                    <a:pt x="19" y="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17" name="Freeform 584"/>
            <p:cNvSpPr>
              <a:spLocks/>
            </p:cNvSpPr>
            <p:nvPr/>
          </p:nvSpPr>
          <p:spPr bwMode="auto">
            <a:xfrm>
              <a:off x="346" y="3436"/>
              <a:ext cx="591" cy="6"/>
            </a:xfrm>
            <a:custGeom>
              <a:avLst/>
              <a:gdLst>
                <a:gd name="T0" fmla="*/ 0 w 3580"/>
                <a:gd name="T1" fmla="*/ 0 h 37"/>
                <a:gd name="T2" fmla="*/ 0 w 3580"/>
                <a:gd name="T3" fmla="*/ 0 h 37"/>
                <a:gd name="T4" fmla="*/ 0 w 3580"/>
                <a:gd name="T5" fmla="*/ 0 h 37"/>
                <a:gd name="T6" fmla="*/ 0 w 3580"/>
                <a:gd name="T7" fmla="*/ 0 h 37"/>
                <a:gd name="T8" fmla="*/ 0 w 3580"/>
                <a:gd name="T9" fmla="*/ 0 h 37"/>
                <a:gd name="T10" fmla="*/ 0 w 3580"/>
                <a:gd name="T11" fmla="*/ 0 h 37"/>
                <a:gd name="T12" fmla="*/ 0 w 3580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80"/>
                <a:gd name="T22" fmla="*/ 0 h 37"/>
                <a:gd name="T23" fmla="*/ 3580 w 3580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80" h="37">
                  <a:moveTo>
                    <a:pt x="0" y="0"/>
                  </a:moveTo>
                  <a:lnTo>
                    <a:pt x="0" y="19"/>
                  </a:lnTo>
                  <a:lnTo>
                    <a:pt x="0" y="37"/>
                  </a:lnTo>
                  <a:lnTo>
                    <a:pt x="3580" y="37"/>
                  </a:lnTo>
                  <a:lnTo>
                    <a:pt x="3580" y="19"/>
                  </a:lnTo>
                  <a:lnTo>
                    <a:pt x="358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18" name="Freeform 585"/>
            <p:cNvSpPr>
              <a:spLocks/>
            </p:cNvSpPr>
            <p:nvPr/>
          </p:nvSpPr>
          <p:spPr bwMode="auto">
            <a:xfrm>
              <a:off x="346" y="3436"/>
              <a:ext cx="591" cy="6"/>
            </a:xfrm>
            <a:custGeom>
              <a:avLst/>
              <a:gdLst>
                <a:gd name="T0" fmla="*/ 0 w 3580"/>
                <a:gd name="T1" fmla="*/ 0 h 37"/>
                <a:gd name="T2" fmla="*/ 0 w 3580"/>
                <a:gd name="T3" fmla="*/ 0 h 37"/>
                <a:gd name="T4" fmla="*/ 0 w 3580"/>
                <a:gd name="T5" fmla="*/ 0 h 37"/>
                <a:gd name="T6" fmla="*/ 0 w 3580"/>
                <a:gd name="T7" fmla="*/ 0 h 37"/>
                <a:gd name="T8" fmla="*/ 0 w 3580"/>
                <a:gd name="T9" fmla="*/ 0 h 37"/>
                <a:gd name="T10" fmla="*/ 0 w 3580"/>
                <a:gd name="T11" fmla="*/ 0 h 37"/>
                <a:gd name="T12" fmla="*/ 0 w 3580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80"/>
                <a:gd name="T22" fmla="*/ 0 h 37"/>
                <a:gd name="T23" fmla="*/ 3580 w 3580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80" h="37">
                  <a:moveTo>
                    <a:pt x="0" y="0"/>
                  </a:moveTo>
                  <a:lnTo>
                    <a:pt x="0" y="19"/>
                  </a:lnTo>
                  <a:lnTo>
                    <a:pt x="0" y="37"/>
                  </a:lnTo>
                  <a:lnTo>
                    <a:pt x="3580" y="37"/>
                  </a:lnTo>
                  <a:lnTo>
                    <a:pt x="3580" y="19"/>
                  </a:lnTo>
                  <a:lnTo>
                    <a:pt x="3580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19" name="Rectangle 586"/>
            <p:cNvSpPr>
              <a:spLocks noChangeArrowheads="1"/>
            </p:cNvSpPr>
            <p:nvPr/>
          </p:nvSpPr>
          <p:spPr bwMode="auto">
            <a:xfrm>
              <a:off x="937" y="3438"/>
              <a:ext cx="4" cy="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020" name="Freeform 587"/>
            <p:cNvSpPr>
              <a:spLocks/>
            </p:cNvSpPr>
            <p:nvPr/>
          </p:nvSpPr>
          <p:spPr bwMode="auto">
            <a:xfrm>
              <a:off x="937" y="3438"/>
              <a:ext cx="4" cy="4"/>
            </a:xfrm>
            <a:custGeom>
              <a:avLst/>
              <a:gdLst>
                <a:gd name="T0" fmla="*/ 0 w 19"/>
                <a:gd name="T1" fmla="*/ 0 h 18"/>
                <a:gd name="T2" fmla="*/ 0 w 19"/>
                <a:gd name="T3" fmla="*/ 0 h 18"/>
                <a:gd name="T4" fmla="*/ 0 w 19"/>
                <a:gd name="T5" fmla="*/ 0 h 18"/>
                <a:gd name="T6" fmla="*/ 0 60000 65536"/>
                <a:gd name="T7" fmla="*/ 0 60000 65536"/>
                <a:gd name="T8" fmla="*/ 0 60000 65536"/>
                <a:gd name="T9" fmla="*/ 0 w 19"/>
                <a:gd name="T10" fmla="*/ 0 h 18"/>
                <a:gd name="T11" fmla="*/ 19 w 19"/>
                <a:gd name="T12" fmla="*/ 18 h 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18">
                  <a:moveTo>
                    <a:pt x="0" y="18"/>
                  </a:moveTo>
                  <a:lnTo>
                    <a:pt x="19" y="18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21" name="Freeform 588"/>
            <p:cNvSpPr>
              <a:spLocks/>
            </p:cNvSpPr>
            <p:nvPr/>
          </p:nvSpPr>
          <p:spPr bwMode="auto">
            <a:xfrm>
              <a:off x="934" y="3432"/>
              <a:ext cx="7" cy="6"/>
            </a:xfrm>
            <a:custGeom>
              <a:avLst/>
              <a:gdLst>
                <a:gd name="T0" fmla="*/ 0 w 37"/>
                <a:gd name="T1" fmla="*/ 0 h 45"/>
                <a:gd name="T2" fmla="*/ 0 w 37"/>
                <a:gd name="T3" fmla="*/ 0 h 45"/>
                <a:gd name="T4" fmla="*/ 0 w 37"/>
                <a:gd name="T5" fmla="*/ 0 h 45"/>
                <a:gd name="T6" fmla="*/ 0 w 37"/>
                <a:gd name="T7" fmla="*/ 0 h 45"/>
                <a:gd name="T8" fmla="*/ 0 w 37"/>
                <a:gd name="T9" fmla="*/ 0 h 45"/>
                <a:gd name="T10" fmla="*/ 0 w 37"/>
                <a:gd name="T11" fmla="*/ 0 h 45"/>
                <a:gd name="T12" fmla="*/ 0 w 37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45"/>
                <a:gd name="T23" fmla="*/ 37 w 37"/>
                <a:gd name="T24" fmla="*/ 45 h 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45">
                  <a:moveTo>
                    <a:pt x="0" y="45"/>
                  </a:moveTo>
                  <a:lnTo>
                    <a:pt x="18" y="45"/>
                  </a:lnTo>
                  <a:lnTo>
                    <a:pt x="37" y="45"/>
                  </a:lnTo>
                  <a:lnTo>
                    <a:pt x="37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22" name="Freeform 589"/>
            <p:cNvSpPr>
              <a:spLocks/>
            </p:cNvSpPr>
            <p:nvPr/>
          </p:nvSpPr>
          <p:spPr bwMode="auto">
            <a:xfrm>
              <a:off x="934" y="3432"/>
              <a:ext cx="7" cy="6"/>
            </a:xfrm>
            <a:custGeom>
              <a:avLst/>
              <a:gdLst>
                <a:gd name="T0" fmla="*/ 0 w 37"/>
                <a:gd name="T1" fmla="*/ 0 h 45"/>
                <a:gd name="T2" fmla="*/ 0 w 37"/>
                <a:gd name="T3" fmla="*/ 0 h 45"/>
                <a:gd name="T4" fmla="*/ 0 w 37"/>
                <a:gd name="T5" fmla="*/ 0 h 45"/>
                <a:gd name="T6" fmla="*/ 0 w 37"/>
                <a:gd name="T7" fmla="*/ 0 h 45"/>
                <a:gd name="T8" fmla="*/ 0 w 37"/>
                <a:gd name="T9" fmla="*/ 0 h 45"/>
                <a:gd name="T10" fmla="*/ 0 w 37"/>
                <a:gd name="T11" fmla="*/ 0 h 45"/>
                <a:gd name="T12" fmla="*/ 0 w 37"/>
                <a:gd name="T13" fmla="*/ 0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7"/>
                <a:gd name="T22" fmla="*/ 0 h 45"/>
                <a:gd name="T23" fmla="*/ 37 w 37"/>
                <a:gd name="T24" fmla="*/ 45 h 4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7" h="45">
                  <a:moveTo>
                    <a:pt x="0" y="45"/>
                  </a:moveTo>
                  <a:lnTo>
                    <a:pt x="18" y="45"/>
                  </a:lnTo>
                  <a:lnTo>
                    <a:pt x="37" y="45"/>
                  </a:lnTo>
                  <a:lnTo>
                    <a:pt x="37" y="0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23" name="Freeform 590"/>
            <p:cNvSpPr>
              <a:spLocks/>
            </p:cNvSpPr>
            <p:nvPr/>
          </p:nvSpPr>
          <p:spPr bwMode="auto">
            <a:xfrm>
              <a:off x="937" y="3429"/>
              <a:ext cx="4" cy="3"/>
            </a:xfrm>
            <a:custGeom>
              <a:avLst/>
              <a:gdLst>
                <a:gd name="T0" fmla="*/ 0 w 19"/>
                <a:gd name="T1" fmla="*/ 0 h 19"/>
                <a:gd name="T2" fmla="*/ 0 w 19"/>
                <a:gd name="T3" fmla="*/ 0 h 19"/>
                <a:gd name="T4" fmla="*/ 0 w 19"/>
                <a:gd name="T5" fmla="*/ 0 h 19"/>
                <a:gd name="T6" fmla="*/ 0 60000 65536"/>
                <a:gd name="T7" fmla="*/ 0 60000 65536"/>
                <a:gd name="T8" fmla="*/ 0 60000 65536"/>
                <a:gd name="T9" fmla="*/ 0 w 19"/>
                <a:gd name="T10" fmla="*/ 0 h 19"/>
                <a:gd name="T11" fmla="*/ 19 w 19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19">
                  <a:moveTo>
                    <a:pt x="19" y="19"/>
                  </a:move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24" name="Freeform 591"/>
            <p:cNvSpPr>
              <a:spLocks/>
            </p:cNvSpPr>
            <p:nvPr/>
          </p:nvSpPr>
          <p:spPr bwMode="auto">
            <a:xfrm>
              <a:off x="346" y="3429"/>
              <a:ext cx="591" cy="6"/>
            </a:xfrm>
            <a:custGeom>
              <a:avLst/>
              <a:gdLst>
                <a:gd name="T0" fmla="*/ 0 w 3580"/>
                <a:gd name="T1" fmla="*/ 0 h 37"/>
                <a:gd name="T2" fmla="*/ 0 w 3580"/>
                <a:gd name="T3" fmla="*/ 0 h 37"/>
                <a:gd name="T4" fmla="*/ 0 w 3580"/>
                <a:gd name="T5" fmla="*/ 0 h 37"/>
                <a:gd name="T6" fmla="*/ 0 w 3580"/>
                <a:gd name="T7" fmla="*/ 0 h 37"/>
                <a:gd name="T8" fmla="*/ 0 w 3580"/>
                <a:gd name="T9" fmla="*/ 0 h 37"/>
                <a:gd name="T10" fmla="*/ 0 w 3580"/>
                <a:gd name="T11" fmla="*/ 0 h 37"/>
                <a:gd name="T12" fmla="*/ 0 w 3580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80"/>
                <a:gd name="T22" fmla="*/ 0 h 37"/>
                <a:gd name="T23" fmla="*/ 3580 w 3580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80" h="37">
                  <a:moveTo>
                    <a:pt x="3580" y="37"/>
                  </a:moveTo>
                  <a:lnTo>
                    <a:pt x="3580" y="19"/>
                  </a:lnTo>
                  <a:lnTo>
                    <a:pt x="358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37"/>
                  </a:lnTo>
                  <a:lnTo>
                    <a:pt x="3580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25" name="Freeform 592"/>
            <p:cNvSpPr>
              <a:spLocks/>
            </p:cNvSpPr>
            <p:nvPr/>
          </p:nvSpPr>
          <p:spPr bwMode="auto">
            <a:xfrm>
              <a:off x="346" y="3429"/>
              <a:ext cx="591" cy="6"/>
            </a:xfrm>
            <a:custGeom>
              <a:avLst/>
              <a:gdLst>
                <a:gd name="T0" fmla="*/ 0 w 3580"/>
                <a:gd name="T1" fmla="*/ 0 h 37"/>
                <a:gd name="T2" fmla="*/ 0 w 3580"/>
                <a:gd name="T3" fmla="*/ 0 h 37"/>
                <a:gd name="T4" fmla="*/ 0 w 3580"/>
                <a:gd name="T5" fmla="*/ 0 h 37"/>
                <a:gd name="T6" fmla="*/ 0 w 3580"/>
                <a:gd name="T7" fmla="*/ 0 h 37"/>
                <a:gd name="T8" fmla="*/ 0 w 3580"/>
                <a:gd name="T9" fmla="*/ 0 h 37"/>
                <a:gd name="T10" fmla="*/ 0 w 3580"/>
                <a:gd name="T11" fmla="*/ 0 h 37"/>
                <a:gd name="T12" fmla="*/ 0 w 3580"/>
                <a:gd name="T13" fmla="*/ 0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580"/>
                <a:gd name="T22" fmla="*/ 0 h 37"/>
                <a:gd name="T23" fmla="*/ 3580 w 3580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580" h="37">
                  <a:moveTo>
                    <a:pt x="3580" y="37"/>
                  </a:moveTo>
                  <a:lnTo>
                    <a:pt x="3580" y="19"/>
                  </a:lnTo>
                  <a:lnTo>
                    <a:pt x="3580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37"/>
                  </a:lnTo>
                  <a:lnTo>
                    <a:pt x="3580" y="3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26" name="Freeform 593"/>
            <p:cNvSpPr>
              <a:spLocks/>
            </p:cNvSpPr>
            <p:nvPr/>
          </p:nvSpPr>
          <p:spPr bwMode="auto">
            <a:xfrm>
              <a:off x="343" y="3429"/>
              <a:ext cx="3" cy="3"/>
            </a:xfrm>
            <a:custGeom>
              <a:avLst/>
              <a:gdLst>
                <a:gd name="T0" fmla="*/ 0 w 19"/>
                <a:gd name="T1" fmla="*/ 0 h 19"/>
                <a:gd name="T2" fmla="*/ 0 w 19"/>
                <a:gd name="T3" fmla="*/ 0 h 19"/>
                <a:gd name="T4" fmla="*/ 0 w 19"/>
                <a:gd name="T5" fmla="*/ 0 h 19"/>
                <a:gd name="T6" fmla="*/ 0 60000 65536"/>
                <a:gd name="T7" fmla="*/ 0 60000 65536"/>
                <a:gd name="T8" fmla="*/ 0 60000 65536"/>
                <a:gd name="T9" fmla="*/ 0 w 19"/>
                <a:gd name="T10" fmla="*/ 0 h 19"/>
                <a:gd name="T11" fmla="*/ 19 w 19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19">
                  <a:moveTo>
                    <a:pt x="19" y="0"/>
                  </a:moveTo>
                  <a:lnTo>
                    <a:pt x="0" y="0"/>
                  </a:lnTo>
                  <a:lnTo>
                    <a:pt x="0" y="1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27" name="Freeform 594"/>
            <p:cNvSpPr>
              <a:spLocks/>
            </p:cNvSpPr>
            <p:nvPr/>
          </p:nvSpPr>
          <p:spPr bwMode="auto">
            <a:xfrm>
              <a:off x="336" y="2968"/>
              <a:ext cx="13" cy="30"/>
            </a:xfrm>
            <a:custGeom>
              <a:avLst/>
              <a:gdLst>
                <a:gd name="T0" fmla="*/ 0 w 79"/>
                <a:gd name="T1" fmla="*/ 0 h 192"/>
                <a:gd name="T2" fmla="*/ 0 w 79"/>
                <a:gd name="T3" fmla="*/ 0 h 192"/>
                <a:gd name="T4" fmla="*/ 0 w 79"/>
                <a:gd name="T5" fmla="*/ 0 h 192"/>
                <a:gd name="T6" fmla="*/ 0 w 79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92"/>
                <a:gd name="T14" fmla="*/ 79 w 79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92">
                  <a:moveTo>
                    <a:pt x="0" y="10"/>
                  </a:moveTo>
                  <a:lnTo>
                    <a:pt x="79" y="192"/>
                  </a:lnTo>
                  <a:lnTo>
                    <a:pt x="0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28" name="Freeform 595"/>
            <p:cNvSpPr>
              <a:spLocks/>
            </p:cNvSpPr>
            <p:nvPr/>
          </p:nvSpPr>
          <p:spPr bwMode="auto">
            <a:xfrm>
              <a:off x="336" y="2970"/>
              <a:ext cx="13" cy="28"/>
            </a:xfrm>
            <a:custGeom>
              <a:avLst/>
              <a:gdLst>
                <a:gd name="T0" fmla="*/ 0 w 79"/>
                <a:gd name="T1" fmla="*/ 0 h 182"/>
                <a:gd name="T2" fmla="*/ 0 w 79"/>
                <a:gd name="T3" fmla="*/ 0 h 182"/>
                <a:gd name="T4" fmla="*/ 0 w 79"/>
                <a:gd name="T5" fmla="*/ 0 h 182"/>
                <a:gd name="T6" fmla="*/ 0 w 79"/>
                <a:gd name="T7" fmla="*/ 0 h 1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82"/>
                <a:gd name="T14" fmla="*/ 79 w 79"/>
                <a:gd name="T15" fmla="*/ 182 h 1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82">
                  <a:moveTo>
                    <a:pt x="0" y="0"/>
                  </a:moveTo>
                  <a:lnTo>
                    <a:pt x="79" y="182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29" name="Freeform 596"/>
            <p:cNvSpPr>
              <a:spLocks/>
            </p:cNvSpPr>
            <p:nvPr/>
          </p:nvSpPr>
          <p:spPr bwMode="auto">
            <a:xfrm>
              <a:off x="336" y="2987"/>
              <a:ext cx="13" cy="14"/>
            </a:xfrm>
            <a:custGeom>
              <a:avLst/>
              <a:gdLst>
                <a:gd name="T0" fmla="*/ 0 w 79"/>
                <a:gd name="T1" fmla="*/ 0 h 91"/>
                <a:gd name="T2" fmla="*/ 0 w 79"/>
                <a:gd name="T3" fmla="*/ 0 h 91"/>
                <a:gd name="T4" fmla="*/ 0 w 79"/>
                <a:gd name="T5" fmla="*/ 0 h 91"/>
                <a:gd name="T6" fmla="*/ 0 w 79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91"/>
                <a:gd name="T14" fmla="*/ 79 w 79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91">
                  <a:moveTo>
                    <a:pt x="79" y="75"/>
                  </a:moveTo>
                  <a:lnTo>
                    <a:pt x="0" y="0"/>
                  </a:lnTo>
                  <a:lnTo>
                    <a:pt x="38" y="91"/>
                  </a:lnTo>
                  <a:lnTo>
                    <a:pt x="7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30" name="Freeform 597"/>
            <p:cNvSpPr>
              <a:spLocks/>
            </p:cNvSpPr>
            <p:nvPr/>
          </p:nvSpPr>
          <p:spPr bwMode="auto">
            <a:xfrm>
              <a:off x="336" y="2979"/>
              <a:ext cx="9" cy="23"/>
            </a:xfrm>
            <a:custGeom>
              <a:avLst/>
              <a:gdLst>
                <a:gd name="T0" fmla="*/ 0 w 56"/>
                <a:gd name="T1" fmla="*/ 0 h 147"/>
                <a:gd name="T2" fmla="*/ 0 w 56"/>
                <a:gd name="T3" fmla="*/ 0 h 147"/>
                <a:gd name="T4" fmla="*/ 0 w 56"/>
                <a:gd name="T5" fmla="*/ 0 h 147"/>
                <a:gd name="T6" fmla="*/ 0 w 56"/>
                <a:gd name="T7" fmla="*/ 0 h 147"/>
                <a:gd name="T8" fmla="*/ 0 w 56"/>
                <a:gd name="T9" fmla="*/ 0 h 147"/>
                <a:gd name="T10" fmla="*/ 0 w 56"/>
                <a:gd name="T11" fmla="*/ 0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147"/>
                <a:gd name="T20" fmla="*/ 56 w 56"/>
                <a:gd name="T21" fmla="*/ 147 h 1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147">
                  <a:moveTo>
                    <a:pt x="0" y="0"/>
                  </a:moveTo>
                  <a:lnTo>
                    <a:pt x="56" y="133"/>
                  </a:lnTo>
                  <a:lnTo>
                    <a:pt x="38" y="140"/>
                  </a:lnTo>
                  <a:lnTo>
                    <a:pt x="21" y="14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31" name="Line 598"/>
            <p:cNvSpPr>
              <a:spLocks noChangeShapeType="1"/>
            </p:cNvSpPr>
            <p:nvPr/>
          </p:nvSpPr>
          <p:spPr bwMode="auto">
            <a:xfrm>
              <a:off x="336" y="2994"/>
              <a:ext cx="3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32" name="Freeform 599"/>
            <p:cNvSpPr>
              <a:spLocks/>
            </p:cNvSpPr>
            <p:nvPr/>
          </p:nvSpPr>
          <p:spPr bwMode="auto">
            <a:xfrm>
              <a:off x="339" y="3000"/>
              <a:ext cx="6" cy="2"/>
            </a:xfrm>
            <a:custGeom>
              <a:avLst/>
              <a:gdLst>
                <a:gd name="T0" fmla="*/ 0 w 35"/>
                <a:gd name="T1" fmla="*/ 0 h 14"/>
                <a:gd name="T2" fmla="*/ 0 w 35"/>
                <a:gd name="T3" fmla="*/ 0 h 14"/>
                <a:gd name="T4" fmla="*/ 0 w 35"/>
                <a:gd name="T5" fmla="*/ 0 h 14"/>
                <a:gd name="T6" fmla="*/ 0 60000 65536"/>
                <a:gd name="T7" fmla="*/ 0 60000 65536"/>
                <a:gd name="T8" fmla="*/ 0 60000 65536"/>
                <a:gd name="T9" fmla="*/ 0 w 35"/>
                <a:gd name="T10" fmla="*/ 0 h 14"/>
                <a:gd name="T11" fmla="*/ 35 w 35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" h="14">
                  <a:moveTo>
                    <a:pt x="0" y="14"/>
                  </a:moveTo>
                  <a:lnTo>
                    <a:pt x="17" y="7"/>
                  </a:lnTo>
                  <a:lnTo>
                    <a:pt x="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33" name="Line 600"/>
            <p:cNvSpPr>
              <a:spLocks noChangeShapeType="1"/>
            </p:cNvSpPr>
            <p:nvPr/>
          </p:nvSpPr>
          <p:spPr bwMode="auto">
            <a:xfrm flipH="1" flipV="1">
              <a:off x="338" y="2982"/>
              <a:ext cx="9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34" name="Freeform 601"/>
            <p:cNvSpPr>
              <a:spLocks/>
            </p:cNvSpPr>
            <p:nvPr/>
          </p:nvSpPr>
          <p:spPr bwMode="auto">
            <a:xfrm>
              <a:off x="341" y="3005"/>
              <a:ext cx="4" cy="4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0 h 24"/>
                <a:gd name="T4" fmla="*/ 0 w 25"/>
                <a:gd name="T5" fmla="*/ 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17" y="0"/>
                  </a:moveTo>
                  <a:lnTo>
                    <a:pt x="0" y="7"/>
                  </a:lnTo>
                  <a:lnTo>
                    <a:pt x="7" y="24"/>
                  </a:lnTo>
                  <a:lnTo>
                    <a:pt x="25" y="1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35" name="Freeform 602"/>
            <p:cNvSpPr>
              <a:spLocks/>
            </p:cNvSpPr>
            <p:nvPr/>
          </p:nvSpPr>
          <p:spPr bwMode="auto">
            <a:xfrm>
              <a:off x="341" y="3006"/>
              <a:ext cx="4" cy="3"/>
            </a:xfrm>
            <a:custGeom>
              <a:avLst/>
              <a:gdLst>
                <a:gd name="T0" fmla="*/ 0 w 25"/>
                <a:gd name="T1" fmla="*/ 0 h 17"/>
                <a:gd name="T2" fmla="*/ 0 w 25"/>
                <a:gd name="T3" fmla="*/ 0 h 17"/>
                <a:gd name="T4" fmla="*/ 0 w 25"/>
                <a:gd name="T5" fmla="*/ 0 h 17"/>
                <a:gd name="T6" fmla="*/ 0 60000 65536"/>
                <a:gd name="T7" fmla="*/ 0 60000 65536"/>
                <a:gd name="T8" fmla="*/ 0 60000 65536"/>
                <a:gd name="T9" fmla="*/ 0 w 25"/>
                <a:gd name="T10" fmla="*/ 0 h 17"/>
                <a:gd name="T11" fmla="*/ 25 w 25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7">
                  <a:moveTo>
                    <a:pt x="0" y="0"/>
                  </a:moveTo>
                  <a:lnTo>
                    <a:pt x="7" y="17"/>
                  </a:lnTo>
                  <a:lnTo>
                    <a:pt x="25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36" name="Freeform 603"/>
            <p:cNvSpPr>
              <a:spLocks/>
            </p:cNvSpPr>
            <p:nvPr/>
          </p:nvSpPr>
          <p:spPr bwMode="auto">
            <a:xfrm>
              <a:off x="343" y="2999"/>
              <a:ext cx="9" cy="9"/>
            </a:xfrm>
            <a:custGeom>
              <a:avLst/>
              <a:gdLst>
                <a:gd name="T0" fmla="*/ 0 w 56"/>
                <a:gd name="T1" fmla="*/ 0 h 52"/>
                <a:gd name="T2" fmla="*/ 0 w 56"/>
                <a:gd name="T3" fmla="*/ 0 h 52"/>
                <a:gd name="T4" fmla="*/ 0 w 56"/>
                <a:gd name="T5" fmla="*/ 0 h 52"/>
                <a:gd name="T6" fmla="*/ 0 w 56"/>
                <a:gd name="T7" fmla="*/ 0 h 52"/>
                <a:gd name="T8" fmla="*/ 0 w 56"/>
                <a:gd name="T9" fmla="*/ 0 h 52"/>
                <a:gd name="T10" fmla="*/ 0 w 56"/>
                <a:gd name="T11" fmla="*/ 0 h 52"/>
                <a:gd name="T12" fmla="*/ 0 w 56"/>
                <a:gd name="T13" fmla="*/ 0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52"/>
                <a:gd name="T23" fmla="*/ 56 w 56"/>
                <a:gd name="T24" fmla="*/ 52 h 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52">
                  <a:moveTo>
                    <a:pt x="0" y="17"/>
                  </a:moveTo>
                  <a:lnTo>
                    <a:pt x="7" y="34"/>
                  </a:lnTo>
                  <a:lnTo>
                    <a:pt x="15" y="52"/>
                  </a:lnTo>
                  <a:lnTo>
                    <a:pt x="56" y="35"/>
                  </a:lnTo>
                  <a:lnTo>
                    <a:pt x="48" y="18"/>
                  </a:lnTo>
                  <a:lnTo>
                    <a:pt x="4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37" name="Freeform 604"/>
            <p:cNvSpPr>
              <a:spLocks/>
            </p:cNvSpPr>
            <p:nvPr/>
          </p:nvSpPr>
          <p:spPr bwMode="auto">
            <a:xfrm>
              <a:off x="343" y="2999"/>
              <a:ext cx="9" cy="9"/>
            </a:xfrm>
            <a:custGeom>
              <a:avLst/>
              <a:gdLst>
                <a:gd name="T0" fmla="*/ 0 w 56"/>
                <a:gd name="T1" fmla="*/ 0 h 52"/>
                <a:gd name="T2" fmla="*/ 0 w 56"/>
                <a:gd name="T3" fmla="*/ 0 h 52"/>
                <a:gd name="T4" fmla="*/ 0 w 56"/>
                <a:gd name="T5" fmla="*/ 0 h 52"/>
                <a:gd name="T6" fmla="*/ 0 w 56"/>
                <a:gd name="T7" fmla="*/ 0 h 52"/>
                <a:gd name="T8" fmla="*/ 0 w 56"/>
                <a:gd name="T9" fmla="*/ 0 h 52"/>
                <a:gd name="T10" fmla="*/ 0 w 56"/>
                <a:gd name="T11" fmla="*/ 0 h 52"/>
                <a:gd name="T12" fmla="*/ 0 w 56"/>
                <a:gd name="T13" fmla="*/ 0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52"/>
                <a:gd name="T23" fmla="*/ 56 w 56"/>
                <a:gd name="T24" fmla="*/ 52 h 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52">
                  <a:moveTo>
                    <a:pt x="0" y="17"/>
                  </a:moveTo>
                  <a:lnTo>
                    <a:pt x="7" y="34"/>
                  </a:lnTo>
                  <a:lnTo>
                    <a:pt x="15" y="52"/>
                  </a:lnTo>
                  <a:lnTo>
                    <a:pt x="56" y="35"/>
                  </a:lnTo>
                  <a:lnTo>
                    <a:pt x="48" y="18"/>
                  </a:lnTo>
                  <a:lnTo>
                    <a:pt x="41" y="0"/>
                  </a:lnTo>
                  <a:lnTo>
                    <a:pt x="0" y="1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38" name="Freeform 605"/>
            <p:cNvSpPr>
              <a:spLocks/>
            </p:cNvSpPr>
            <p:nvPr/>
          </p:nvSpPr>
          <p:spPr bwMode="auto">
            <a:xfrm>
              <a:off x="351" y="3001"/>
              <a:ext cx="4" cy="4"/>
            </a:xfrm>
            <a:custGeom>
              <a:avLst/>
              <a:gdLst>
                <a:gd name="T0" fmla="*/ 0 w 25"/>
                <a:gd name="T1" fmla="*/ 0 h 25"/>
                <a:gd name="T2" fmla="*/ 0 w 25"/>
                <a:gd name="T3" fmla="*/ 0 h 25"/>
                <a:gd name="T4" fmla="*/ 0 w 25"/>
                <a:gd name="T5" fmla="*/ 0 h 25"/>
                <a:gd name="T6" fmla="*/ 0 w 25"/>
                <a:gd name="T7" fmla="*/ 0 h 25"/>
                <a:gd name="T8" fmla="*/ 0 w 25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5"/>
                <a:gd name="T17" fmla="*/ 25 w 25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5">
                  <a:moveTo>
                    <a:pt x="0" y="8"/>
                  </a:moveTo>
                  <a:lnTo>
                    <a:pt x="8" y="25"/>
                  </a:lnTo>
                  <a:lnTo>
                    <a:pt x="25" y="18"/>
                  </a:lnTo>
                  <a:lnTo>
                    <a:pt x="1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39" name="Freeform 606"/>
            <p:cNvSpPr>
              <a:spLocks/>
            </p:cNvSpPr>
            <p:nvPr/>
          </p:nvSpPr>
          <p:spPr bwMode="auto">
            <a:xfrm>
              <a:off x="352" y="3001"/>
              <a:ext cx="3" cy="4"/>
            </a:xfrm>
            <a:custGeom>
              <a:avLst/>
              <a:gdLst>
                <a:gd name="T0" fmla="*/ 0 w 17"/>
                <a:gd name="T1" fmla="*/ 0 h 25"/>
                <a:gd name="T2" fmla="*/ 0 w 17"/>
                <a:gd name="T3" fmla="*/ 0 h 25"/>
                <a:gd name="T4" fmla="*/ 0 w 17"/>
                <a:gd name="T5" fmla="*/ 0 h 25"/>
                <a:gd name="T6" fmla="*/ 0 60000 65536"/>
                <a:gd name="T7" fmla="*/ 0 60000 65536"/>
                <a:gd name="T8" fmla="*/ 0 60000 65536"/>
                <a:gd name="T9" fmla="*/ 0 w 17"/>
                <a:gd name="T10" fmla="*/ 0 h 25"/>
                <a:gd name="T11" fmla="*/ 17 w 17"/>
                <a:gd name="T12" fmla="*/ 25 h 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" h="25">
                  <a:moveTo>
                    <a:pt x="0" y="25"/>
                  </a:moveTo>
                  <a:lnTo>
                    <a:pt x="17" y="18"/>
                  </a:lnTo>
                  <a:lnTo>
                    <a:pt x="1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40" name="Freeform 607"/>
            <p:cNvSpPr>
              <a:spLocks/>
            </p:cNvSpPr>
            <p:nvPr/>
          </p:nvSpPr>
          <p:spPr bwMode="auto">
            <a:xfrm>
              <a:off x="338" y="2964"/>
              <a:ext cx="16" cy="39"/>
            </a:xfrm>
            <a:custGeom>
              <a:avLst/>
              <a:gdLst>
                <a:gd name="T0" fmla="*/ 0 w 97"/>
                <a:gd name="T1" fmla="*/ 0 h 247"/>
                <a:gd name="T2" fmla="*/ 0 w 97"/>
                <a:gd name="T3" fmla="*/ 0 h 247"/>
                <a:gd name="T4" fmla="*/ 0 w 97"/>
                <a:gd name="T5" fmla="*/ 0 h 247"/>
                <a:gd name="T6" fmla="*/ 0 w 97"/>
                <a:gd name="T7" fmla="*/ 0 h 247"/>
                <a:gd name="T8" fmla="*/ 0 w 97"/>
                <a:gd name="T9" fmla="*/ 0 h 247"/>
                <a:gd name="T10" fmla="*/ 0 w 97"/>
                <a:gd name="T11" fmla="*/ 0 h 2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7"/>
                <a:gd name="T19" fmla="*/ 0 h 247"/>
                <a:gd name="T20" fmla="*/ 97 w 97"/>
                <a:gd name="T21" fmla="*/ 247 h 2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7" h="247">
                  <a:moveTo>
                    <a:pt x="0" y="0"/>
                  </a:moveTo>
                  <a:lnTo>
                    <a:pt x="97" y="232"/>
                  </a:lnTo>
                  <a:lnTo>
                    <a:pt x="79" y="240"/>
                  </a:lnTo>
                  <a:lnTo>
                    <a:pt x="62" y="24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41" name="Freeform 608"/>
            <p:cNvSpPr>
              <a:spLocks/>
            </p:cNvSpPr>
            <p:nvPr/>
          </p:nvSpPr>
          <p:spPr bwMode="auto">
            <a:xfrm>
              <a:off x="348" y="3001"/>
              <a:ext cx="6" cy="2"/>
            </a:xfrm>
            <a:custGeom>
              <a:avLst/>
              <a:gdLst>
                <a:gd name="T0" fmla="*/ 0 w 35"/>
                <a:gd name="T1" fmla="*/ 0 h 15"/>
                <a:gd name="T2" fmla="*/ 0 w 35"/>
                <a:gd name="T3" fmla="*/ 0 h 15"/>
                <a:gd name="T4" fmla="*/ 0 w 35"/>
                <a:gd name="T5" fmla="*/ 0 h 15"/>
                <a:gd name="T6" fmla="*/ 0 60000 65536"/>
                <a:gd name="T7" fmla="*/ 0 60000 65536"/>
                <a:gd name="T8" fmla="*/ 0 60000 65536"/>
                <a:gd name="T9" fmla="*/ 0 w 35"/>
                <a:gd name="T10" fmla="*/ 0 h 15"/>
                <a:gd name="T11" fmla="*/ 35 w 35"/>
                <a:gd name="T12" fmla="*/ 15 h 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" h="15">
                  <a:moveTo>
                    <a:pt x="0" y="15"/>
                  </a:moveTo>
                  <a:lnTo>
                    <a:pt x="17" y="8"/>
                  </a:lnTo>
                  <a:lnTo>
                    <a:pt x="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42" name="Line 609"/>
            <p:cNvSpPr>
              <a:spLocks noChangeShapeType="1"/>
            </p:cNvSpPr>
            <p:nvPr/>
          </p:nvSpPr>
          <p:spPr bwMode="auto">
            <a:xfrm flipH="1" flipV="1">
              <a:off x="338" y="2964"/>
              <a:ext cx="16" cy="3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43" name="Line 610"/>
            <p:cNvSpPr>
              <a:spLocks noChangeShapeType="1"/>
            </p:cNvSpPr>
            <p:nvPr/>
          </p:nvSpPr>
          <p:spPr bwMode="auto">
            <a:xfrm>
              <a:off x="338" y="2979"/>
              <a:ext cx="10" cy="2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44" name="Freeform 611"/>
            <p:cNvSpPr>
              <a:spLocks/>
            </p:cNvSpPr>
            <p:nvPr/>
          </p:nvSpPr>
          <p:spPr bwMode="auto">
            <a:xfrm>
              <a:off x="338" y="3407"/>
              <a:ext cx="13" cy="31"/>
            </a:xfrm>
            <a:custGeom>
              <a:avLst/>
              <a:gdLst>
                <a:gd name="T0" fmla="*/ 0 w 79"/>
                <a:gd name="T1" fmla="*/ 0 h 191"/>
                <a:gd name="T2" fmla="*/ 0 w 79"/>
                <a:gd name="T3" fmla="*/ 0 h 191"/>
                <a:gd name="T4" fmla="*/ 0 w 79"/>
                <a:gd name="T5" fmla="*/ 0 h 191"/>
                <a:gd name="T6" fmla="*/ 0 w 79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91"/>
                <a:gd name="T14" fmla="*/ 79 w 79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91">
                  <a:moveTo>
                    <a:pt x="0" y="9"/>
                  </a:moveTo>
                  <a:lnTo>
                    <a:pt x="79" y="191"/>
                  </a:lnTo>
                  <a:lnTo>
                    <a:pt x="0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45" name="Freeform 612"/>
            <p:cNvSpPr>
              <a:spLocks/>
            </p:cNvSpPr>
            <p:nvPr/>
          </p:nvSpPr>
          <p:spPr bwMode="auto">
            <a:xfrm>
              <a:off x="338" y="3409"/>
              <a:ext cx="13" cy="29"/>
            </a:xfrm>
            <a:custGeom>
              <a:avLst/>
              <a:gdLst>
                <a:gd name="T0" fmla="*/ 0 w 79"/>
                <a:gd name="T1" fmla="*/ 0 h 182"/>
                <a:gd name="T2" fmla="*/ 0 w 79"/>
                <a:gd name="T3" fmla="*/ 0 h 182"/>
                <a:gd name="T4" fmla="*/ 0 w 79"/>
                <a:gd name="T5" fmla="*/ 0 h 182"/>
                <a:gd name="T6" fmla="*/ 0 w 79"/>
                <a:gd name="T7" fmla="*/ 0 h 1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82"/>
                <a:gd name="T14" fmla="*/ 79 w 79"/>
                <a:gd name="T15" fmla="*/ 182 h 1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82">
                  <a:moveTo>
                    <a:pt x="0" y="0"/>
                  </a:moveTo>
                  <a:lnTo>
                    <a:pt x="79" y="182"/>
                  </a:lnTo>
                  <a:lnTo>
                    <a:pt x="0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46" name="Freeform 613"/>
            <p:cNvSpPr>
              <a:spLocks/>
            </p:cNvSpPr>
            <p:nvPr/>
          </p:nvSpPr>
          <p:spPr bwMode="auto">
            <a:xfrm>
              <a:off x="338" y="3426"/>
              <a:ext cx="13" cy="14"/>
            </a:xfrm>
            <a:custGeom>
              <a:avLst/>
              <a:gdLst>
                <a:gd name="T0" fmla="*/ 0 w 79"/>
                <a:gd name="T1" fmla="*/ 0 h 92"/>
                <a:gd name="T2" fmla="*/ 0 w 79"/>
                <a:gd name="T3" fmla="*/ 0 h 92"/>
                <a:gd name="T4" fmla="*/ 0 w 79"/>
                <a:gd name="T5" fmla="*/ 0 h 92"/>
                <a:gd name="T6" fmla="*/ 0 w 79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92"/>
                <a:gd name="T14" fmla="*/ 79 w 79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92">
                  <a:moveTo>
                    <a:pt x="79" y="74"/>
                  </a:moveTo>
                  <a:lnTo>
                    <a:pt x="0" y="0"/>
                  </a:lnTo>
                  <a:lnTo>
                    <a:pt x="38" y="92"/>
                  </a:lnTo>
                  <a:lnTo>
                    <a:pt x="79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47" name="Freeform 614"/>
            <p:cNvSpPr>
              <a:spLocks/>
            </p:cNvSpPr>
            <p:nvPr/>
          </p:nvSpPr>
          <p:spPr bwMode="auto">
            <a:xfrm>
              <a:off x="338" y="3419"/>
              <a:ext cx="9" cy="22"/>
            </a:xfrm>
            <a:custGeom>
              <a:avLst/>
              <a:gdLst>
                <a:gd name="T0" fmla="*/ 0 w 56"/>
                <a:gd name="T1" fmla="*/ 0 h 147"/>
                <a:gd name="T2" fmla="*/ 0 w 56"/>
                <a:gd name="T3" fmla="*/ 0 h 147"/>
                <a:gd name="T4" fmla="*/ 0 w 56"/>
                <a:gd name="T5" fmla="*/ 0 h 147"/>
                <a:gd name="T6" fmla="*/ 0 w 56"/>
                <a:gd name="T7" fmla="*/ 0 h 147"/>
                <a:gd name="T8" fmla="*/ 0 w 56"/>
                <a:gd name="T9" fmla="*/ 0 h 147"/>
                <a:gd name="T10" fmla="*/ 0 w 56"/>
                <a:gd name="T11" fmla="*/ 0 h 1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147"/>
                <a:gd name="T20" fmla="*/ 56 w 56"/>
                <a:gd name="T21" fmla="*/ 147 h 1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147">
                  <a:moveTo>
                    <a:pt x="0" y="0"/>
                  </a:moveTo>
                  <a:lnTo>
                    <a:pt x="56" y="132"/>
                  </a:lnTo>
                  <a:lnTo>
                    <a:pt x="38" y="140"/>
                  </a:lnTo>
                  <a:lnTo>
                    <a:pt x="21" y="147"/>
                  </a:lnTo>
                  <a:lnTo>
                    <a:pt x="0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48" name="Line 615"/>
            <p:cNvSpPr>
              <a:spLocks noChangeShapeType="1"/>
            </p:cNvSpPr>
            <p:nvPr/>
          </p:nvSpPr>
          <p:spPr bwMode="auto">
            <a:xfrm>
              <a:off x="338" y="3434"/>
              <a:ext cx="3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49" name="Freeform 616"/>
            <p:cNvSpPr>
              <a:spLocks/>
            </p:cNvSpPr>
            <p:nvPr/>
          </p:nvSpPr>
          <p:spPr bwMode="auto">
            <a:xfrm>
              <a:off x="341" y="3439"/>
              <a:ext cx="6" cy="2"/>
            </a:xfrm>
            <a:custGeom>
              <a:avLst/>
              <a:gdLst>
                <a:gd name="T0" fmla="*/ 0 w 35"/>
                <a:gd name="T1" fmla="*/ 0 h 15"/>
                <a:gd name="T2" fmla="*/ 0 w 35"/>
                <a:gd name="T3" fmla="*/ 0 h 15"/>
                <a:gd name="T4" fmla="*/ 0 w 35"/>
                <a:gd name="T5" fmla="*/ 0 h 15"/>
                <a:gd name="T6" fmla="*/ 0 60000 65536"/>
                <a:gd name="T7" fmla="*/ 0 60000 65536"/>
                <a:gd name="T8" fmla="*/ 0 60000 65536"/>
                <a:gd name="T9" fmla="*/ 0 w 35"/>
                <a:gd name="T10" fmla="*/ 0 h 15"/>
                <a:gd name="T11" fmla="*/ 35 w 35"/>
                <a:gd name="T12" fmla="*/ 15 h 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" h="15">
                  <a:moveTo>
                    <a:pt x="0" y="15"/>
                  </a:moveTo>
                  <a:lnTo>
                    <a:pt x="17" y="8"/>
                  </a:lnTo>
                  <a:lnTo>
                    <a:pt x="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50" name="Line 617"/>
            <p:cNvSpPr>
              <a:spLocks noChangeShapeType="1"/>
            </p:cNvSpPr>
            <p:nvPr/>
          </p:nvSpPr>
          <p:spPr bwMode="auto">
            <a:xfrm flipH="1" flipV="1">
              <a:off x="338" y="3419"/>
              <a:ext cx="9" cy="2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51" name="Freeform 618"/>
            <p:cNvSpPr>
              <a:spLocks/>
            </p:cNvSpPr>
            <p:nvPr/>
          </p:nvSpPr>
          <p:spPr bwMode="auto">
            <a:xfrm>
              <a:off x="341" y="3440"/>
              <a:ext cx="4" cy="4"/>
            </a:xfrm>
            <a:custGeom>
              <a:avLst/>
              <a:gdLst>
                <a:gd name="T0" fmla="*/ 0 w 25"/>
                <a:gd name="T1" fmla="*/ 0 h 24"/>
                <a:gd name="T2" fmla="*/ 0 w 25"/>
                <a:gd name="T3" fmla="*/ 0 h 24"/>
                <a:gd name="T4" fmla="*/ 0 w 25"/>
                <a:gd name="T5" fmla="*/ 0 h 24"/>
                <a:gd name="T6" fmla="*/ 0 w 25"/>
                <a:gd name="T7" fmla="*/ 0 h 24"/>
                <a:gd name="T8" fmla="*/ 0 w 25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24"/>
                <a:gd name="T17" fmla="*/ 25 w 25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24">
                  <a:moveTo>
                    <a:pt x="17" y="0"/>
                  </a:moveTo>
                  <a:lnTo>
                    <a:pt x="0" y="7"/>
                  </a:lnTo>
                  <a:lnTo>
                    <a:pt x="7" y="24"/>
                  </a:lnTo>
                  <a:lnTo>
                    <a:pt x="25" y="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52" name="Freeform 619"/>
            <p:cNvSpPr>
              <a:spLocks/>
            </p:cNvSpPr>
            <p:nvPr/>
          </p:nvSpPr>
          <p:spPr bwMode="auto">
            <a:xfrm>
              <a:off x="341" y="3441"/>
              <a:ext cx="4" cy="3"/>
            </a:xfrm>
            <a:custGeom>
              <a:avLst/>
              <a:gdLst>
                <a:gd name="T0" fmla="*/ 0 w 25"/>
                <a:gd name="T1" fmla="*/ 0 h 17"/>
                <a:gd name="T2" fmla="*/ 0 w 25"/>
                <a:gd name="T3" fmla="*/ 0 h 17"/>
                <a:gd name="T4" fmla="*/ 0 w 25"/>
                <a:gd name="T5" fmla="*/ 0 h 17"/>
                <a:gd name="T6" fmla="*/ 0 60000 65536"/>
                <a:gd name="T7" fmla="*/ 0 60000 65536"/>
                <a:gd name="T8" fmla="*/ 0 60000 65536"/>
                <a:gd name="T9" fmla="*/ 0 w 25"/>
                <a:gd name="T10" fmla="*/ 0 h 17"/>
                <a:gd name="T11" fmla="*/ 25 w 25"/>
                <a:gd name="T12" fmla="*/ 17 h 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7">
                  <a:moveTo>
                    <a:pt x="0" y="0"/>
                  </a:moveTo>
                  <a:lnTo>
                    <a:pt x="7" y="17"/>
                  </a:lnTo>
                  <a:lnTo>
                    <a:pt x="25" y="1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53" name="Freeform 620"/>
            <p:cNvSpPr>
              <a:spLocks/>
            </p:cNvSpPr>
            <p:nvPr/>
          </p:nvSpPr>
          <p:spPr bwMode="auto">
            <a:xfrm>
              <a:off x="343" y="3435"/>
              <a:ext cx="9" cy="8"/>
            </a:xfrm>
            <a:custGeom>
              <a:avLst/>
              <a:gdLst>
                <a:gd name="T0" fmla="*/ 0 w 56"/>
                <a:gd name="T1" fmla="*/ 0 h 52"/>
                <a:gd name="T2" fmla="*/ 0 w 56"/>
                <a:gd name="T3" fmla="*/ 0 h 52"/>
                <a:gd name="T4" fmla="*/ 0 w 56"/>
                <a:gd name="T5" fmla="*/ 0 h 52"/>
                <a:gd name="T6" fmla="*/ 0 w 56"/>
                <a:gd name="T7" fmla="*/ 0 h 52"/>
                <a:gd name="T8" fmla="*/ 0 w 56"/>
                <a:gd name="T9" fmla="*/ 0 h 52"/>
                <a:gd name="T10" fmla="*/ 0 w 56"/>
                <a:gd name="T11" fmla="*/ 0 h 52"/>
                <a:gd name="T12" fmla="*/ 0 w 56"/>
                <a:gd name="T13" fmla="*/ 0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52"/>
                <a:gd name="T23" fmla="*/ 56 w 56"/>
                <a:gd name="T24" fmla="*/ 52 h 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52">
                  <a:moveTo>
                    <a:pt x="0" y="17"/>
                  </a:moveTo>
                  <a:lnTo>
                    <a:pt x="7" y="35"/>
                  </a:lnTo>
                  <a:lnTo>
                    <a:pt x="15" y="52"/>
                  </a:lnTo>
                  <a:lnTo>
                    <a:pt x="56" y="35"/>
                  </a:lnTo>
                  <a:lnTo>
                    <a:pt x="48" y="17"/>
                  </a:lnTo>
                  <a:lnTo>
                    <a:pt x="4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54" name="Freeform 621"/>
            <p:cNvSpPr>
              <a:spLocks/>
            </p:cNvSpPr>
            <p:nvPr/>
          </p:nvSpPr>
          <p:spPr bwMode="auto">
            <a:xfrm>
              <a:off x="343" y="3435"/>
              <a:ext cx="9" cy="8"/>
            </a:xfrm>
            <a:custGeom>
              <a:avLst/>
              <a:gdLst>
                <a:gd name="T0" fmla="*/ 0 w 56"/>
                <a:gd name="T1" fmla="*/ 0 h 52"/>
                <a:gd name="T2" fmla="*/ 0 w 56"/>
                <a:gd name="T3" fmla="*/ 0 h 52"/>
                <a:gd name="T4" fmla="*/ 0 w 56"/>
                <a:gd name="T5" fmla="*/ 0 h 52"/>
                <a:gd name="T6" fmla="*/ 0 w 56"/>
                <a:gd name="T7" fmla="*/ 0 h 52"/>
                <a:gd name="T8" fmla="*/ 0 w 56"/>
                <a:gd name="T9" fmla="*/ 0 h 52"/>
                <a:gd name="T10" fmla="*/ 0 w 56"/>
                <a:gd name="T11" fmla="*/ 0 h 52"/>
                <a:gd name="T12" fmla="*/ 0 w 56"/>
                <a:gd name="T13" fmla="*/ 0 h 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"/>
                <a:gd name="T22" fmla="*/ 0 h 52"/>
                <a:gd name="T23" fmla="*/ 56 w 56"/>
                <a:gd name="T24" fmla="*/ 52 h 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" h="52">
                  <a:moveTo>
                    <a:pt x="0" y="17"/>
                  </a:moveTo>
                  <a:lnTo>
                    <a:pt x="7" y="35"/>
                  </a:lnTo>
                  <a:lnTo>
                    <a:pt x="15" y="52"/>
                  </a:lnTo>
                  <a:lnTo>
                    <a:pt x="56" y="35"/>
                  </a:lnTo>
                  <a:lnTo>
                    <a:pt x="48" y="17"/>
                  </a:lnTo>
                  <a:lnTo>
                    <a:pt x="41" y="0"/>
                  </a:lnTo>
                  <a:lnTo>
                    <a:pt x="0" y="1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55" name="Freeform 622"/>
            <p:cNvSpPr>
              <a:spLocks/>
            </p:cNvSpPr>
            <p:nvPr/>
          </p:nvSpPr>
          <p:spPr bwMode="auto">
            <a:xfrm>
              <a:off x="351" y="3437"/>
              <a:ext cx="4" cy="3"/>
            </a:xfrm>
            <a:custGeom>
              <a:avLst/>
              <a:gdLst>
                <a:gd name="T0" fmla="*/ 0 w 24"/>
                <a:gd name="T1" fmla="*/ 0 h 25"/>
                <a:gd name="T2" fmla="*/ 0 w 24"/>
                <a:gd name="T3" fmla="*/ 0 h 25"/>
                <a:gd name="T4" fmla="*/ 0 w 24"/>
                <a:gd name="T5" fmla="*/ 0 h 25"/>
                <a:gd name="T6" fmla="*/ 0 w 24"/>
                <a:gd name="T7" fmla="*/ 0 h 25"/>
                <a:gd name="T8" fmla="*/ 0 w 24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"/>
                <a:gd name="T16" fmla="*/ 0 h 25"/>
                <a:gd name="T17" fmla="*/ 24 w 24"/>
                <a:gd name="T18" fmla="*/ 25 h 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" h="25">
                  <a:moveTo>
                    <a:pt x="0" y="7"/>
                  </a:moveTo>
                  <a:lnTo>
                    <a:pt x="8" y="25"/>
                  </a:lnTo>
                  <a:lnTo>
                    <a:pt x="24" y="17"/>
                  </a:lnTo>
                  <a:lnTo>
                    <a:pt x="18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56" name="Freeform 623"/>
            <p:cNvSpPr>
              <a:spLocks/>
            </p:cNvSpPr>
            <p:nvPr/>
          </p:nvSpPr>
          <p:spPr bwMode="auto">
            <a:xfrm>
              <a:off x="352" y="3437"/>
              <a:ext cx="3" cy="3"/>
            </a:xfrm>
            <a:custGeom>
              <a:avLst/>
              <a:gdLst>
                <a:gd name="T0" fmla="*/ 0 w 16"/>
                <a:gd name="T1" fmla="*/ 0 h 25"/>
                <a:gd name="T2" fmla="*/ 0 w 16"/>
                <a:gd name="T3" fmla="*/ 0 h 25"/>
                <a:gd name="T4" fmla="*/ 0 w 16"/>
                <a:gd name="T5" fmla="*/ 0 h 25"/>
                <a:gd name="T6" fmla="*/ 0 60000 65536"/>
                <a:gd name="T7" fmla="*/ 0 60000 65536"/>
                <a:gd name="T8" fmla="*/ 0 60000 65536"/>
                <a:gd name="T9" fmla="*/ 0 w 16"/>
                <a:gd name="T10" fmla="*/ 0 h 25"/>
                <a:gd name="T11" fmla="*/ 16 w 16"/>
                <a:gd name="T12" fmla="*/ 25 h 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" h="25">
                  <a:moveTo>
                    <a:pt x="0" y="25"/>
                  </a:moveTo>
                  <a:lnTo>
                    <a:pt x="16" y="17"/>
                  </a:lnTo>
                  <a:lnTo>
                    <a:pt x="1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57" name="Freeform 624"/>
            <p:cNvSpPr>
              <a:spLocks/>
            </p:cNvSpPr>
            <p:nvPr/>
          </p:nvSpPr>
          <p:spPr bwMode="auto">
            <a:xfrm>
              <a:off x="338" y="3399"/>
              <a:ext cx="16" cy="39"/>
            </a:xfrm>
            <a:custGeom>
              <a:avLst/>
              <a:gdLst>
                <a:gd name="T0" fmla="*/ 0 w 97"/>
                <a:gd name="T1" fmla="*/ 0 h 247"/>
                <a:gd name="T2" fmla="*/ 0 w 97"/>
                <a:gd name="T3" fmla="*/ 0 h 247"/>
                <a:gd name="T4" fmla="*/ 0 w 97"/>
                <a:gd name="T5" fmla="*/ 0 h 247"/>
                <a:gd name="T6" fmla="*/ 0 w 97"/>
                <a:gd name="T7" fmla="*/ 0 h 247"/>
                <a:gd name="T8" fmla="*/ 0 w 97"/>
                <a:gd name="T9" fmla="*/ 0 h 247"/>
                <a:gd name="T10" fmla="*/ 0 w 97"/>
                <a:gd name="T11" fmla="*/ 0 h 2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7"/>
                <a:gd name="T19" fmla="*/ 0 h 247"/>
                <a:gd name="T20" fmla="*/ 97 w 97"/>
                <a:gd name="T21" fmla="*/ 247 h 24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7" h="247">
                  <a:moveTo>
                    <a:pt x="0" y="0"/>
                  </a:moveTo>
                  <a:lnTo>
                    <a:pt x="97" y="233"/>
                  </a:lnTo>
                  <a:lnTo>
                    <a:pt x="79" y="240"/>
                  </a:lnTo>
                  <a:lnTo>
                    <a:pt x="62" y="247"/>
                  </a:lnTo>
                  <a:lnTo>
                    <a:pt x="0" y="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58" name="Freeform 625"/>
            <p:cNvSpPr>
              <a:spLocks/>
            </p:cNvSpPr>
            <p:nvPr/>
          </p:nvSpPr>
          <p:spPr bwMode="auto">
            <a:xfrm>
              <a:off x="348" y="3437"/>
              <a:ext cx="6" cy="1"/>
            </a:xfrm>
            <a:custGeom>
              <a:avLst/>
              <a:gdLst>
                <a:gd name="T0" fmla="*/ 0 w 35"/>
                <a:gd name="T1" fmla="*/ 0 h 14"/>
                <a:gd name="T2" fmla="*/ 0 w 35"/>
                <a:gd name="T3" fmla="*/ 0 h 14"/>
                <a:gd name="T4" fmla="*/ 0 w 35"/>
                <a:gd name="T5" fmla="*/ 0 h 14"/>
                <a:gd name="T6" fmla="*/ 0 60000 65536"/>
                <a:gd name="T7" fmla="*/ 0 60000 65536"/>
                <a:gd name="T8" fmla="*/ 0 60000 65536"/>
                <a:gd name="T9" fmla="*/ 0 w 35"/>
                <a:gd name="T10" fmla="*/ 0 h 14"/>
                <a:gd name="T11" fmla="*/ 35 w 35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5" h="14">
                  <a:moveTo>
                    <a:pt x="0" y="14"/>
                  </a:moveTo>
                  <a:lnTo>
                    <a:pt x="17" y="7"/>
                  </a:lnTo>
                  <a:lnTo>
                    <a:pt x="3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59" name="Line 626"/>
            <p:cNvSpPr>
              <a:spLocks noChangeShapeType="1"/>
            </p:cNvSpPr>
            <p:nvPr/>
          </p:nvSpPr>
          <p:spPr bwMode="auto">
            <a:xfrm flipH="1" flipV="1">
              <a:off x="338" y="3399"/>
              <a:ext cx="16" cy="3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60" name="Line 627"/>
            <p:cNvSpPr>
              <a:spLocks noChangeShapeType="1"/>
            </p:cNvSpPr>
            <p:nvPr/>
          </p:nvSpPr>
          <p:spPr bwMode="auto">
            <a:xfrm>
              <a:off x="338" y="3416"/>
              <a:ext cx="10" cy="2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61" name="Freeform 628"/>
            <p:cNvSpPr>
              <a:spLocks/>
            </p:cNvSpPr>
            <p:nvPr/>
          </p:nvSpPr>
          <p:spPr bwMode="auto">
            <a:xfrm>
              <a:off x="857" y="2814"/>
              <a:ext cx="8" cy="130"/>
            </a:xfrm>
            <a:custGeom>
              <a:avLst/>
              <a:gdLst>
                <a:gd name="T0" fmla="*/ 0 w 45"/>
                <a:gd name="T1" fmla="*/ 0 h 816"/>
                <a:gd name="T2" fmla="*/ 0 w 45"/>
                <a:gd name="T3" fmla="*/ 0 h 816"/>
                <a:gd name="T4" fmla="*/ 0 w 45"/>
                <a:gd name="T5" fmla="*/ 0 h 816"/>
                <a:gd name="T6" fmla="*/ 0 w 45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816"/>
                <a:gd name="T14" fmla="*/ 45 w 45"/>
                <a:gd name="T15" fmla="*/ 816 h 8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816">
                  <a:moveTo>
                    <a:pt x="45" y="0"/>
                  </a:moveTo>
                  <a:lnTo>
                    <a:pt x="0" y="0"/>
                  </a:lnTo>
                  <a:lnTo>
                    <a:pt x="45" y="8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62" name="Freeform 629"/>
            <p:cNvSpPr>
              <a:spLocks/>
            </p:cNvSpPr>
            <p:nvPr/>
          </p:nvSpPr>
          <p:spPr bwMode="auto">
            <a:xfrm>
              <a:off x="857" y="2814"/>
              <a:ext cx="8" cy="130"/>
            </a:xfrm>
            <a:custGeom>
              <a:avLst/>
              <a:gdLst>
                <a:gd name="T0" fmla="*/ 0 w 45"/>
                <a:gd name="T1" fmla="*/ 0 h 816"/>
                <a:gd name="T2" fmla="*/ 0 w 45"/>
                <a:gd name="T3" fmla="*/ 0 h 816"/>
                <a:gd name="T4" fmla="*/ 0 w 45"/>
                <a:gd name="T5" fmla="*/ 0 h 816"/>
                <a:gd name="T6" fmla="*/ 0 w 45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816"/>
                <a:gd name="T14" fmla="*/ 45 w 45"/>
                <a:gd name="T15" fmla="*/ 816 h 8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816">
                  <a:moveTo>
                    <a:pt x="0" y="0"/>
                  </a:moveTo>
                  <a:lnTo>
                    <a:pt x="45" y="816"/>
                  </a:lnTo>
                  <a:lnTo>
                    <a:pt x="0" y="8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63" name="Rectangle 630"/>
            <p:cNvSpPr>
              <a:spLocks noChangeArrowheads="1"/>
            </p:cNvSpPr>
            <p:nvPr/>
          </p:nvSpPr>
          <p:spPr bwMode="auto">
            <a:xfrm>
              <a:off x="857" y="2814"/>
              <a:ext cx="8" cy="13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064" name="Freeform 631"/>
            <p:cNvSpPr>
              <a:spLocks/>
            </p:cNvSpPr>
            <p:nvPr/>
          </p:nvSpPr>
          <p:spPr bwMode="auto">
            <a:xfrm>
              <a:off x="722" y="2836"/>
              <a:ext cx="8" cy="90"/>
            </a:xfrm>
            <a:custGeom>
              <a:avLst/>
              <a:gdLst>
                <a:gd name="T0" fmla="*/ 0 w 46"/>
                <a:gd name="T1" fmla="*/ 0 h 568"/>
                <a:gd name="T2" fmla="*/ 0 w 46"/>
                <a:gd name="T3" fmla="*/ 0 h 568"/>
                <a:gd name="T4" fmla="*/ 0 w 46"/>
                <a:gd name="T5" fmla="*/ 0 h 568"/>
                <a:gd name="T6" fmla="*/ 0 w 46"/>
                <a:gd name="T7" fmla="*/ 0 h 5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68"/>
                <a:gd name="T14" fmla="*/ 46 w 46"/>
                <a:gd name="T15" fmla="*/ 568 h 5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68">
                  <a:moveTo>
                    <a:pt x="46" y="0"/>
                  </a:moveTo>
                  <a:lnTo>
                    <a:pt x="0" y="0"/>
                  </a:lnTo>
                  <a:lnTo>
                    <a:pt x="46" y="56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65" name="Freeform 632"/>
            <p:cNvSpPr>
              <a:spLocks/>
            </p:cNvSpPr>
            <p:nvPr/>
          </p:nvSpPr>
          <p:spPr bwMode="auto">
            <a:xfrm>
              <a:off x="722" y="2836"/>
              <a:ext cx="8" cy="90"/>
            </a:xfrm>
            <a:custGeom>
              <a:avLst/>
              <a:gdLst>
                <a:gd name="T0" fmla="*/ 0 w 46"/>
                <a:gd name="T1" fmla="*/ 0 h 568"/>
                <a:gd name="T2" fmla="*/ 0 w 46"/>
                <a:gd name="T3" fmla="*/ 0 h 568"/>
                <a:gd name="T4" fmla="*/ 0 w 46"/>
                <a:gd name="T5" fmla="*/ 0 h 568"/>
                <a:gd name="T6" fmla="*/ 0 w 46"/>
                <a:gd name="T7" fmla="*/ 0 h 5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68"/>
                <a:gd name="T14" fmla="*/ 46 w 46"/>
                <a:gd name="T15" fmla="*/ 568 h 5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68">
                  <a:moveTo>
                    <a:pt x="0" y="0"/>
                  </a:moveTo>
                  <a:lnTo>
                    <a:pt x="46" y="568"/>
                  </a:lnTo>
                  <a:lnTo>
                    <a:pt x="0" y="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66" name="Rectangle 633"/>
            <p:cNvSpPr>
              <a:spLocks noChangeArrowheads="1"/>
            </p:cNvSpPr>
            <p:nvPr/>
          </p:nvSpPr>
          <p:spPr bwMode="auto">
            <a:xfrm>
              <a:off x="722" y="2836"/>
              <a:ext cx="8" cy="9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067" name="Freeform 634"/>
            <p:cNvSpPr>
              <a:spLocks/>
            </p:cNvSpPr>
            <p:nvPr/>
          </p:nvSpPr>
          <p:spPr bwMode="auto">
            <a:xfrm>
              <a:off x="633" y="2813"/>
              <a:ext cx="52" cy="90"/>
            </a:xfrm>
            <a:custGeom>
              <a:avLst/>
              <a:gdLst>
                <a:gd name="T0" fmla="*/ 0 w 314"/>
                <a:gd name="T1" fmla="*/ 0 h 566"/>
                <a:gd name="T2" fmla="*/ 0 w 314"/>
                <a:gd name="T3" fmla="*/ 0 h 566"/>
                <a:gd name="T4" fmla="*/ 0 w 314"/>
                <a:gd name="T5" fmla="*/ 0 h 566"/>
                <a:gd name="T6" fmla="*/ 0 w 314"/>
                <a:gd name="T7" fmla="*/ 0 h 5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4"/>
                <a:gd name="T13" fmla="*/ 0 h 566"/>
                <a:gd name="T14" fmla="*/ 314 w 314"/>
                <a:gd name="T15" fmla="*/ 566 h 5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4" h="566">
                  <a:moveTo>
                    <a:pt x="0" y="544"/>
                  </a:moveTo>
                  <a:lnTo>
                    <a:pt x="40" y="566"/>
                  </a:lnTo>
                  <a:lnTo>
                    <a:pt x="314" y="0"/>
                  </a:lnTo>
                  <a:lnTo>
                    <a:pt x="0" y="5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68" name="Freeform 635"/>
            <p:cNvSpPr>
              <a:spLocks/>
            </p:cNvSpPr>
            <p:nvPr/>
          </p:nvSpPr>
          <p:spPr bwMode="auto">
            <a:xfrm>
              <a:off x="639" y="2813"/>
              <a:ext cx="52" cy="90"/>
            </a:xfrm>
            <a:custGeom>
              <a:avLst/>
              <a:gdLst>
                <a:gd name="T0" fmla="*/ 0 w 313"/>
                <a:gd name="T1" fmla="*/ 0 h 566"/>
                <a:gd name="T2" fmla="*/ 0 w 313"/>
                <a:gd name="T3" fmla="*/ 0 h 566"/>
                <a:gd name="T4" fmla="*/ 0 w 313"/>
                <a:gd name="T5" fmla="*/ 0 h 566"/>
                <a:gd name="T6" fmla="*/ 0 w 313"/>
                <a:gd name="T7" fmla="*/ 0 h 5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3"/>
                <a:gd name="T13" fmla="*/ 0 h 566"/>
                <a:gd name="T14" fmla="*/ 313 w 313"/>
                <a:gd name="T15" fmla="*/ 566 h 5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3" h="566">
                  <a:moveTo>
                    <a:pt x="0" y="566"/>
                  </a:moveTo>
                  <a:lnTo>
                    <a:pt x="274" y="0"/>
                  </a:lnTo>
                  <a:lnTo>
                    <a:pt x="313" y="23"/>
                  </a:lnTo>
                  <a:lnTo>
                    <a:pt x="0" y="5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69" name="Freeform 636"/>
            <p:cNvSpPr>
              <a:spLocks/>
            </p:cNvSpPr>
            <p:nvPr/>
          </p:nvSpPr>
          <p:spPr bwMode="auto">
            <a:xfrm>
              <a:off x="633" y="2813"/>
              <a:ext cx="58" cy="90"/>
            </a:xfrm>
            <a:custGeom>
              <a:avLst/>
              <a:gdLst>
                <a:gd name="T0" fmla="*/ 0 w 353"/>
                <a:gd name="T1" fmla="*/ 0 h 566"/>
                <a:gd name="T2" fmla="*/ 0 w 353"/>
                <a:gd name="T3" fmla="*/ 0 h 566"/>
                <a:gd name="T4" fmla="*/ 0 w 353"/>
                <a:gd name="T5" fmla="*/ 0 h 566"/>
                <a:gd name="T6" fmla="*/ 0 w 353"/>
                <a:gd name="T7" fmla="*/ 0 h 566"/>
                <a:gd name="T8" fmla="*/ 0 w 353"/>
                <a:gd name="T9" fmla="*/ 0 h 5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3"/>
                <a:gd name="T16" fmla="*/ 0 h 566"/>
                <a:gd name="T17" fmla="*/ 353 w 353"/>
                <a:gd name="T18" fmla="*/ 566 h 5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3" h="566">
                  <a:moveTo>
                    <a:pt x="0" y="544"/>
                  </a:moveTo>
                  <a:lnTo>
                    <a:pt x="40" y="566"/>
                  </a:lnTo>
                  <a:lnTo>
                    <a:pt x="353" y="23"/>
                  </a:lnTo>
                  <a:lnTo>
                    <a:pt x="314" y="0"/>
                  </a:lnTo>
                  <a:lnTo>
                    <a:pt x="0" y="5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70" name="Freeform 637"/>
            <p:cNvSpPr>
              <a:spLocks/>
            </p:cNvSpPr>
            <p:nvPr/>
          </p:nvSpPr>
          <p:spPr bwMode="auto">
            <a:xfrm>
              <a:off x="655" y="2834"/>
              <a:ext cx="34" cy="60"/>
            </a:xfrm>
            <a:custGeom>
              <a:avLst/>
              <a:gdLst>
                <a:gd name="T0" fmla="*/ 0 w 204"/>
                <a:gd name="T1" fmla="*/ 0 h 376"/>
                <a:gd name="T2" fmla="*/ 0 w 204"/>
                <a:gd name="T3" fmla="*/ 0 h 376"/>
                <a:gd name="T4" fmla="*/ 0 w 204"/>
                <a:gd name="T5" fmla="*/ 0 h 376"/>
                <a:gd name="T6" fmla="*/ 0 w 204"/>
                <a:gd name="T7" fmla="*/ 0 h 3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376"/>
                <a:gd name="T14" fmla="*/ 204 w 204"/>
                <a:gd name="T15" fmla="*/ 376 h 3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376">
                  <a:moveTo>
                    <a:pt x="0" y="353"/>
                  </a:moveTo>
                  <a:lnTo>
                    <a:pt x="39" y="376"/>
                  </a:lnTo>
                  <a:lnTo>
                    <a:pt x="204" y="0"/>
                  </a:lnTo>
                  <a:lnTo>
                    <a:pt x="0" y="3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71" name="Freeform 638"/>
            <p:cNvSpPr>
              <a:spLocks/>
            </p:cNvSpPr>
            <p:nvPr/>
          </p:nvSpPr>
          <p:spPr bwMode="auto">
            <a:xfrm>
              <a:off x="662" y="2834"/>
              <a:ext cx="33" cy="60"/>
            </a:xfrm>
            <a:custGeom>
              <a:avLst/>
              <a:gdLst>
                <a:gd name="T0" fmla="*/ 0 w 204"/>
                <a:gd name="T1" fmla="*/ 0 h 376"/>
                <a:gd name="T2" fmla="*/ 0 w 204"/>
                <a:gd name="T3" fmla="*/ 0 h 376"/>
                <a:gd name="T4" fmla="*/ 0 w 204"/>
                <a:gd name="T5" fmla="*/ 0 h 376"/>
                <a:gd name="T6" fmla="*/ 0 w 204"/>
                <a:gd name="T7" fmla="*/ 0 h 3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376"/>
                <a:gd name="T14" fmla="*/ 204 w 204"/>
                <a:gd name="T15" fmla="*/ 376 h 3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376">
                  <a:moveTo>
                    <a:pt x="0" y="376"/>
                  </a:moveTo>
                  <a:lnTo>
                    <a:pt x="165" y="0"/>
                  </a:lnTo>
                  <a:lnTo>
                    <a:pt x="204" y="22"/>
                  </a:lnTo>
                  <a:lnTo>
                    <a:pt x="0" y="3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72" name="Freeform 639"/>
            <p:cNvSpPr>
              <a:spLocks/>
            </p:cNvSpPr>
            <p:nvPr/>
          </p:nvSpPr>
          <p:spPr bwMode="auto">
            <a:xfrm>
              <a:off x="655" y="2834"/>
              <a:ext cx="40" cy="60"/>
            </a:xfrm>
            <a:custGeom>
              <a:avLst/>
              <a:gdLst>
                <a:gd name="T0" fmla="*/ 0 w 243"/>
                <a:gd name="T1" fmla="*/ 0 h 376"/>
                <a:gd name="T2" fmla="*/ 0 w 243"/>
                <a:gd name="T3" fmla="*/ 0 h 376"/>
                <a:gd name="T4" fmla="*/ 0 w 243"/>
                <a:gd name="T5" fmla="*/ 0 h 376"/>
                <a:gd name="T6" fmla="*/ 0 w 243"/>
                <a:gd name="T7" fmla="*/ 0 h 376"/>
                <a:gd name="T8" fmla="*/ 0 w 243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3"/>
                <a:gd name="T16" fmla="*/ 0 h 376"/>
                <a:gd name="T17" fmla="*/ 243 w 243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3" h="376">
                  <a:moveTo>
                    <a:pt x="0" y="353"/>
                  </a:moveTo>
                  <a:lnTo>
                    <a:pt x="39" y="376"/>
                  </a:lnTo>
                  <a:lnTo>
                    <a:pt x="243" y="22"/>
                  </a:lnTo>
                  <a:lnTo>
                    <a:pt x="204" y="0"/>
                  </a:lnTo>
                  <a:lnTo>
                    <a:pt x="0" y="35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73" name="Freeform 640"/>
            <p:cNvSpPr>
              <a:spLocks/>
            </p:cNvSpPr>
            <p:nvPr/>
          </p:nvSpPr>
          <p:spPr bwMode="auto">
            <a:xfrm>
              <a:off x="454" y="2812"/>
              <a:ext cx="135" cy="135"/>
            </a:xfrm>
            <a:custGeom>
              <a:avLst/>
              <a:gdLst>
                <a:gd name="T0" fmla="*/ 0 w 815"/>
                <a:gd name="T1" fmla="*/ 0 h 848"/>
                <a:gd name="T2" fmla="*/ 0 w 815"/>
                <a:gd name="T3" fmla="*/ 0 h 848"/>
                <a:gd name="T4" fmla="*/ 0 w 815"/>
                <a:gd name="T5" fmla="*/ 0 h 848"/>
                <a:gd name="T6" fmla="*/ 0 w 815"/>
                <a:gd name="T7" fmla="*/ 0 h 8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848"/>
                <a:gd name="T14" fmla="*/ 815 w 815"/>
                <a:gd name="T15" fmla="*/ 848 h 8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848">
                  <a:moveTo>
                    <a:pt x="0" y="816"/>
                  </a:moveTo>
                  <a:lnTo>
                    <a:pt x="31" y="848"/>
                  </a:lnTo>
                  <a:lnTo>
                    <a:pt x="815" y="0"/>
                  </a:lnTo>
                  <a:lnTo>
                    <a:pt x="0" y="8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74" name="Freeform 641"/>
            <p:cNvSpPr>
              <a:spLocks/>
            </p:cNvSpPr>
            <p:nvPr/>
          </p:nvSpPr>
          <p:spPr bwMode="auto">
            <a:xfrm>
              <a:off x="459" y="2812"/>
              <a:ext cx="135" cy="135"/>
            </a:xfrm>
            <a:custGeom>
              <a:avLst/>
              <a:gdLst>
                <a:gd name="T0" fmla="*/ 0 w 816"/>
                <a:gd name="T1" fmla="*/ 0 h 848"/>
                <a:gd name="T2" fmla="*/ 0 w 816"/>
                <a:gd name="T3" fmla="*/ 0 h 848"/>
                <a:gd name="T4" fmla="*/ 0 w 816"/>
                <a:gd name="T5" fmla="*/ 0 h 848"/>
                <a:gd name="T6" fmla="*/ 0 w 816"/>
                <a:gd name="T7" fmla="*/ 0 h 8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848"/>
                <a:gd name="T14" fmla="*/ 816 w 816"/>
                <a:gd name="T15" fmla="*/ 848 h 8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848">
                  <a:moveTo>
                    <a:pt x="0" y="848"/>
                  </a:moveTo>
                  <a:lnTo>
                    <a:pt x="784" y="0"/>
                  </a:lnTo>
                  <a:lnTo>
                    <a:pt x="816" y="32"/>
                  </a:lnTo>
                  <a:lnTo>
                    <a:pt x="0" y="8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75" name="Freeform 642"/>
            <p:cNvSpPr>
              <a:spLocks/>
            </p:cNvSpPr>
            <p:nvPr/>
          </p:nvSpPr>
          <p:spPr bwMode="auto">
            <a:xfrm>
              <a:off x="454" y="2812"/>
              <a:ext cx="140" cy="135"/>
            </a:xfrm>
            <a:custGeom>
              <a:avLst/>
              <a:gdLst>
                <a:gd name="T0" fmla="*/ 0 w 847"/>
                <a:gd name="T1" fmla="*/ 0 h 848"/>
                <a:gd name="T2" fmla="*/ 0 w 847"/>
                <a:gd name="T3" fmla="*/ 0 h 848"/>
                <a:gd name="T4" fmla="*/ 0 w 847"/>
                <a:gd name="T5" fmla="*/ 0 h 848"/>
                <a:gd name="T6" fmla="*/ 0 w 847"/>
                <a:gd name="T7" fmla="*/ 0 h 848"/>
                <a:gd name="T8" fmla="*/ 0 w 847"/>
                <a:gd name="T9" fmla="*/ 0 h 8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7"/>
                <a:gd name="T16" fmla="*/ 0 h 848"/>
                <a:gd name="T17" fmla="*/ 847 w 847"/>
                <a:gd name="T18" fmla="*/ 848 h 8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7" h="848">
                  <a:moveTo>
                    <a:pt x="0" y="816"/>
                  </a:moveTo>
                  <a:lnTo>
                    <a:pt x="31" y="848"/>
                  </a:lnTo>
                  <a:lnTo>
                    <a:pt x="847" y="32"/>
                  </a:lnTo>
                  <a:lnTo>
                    <a:pt x="815" y="0"/>
                  </a:lnTo>
                  <a:lnTo>
                    <a:pt x="0" y="8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76" name="Freeform 643"/>
            <p:cNvSpPr>
              <a:spLocks/>
            </p:cNvSpPr>
            <p:nvPr/>
          </p:nvSpPr>
          <p:spPr bwMode="auto">
            <a:xfrm>
              <a:off x="414" y="2865"/>
              <a:ext cx="40" cy="44"/>
            </a:xfrm>
            <a:custGeom>
              <a:avLst/>
              <a:gdLst>
                <a:gd name="T0" fmla="*/ 0 w 241"/>
                <a:gd name="T1" fmla="*/ 0 h 272"/>
                <a:gd name="T2" fmla="*/ 0 w 241"/>
                <a:gd name="T3" fmla="*/ 0 h 272"/>
                <a:gd name="T4" fmla="*/ 0 w 241"/>
                <a:gd name="T5" fmla="*/ 0 h 272"/>
                <a:gd name="T6" fmla="*/ 0 w 241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1"/>
                <a:gd name="T13" fmla="*/ 0 h 272"/>
                <a:gd name="T14" fmla="*/ 241 w 241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1" h="272">
                  <a:moveTo>
                    <a:pt x="0" y="241"/>
                  </a:moveTo>
                  <a:lnTo>
                    <a:pt x="33" y="272"/>
                  </a:lnTo>
                  <a:lnTo>
                    <a:pt x="241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77" name="Freeform 644"/>
            <p:cNvSpPr>
              <a:spLocks/>
            </p:cNvSpPr>
            <p:nvPr/>
          </p:nvSpPr>
          <p:spPr bwMode="auto">
            <a:xfrm>
              <a:off x="419" y="2865"/>
              <a:ext cx="40" cy="44"/>
            </a:xfrm>
            <a:custGeom>
              <a:avLst/>
              <a:gdLst>
                <a:gd name="T0" fmla="*/ 0 w 239"/>
                <a:gd name="T1" fmla="*/ 0 h 272"/>
                <a:gd name="T2" fmla="*/ 0 w 239"/>
                <a:gd name="T3" fmla="*/ 0 h 272"/>
                <a:gd name="T4" fmla="*/ 0 w 239"/>
                <a:gd name="T5" fmla="*/ 0 h 272"/>
                <a:gd name="T6" fmla="*/ 0 w 239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72"/>
                <a:gd name="T14" fmla="*/ 239 w 239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72">
                  <a:moveTo>
                    <a:pt x="0" y="272"/>
                  </a:moveTo>
                  <a:lnTo>
                    <a:pt x="208" y="0"/>
                  </a:lnTo>
                  <a:lnTo>
                    <a:pt x="239" y="32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78" name="Freeform 645"/>
            <p:cNvSpPr>
              <a:spLocks/>
            </p:cNvSpPr>
            <p:nvPr/>
          </p:nvSpPr>
          <p:spPr bwMode="auto">
            <a:xfrm>
              <a:off x="414" y="2865"/>
              <a:ext cx="45" cy="44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272"/>
                <a:gd name="T17" fmla="*/ 272 w 272"/>
                <a:gd name="T18" fmla="*/ 272 h 2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272">
                  <a:moveTo>
                    <a:pt x="0" y="241"/>
                  </a:moveTo>
                  <a:lnTo>
                    <a:pt x="33" y="272"/>
                  </a:lnTo>
                  <a:lnTo>
                    <a:pt x="272" y="32"/>
                  </a:lnTo>
                  <a:lnTo>
                    <a:pt x="241" y="0"/>
                  </a:lnTo>
                  <a:lnTo>
                    <a:pt x="0" y="2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79" name="Freeform 646"/>
            <p:cNvSpPr>
              <a:spLocks/>
            </p:cNvSpPr>
            <p:nvPr/>
          </p:nvSpPr>
          <p:spPr bwMode="auto">
            <a:xfrm>
              <a:off x="454" y="2865"/>
              <a:ext cx="45" cy="38"/>
            </a:xfrm>
            <a:custGeom>
              <a:avLst/>
              <a:gdLst>
                <a:gd name="T0" fmla="*/ 0 w 272"/>
                <a:gd name="T1" fmla="*/ 0 h 241"/>
                <a:gd name="T2" fmla="*/ 0 w 272"/>
                <a:gd name="T3" fmla="*/ 0 h 241"/>
                <a:gd name="T4" fmla="*/ 0 w 272"/>
                <a:gd name="T5" fmla="*/ 0 h 241"/>
                <a:gd name="T6" fmla="*/ 0 w 272"/>
                <a:gd name="T7" fmla="*/ 0 h 2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241"/>
                <a:gd name="T14" fmla="*/ 272 w 272"/>
                <a:gd name="T15" fmla="*/ 241 h 2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241">
                  <a:moveTo>
                    <a:pt x="31" y="0"/>
                  </a:moveTo>
                  <a:lnTo>
                    <a:pt x="0" y="32"/>
                  </a:lnTo>
                  <a:lnTo>
                    <a:pt x="272" y="24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80" name="Freeform 647"/>
            <p:cNvSpPr>
              <a:spLocks/>
            </p:cNvSpPr>
            <p:nvPr/>
          </p:nvSpPr>
          <p:spPr bwMode="auto">
            <a:xfrm>
              <a:off x="454" y="2871"/>
              <a:ext cx="45" cy="38"/>
            </a:xfrm>
            <a:custGeom>
              <a:avLst/>
              <a:gdLst>
                <a:gd name="T0" fmla="*/ 0 w 272"/>
                <a:gd name="T1" fmla="*/ 0 h 240"/>
                <a:gd name="T2" fmla="*/ 0 w 272"/>
                <a:gd name="T3" fmla="*/ 0 h 240"/>
                <a:gd name="T4" fmla="*/ 0 w 272"/>
                <a:gd name="T5" fmla="*/ 0 h 240"/>
                <a:gd name="T6" fmla="*/ 0 w 272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240"/>
                <a:gd name="T14" fmla="*/ 272 w 272"/>
                <a:gd name="T15" fmla="*/ 240 h 2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240">
                  <a:moveTo>
                    <a:pt x="0" y="0"/>
                  </a:moveTo>
                  <a:lnTo>
                    <a:pt x="272" y="209"/>
                  </a:lnTo>
                  <a:lnTo>
                    <a:pt x="24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81" name="Freeform 648"/>
            <p:cNvSpPr>
              <a:spLocks/>
            </p:cNvSpPr>
            <p:nvPr/>
          </p:nvSpPr>
          <p:spPr bwMode="auto">
            <a:xfrm>
              <a:off x="454" y="2865"/>
              <a:ext cx="45" cy="44"/>
            </a:xfrm>
            <a:custGeom>
              <a:avLst/>
              <a:gdLst>
                <a:gd name="T0" fmla="*/ 0 w 272"/>
                <a:gd name="T1" fmla="*/ 0 h 272"/>
                <a:gd name="T2" fmla="*/ 0 w 272"/>
                <a:gd name="T3" fmla="*/ 0 h 272"/>
                <a:gd name="T4" fmla="*/ 0 w 272"/>
                <a:gd name="T5" fmla="*/ 0 h 272"/>
                <a:gd name="T6" fmla="*/ 0 w 272"/>
                <a:gd name="T7" fmla="*/ 0 h 272"/>
                <a:gd name="T8" fmla="*/ 0 w 272"/>
                <a:gd name="T9" fmla="*/ 0 h 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272"/>
                <a:gd name="T17" fmla="*/ 272 w 272"/>
                <a:gd name="T18" fmla="*/ 272 h 2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272">
                  <a:moveTo>
                    <a:pt x="31" y="0"/>
                  </a:moveTo>
                  <a:lnTo>
                    <a:pt x="0" y="32"/>
                  </a:lnTo>
                  <a:lnTo>
                    <a:pt x="240" y="272"/>
                  </a:lnTo>
                  <a:lnTo>
                    <a:pt x="272" y="241"/>
                  </a:lnTo>
                  <a:lnTo>
                    <a:pt x="3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82" name="Freeform 649"/>
            <p:cNvSpPr>
              <a:spLocks/>
            </p:cNvSpPr>
            <p:nvPr/>
          </p:nvSpPr>
          <p:spPr bwMode="auto">
            <a:xfrm>
              <a:off x="477" y="2795"/>
              <a:ext cx="161" cy="152"/>
            </a:xfrm>
            <a:custGeom>
              <a:avLst/>
              <a:gdLst>
                <a:gd name="T0" fmla="*/ 0 w 981"/>
                <a:gd name="T1" fmla="*/ 0 h 950"/>
                <a:gd name="T2" fmla="*/ 0 w 981"/>
                <a:gd name="T3" fmla="*/ 0 h 950"/>
                <a:gd name="T4" fmla="*/ 0 w 981"/>
                <a:gd name="T5" fmla="*/ 0 h 950"/>
                <a:gd name="T6" fmla="*/ 0 w 981"/>
                <a:gd name="T7" fmla="*/ 0 h 9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1"/>
                <a:gd name="T13" fmla="*/ 0 h 950"/>
                <a:gd name="T14" fmla="*/ 981 w 981"/>
                <a:gd name="T15" fmla="*/ 950 h 9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1" h="950">
                  <a:moveTo>
                    <a:pt x="950" y="950"/>
                  </a:moveTo>
                  <a:lnTo>
                    <a:pt x="981" y="918"/>
                  </a:lnTo>
                  <a:lnTo>
                    <a:pt x="0" y="0"/>
                  </a:lnTo>
                  <a:lnTo>
                    <a:pt x="950" y="9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83" name="Freeform 650"/>
            <p:cNvSpPr>
              <a:spLocks/>
            </p:cNvSpPr>
            <p:nvPr/>
          </p:nvSpPr>
          <p:spPr bwMode="auto">
            <a:xfrm>
              <a:off x="477" y="2791"/>
              <a:ext cx="161" cy="151"/>
            </a:xfrm>
            <a:custGeom>
              <a:avLst/>
              <a:gdLst>
                <a:gd name="T0" fmla="*/ 0 w 981"/>
                <a:gd name="T1" fmla="*/ 0 h 951"/>
                <a:gd name="T2" fmla="*/ 0 w 981"/>
                <a:gd name="T3" fmla="*/ 0 h 951"/>
                <a:gd name="T4" fmla="*/ 0 w 981"/>
                <a:gd name="T5" fmla="*/ 0 h 951"/>
                <a:gd name="T6" fmla="*/ 0 w 981"/>
                <a:gd name="T7" fmla="*/ 0 h 9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1"/>
                <a:gd name="T13" fmla="*/ 0 h 951"/>
                <a:gd name="T14" fmla="*/ 981 w 981"/>
                <a:gd name="T15" fmla="*/ 951 h 9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1" h="951">
                  <a:moveTo>
                    <a:pt x="981" y="951"/>
                  </a:moveTo>
                  <a:lnTo>
                    <a:pt x="0" y="33"/>
                  </a:lnTo>
                  <a:lnTo>
                    <a:pt x="32" y="0"/>
                  </a:lnTo>
                  <a:lnTo>
                    <a:pt x="981" y="9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84" name="Freeform 651"/>
            <p:cNvSpPr>
              <a:spLocks/>
            </p:cNvSpPr>
            <p:nvPr/>
          </p:nvSpPr>
          <p:spPr bwMode="auto">
            <a:xfrm>
              <a:off x="477" y="2791"/>
              <a:ext cx="161" cy="156"/>
            </a:xfrm>
            <a:custGeom>
              <a:avLst/>
              <a:gdLst>
                <a:gd name="T0" fmla="*/ 0 w 981"/>
                <a:gd name="T1" fmla="*/ 0 h 983"/>
                <a:gd name="T2" fmla="*/ 0 w 981"/>
                <a:gd name="T3" fmla="*/ 0 h 983"/>
                <a:gd name="T4" fmla="*/ 0 w 981"/>
                <a:gd name="T5" fmla="*/ 0 h 983"/>
                <a:gd name="T6" fmla="*/ 0 w 981"/>
                <a:gd name="T7" fmla="*/ 0 h 983"/>
                <a:gd name="T8" fmla="*/ 0 w 981"/>
                <a:gd name="T9" fmla="*/ 0 h 9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1"/>
                <a:gd name="T16" fmla="*/ 0 h 983"/>
                <a:gd name="T17" fmla="*/ 981 w 981"/>
                <a:gd name="T18" fmla="*/ 983 h 98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1" h="983">
                  <a:moveTo>
                    <a:pt x="950" y="983"/>
                  </a:moveTo>
                  <a:lnTo>
                    <a:pt x="981" y="951"/>
                  </a:lnTo>
                  <a:lnTo>
                    <a:pt x="32" y="0"/>
                  </a:lnTo>
                  <a:lnTo>
                    <a:pt x="0" y="33"/>
                  </a:lnTo>
                  <a:lnTo>
                    <a:pt x="950" y="98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85" name="Freeform 652"/>
            <p:cNvSpPr>
              <a:spLocks/>
            </p:cNvSpPr>
            <p:nvPr/>
          </p:nvSpPr>
          <p:spPr bwMode="auto">
            <a:xfrm>
              <a:off x="481" y="2792"/>
              <a:ext cx="156" cy="137"/>
            </a:xfrm>
            <a:custGeom>
              <a:avLst/>
              <a:gdLst>
                <a:gd name="T0" fmla="*/ 0 w 947"/>
                <a:gd name="T1" fmla="*/ 0 h 866"/>
                <a:gd name="T2" fmla="*/ 0 w 947"/>
                <a:gd name="T3" fmla="*/ 0 h 866"/>
                <a:gd name="T4" fmla="*/ 0 w 947"/>
                <a:gd name="T5" fmla="*/ 0 h 866"/>
                <a:gd name="T6" fmla="*/ 0 w 947"/>
                <a:gd name="T7" fmla="*/ 0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7"/>
                <a:gd name="T13" fmla="*/ 0 h 866"/>
                <a:gd name="T14" fmla="*/ 947 w 947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7" h="866">
                  <a:moveTo>
                    <a:pt x="916" y="866"/>
                  </a:moveTo>
                  <a:lnTo>
                    <a:pt x="947" y="833"/>
                  </a:lnTo>
                  <a:lnTo>
                    <a:pt x="0" y="0"/>
                  </a:lnTo>
                  <a:lnTo>
                    <a:pt x="916" y="8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86" name="Freeform 653"/>
            <p:cNvSpPr>
              <a:spLocks/>
            </p:cNvSpPr>
            <p:nvPr/>
          </p:nvSpPr>
          <p:spPr bwMode="auto">
            <a:xfrm>
              <a:off x="481" y="2786"/>
              <a:ext cx="156" cy="138"/>
            </a:xfrm>
            <a:custGeom>
              <a:avLst/>
              <a:gdLst>
                <a:gd name="T0" fmla="*/ 0 w 947"/>
                <a:gd name="T1" fmla="*/ 0 h 866"/>
                <a:gd name="T2" fmla="*/ 0 w 947"/>
                <a:gd name="T3" fmla="*/ 0 h 866"/>
                <a:gd name="T4" fmla="*/ 0 w 947"/>
                <a:gd name="T5" fmla="*/ 0 h 866"/>
                <a:gd name="T6" fmla="*/ 0 w 947"/>
                <a:gd name="T7" fmla="*/ 0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7"/>
                <a:gd name="T13" fmla="*/ 0 h 866"/>
                <a:gd name="T14" fmla="*/ 947 w 947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7" h="866">
                  <a:moveTo>
                    <a:pt x="947" y="866"/>
                  </a:moveTo>
                  <a:lnTo>
                    <a:pt x="0" y="33"/>
                  </a:lnTo>
                  <a:lnTo>
                    <a:pt x="31" y="0"/>
                  </a:lnTo>
                  <a:lnTo>
                    <a:pt x="947" y="8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87" name="Freeform 654"/>
            <p:cNvSpPr>
              <a:spLocks/>
            </p:cNvSpPr>
            <p:nvPr/>
          </p:nvSpPr>
          <p:spPr bwMode="auto">
            <a:xfrm>
              <a:off x="481" y="2786"/>
              <a:ext cx="156" cy="143"/>
            </a:xfrm>
            <a:custGeom>
              <a:avLst/>
              <a:gdLst>
                <a:gd name="T0" fmla="*/ 0 w 947"/>
                <a:gd name="T1" fmla="*/ 0 h 899"/>
                <a:gd name="T2" fmla="*/ 0 w 947"/>
                <a:gd name="T3" fmla="*/ 0 h 899"/>
                <a:gd name="T4" fmla="*/ 0 w 947"/>
                <a:gd name="T5" fmla="*/ 0 h 899"/>
                <a:gd name="T6" fmla="*/ 0 w 947"/>
                <a:gd name="T7" fmla="*/ 0 h 899"/>
                <a:gd name="T8" fmla="*/ 0 w 947"/>
                <a:gd name="T9" fmla="*/ 0 h 8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7"/>
                <a:gd name="T16" fmla="*/ 0 h 899"/>
                <a:gd name="T17" fmla="*/ 947 w 947"/>
                <a:gd name="T18" fmla="*/ 899 h 8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7" h="899">
                  <a:moveTo>
                    <a:pt x="916" y="899"/>
                  </a:moveTo>
                  <a:lnTo>
                    <a:pt x="947" y="866"/>
                  </a:lnTo>
                  <a:lnTo>
                    <a:pt x="31" y="0"/>
                  </a:lnTo>
                  <a:lnTo>
                    <a:pt x="0" y="33"/>
                  </a:lnTo>
                  <a:lnTo>
                    <a:pt x="916" y="89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88" name="Freeform 655"/>
            <p:cNvSpPr>
              <a:spLocks/>
            </p:cNvSpPr>
            <p:nvPr/>
          </p:nvSpPr>
          <p:spPr bwMode="auto">
            <a:xfrm>
              <a:off x="481" y="3227"/>
              <a:ext cx="156" cy="137"/>
            </a:xfrm>
            <a:custGeom>
              <a:avLst/>
              <a:gdLst>
                <a:gd name="T0" fmla="*/ 0 w 947"/>
                <a:gd name="T1" fmla="*/ 0 h 865"/>
                <a:gd name="T2" fmla="*/ 0 w 947"/>
                <a:gd name="T3" fmla="*/ 0 h 865"/>
                <a:gd name="T4" fmla="*/ 0 w 947"/>
                <a:gd name="T5" fmla="*/ 0 h 865"/>
                <a:gd name="T6" fmla="*/ 0 w 947"/>
                <a:gd name="T7" fmla="*/ 0 h 8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7"/>
                <a:gd name="T13" fmla="*/ 0 h 865"/>
                <a:gd name="T14" fmla="*/ 947 w 947"/>
                <a:gd name="T15" fmla="*/ 865 h 8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7" h="865">
                  <a:moveTo>
                    <a:pt x="916" y="865"/>
                  </a:moveTo>
                  <a:lnTo>
                    <a:pt x="947" y="833"/>
                  </a:lnTo>
                  <a:lnTo>
                    <a:pt x="0" y="0"/>
                  </a:lnTo>
                  <a:lnTo>
                    <a:pt x="916" y="8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89" name="Freeform 656"/>
            <p:cNvSpPr>
              <a:spLocks/>
            </p:cNvSpPr>
            <p:nvPr/>
          </p:nvSpPr>
          <p:spPr bwMode="auto">
            <a:xfrm>
              <a:off x="481" y="3223"/>
              <a:ext cx="156" cy="137"/>
            </a:xfrm>
            <a:custGeom>
              <a:avLst/>
              <a:gdLst>
                <a:gd name="T0" fmla="*/ 0 w 947"/>
                <a:gd name="T1" fmla="*/ 0 h 866"/>
                <a:gd name="T2" fmla="*/ 0 w 947"/>
                <a:gd name="T3" fmla="*/ 0 h 866"/>
                <a:gd name="T4" fmla="*/ 0 w 947"/>
                <a:gd name="T5" fmla="*/ 0 h 866"/>
                <a:gd name="T6" fmla="*/ 0 w 947"/>
                <a:gd name="T7" fmla="*/ 0 h 8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7"/>
                <a:gd name="T13" fmla="*/ 0 h 866"/>
                <a:gd name="T14" fmla="*/ 947 w 947"/>
                <a:gd name="T15" fmla="*/ 866 h 8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7" h="866">
                  <a:moveTo>
                    <a:pt x="947" y="866"/>
                  </a:moveTo>
                  <a:lnTo>
                    <a:pt x="0" y="33"/>
                  </a:lnTo>
                  <a:lnTo>
                    <a:pt x="31" y="0"/>
                  </a:lnTo>
                  <a:lnTo>
                    <a:pt x="947" y="8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90" name="Freeform 657"/>
            <p:cNvSpPr>
              <a:spLocks/>
            </p:cNvSpPr>
            <p:nvPr/>
          </p:nvSpPr>
          <p:spPr bwMode="auto">
            <a:xfrm>
              <a:off x="481" y="3223"/>
              <a:ext cx="156" cy="141"/>
            </a:xfrm>
            <a:custGeom>
              <a:avLst/>
              <a:gdLst>
                <a:gd name="T0" fmla="*/ 0 w 947"/>
                <a:gd name="T1" fmla="*/ 0 h 898"/>
                <a:gd name="T2" fmla="*/ 0 w 947"/>
                <a:gd name="T3" fmla="*/ 0 h 898"/>
                <a:gd name="T4" fmla="*/ 0 w 947"/>
                <a:gd name="T5" fmla="*/ 0 h 898"/>
                <a:gd name="T6" fmla="*/ 0 w 947"/>
                <a:gd name="T7" fmla="*/ 0 h 898"/>
                <a:gd name="T8" fmla="*/ 0 w 947"/>
                <a:gd name="T9" fmla="*/ 0 h 8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47"/>
                <a:gd name="T16" fmla="*/ 0 h 898"/>
                <a:gd name="T17" fmla="*/ 947 w 947"/>
                <a:gd name="T18" fmla="*/ 898 h 8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47" h="898">
                  <a:moveTo>
                    <a:pt x="916" y="898"/>
                  </a:moveTo>
                  <a:lnTo>
                    <a:pt x="947" y="866"/>
                  </a:lnTo>
                  <a:lnTo>
                    <a:pt x="31" y="0"/>
                  </a:lnTo>
                  <a:lnTo>
                    <a:pt x="0" y="33"/>
                  </a:lnTo>
                  <a:lnTo>
                    <a:pt x="916" y="89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91" name="Freeform 658"/>
            <p:cNvSpPr>
              <a:spLocks/>
            </p:cNvSpPr>
            <p:nvPr/>
          </p:nvSpPr>
          <p:spPr bwMode="auto">
            <a:xfrm>
              <a:off x="477" y="3232"/>
              <a:ext cx="161" cy="150"/>
            </a:xfrm>
            <a:custGeom>
              <a:avLst/>
              <a:gdLst>
                <a:gd name="T0" fmla="*/ 0 w 981"/>
                <a:gd name="T1" fmla="*/ 0 h 951"/>
                <a:gd name="T2" fmla="*/ 0 w 981"/>
                <a:gd name="T3" fmla="*/ 0 h 951"/>
                <a:gd name="T4" fmla="*/ 0 w 981"/>
                <a:gd name="T5" fmla="*/ 0 h 951"/>
                <a:gd name="T6" fmla="*/ 0 w 981"/>
                <a:gd name="T7" fmla="*/ 0 h 9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1"/>
                <a:gd name="T13" fmla="*/ 0 h 951"/>
                <a:gd name="T14" fmla="*/ 981 w 981"/>
                <a:gd name="T15" fmla="*/ 951 h 9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1" h="951">
                  <a:moveTo>
                    <a:pt x="950" y="951"/>
                  </a:moveTo>
                  <a:lnTo>
                    <a:pt x="981" y="920"/>
                  </a:lnTo>
                  <a:lnTo>
                    <a:pt x="0" y="0"/>
                  </a:lnTo>
                  <a:lnTo>
                    <a:pt x="950" y="9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92" name="Freeform 659"/>
            <p:cNvSpPr>
              <a:spLocks/>
            </p:cNvSpPr>
            <p:nvPr/>
          </p:nvSpPr>
          <p:spPr bwMode="auto">
            <a:xfrm>
              <a:off x="477" y="3226"/>
              <a:ext cx="161" cy="152"/>
            </a:xfrm>
            <a:custGeom>
              <a:avLst/>
              <a:gdLst>
                <a:gd name="T0" fmla="*/ 0 w 981"/>
                <a:gd name="T1" fmla="*/ 0 h 951"/>
                <a:gd name="T2" fmla="*/ 0 w 981"/>
                <a:gd name="T3" fmla="*/ 0 h 951"/>
                <a:gd name="T4" fmla="*/ 0 w 981"/>
                <a:gd name="T5" fmla="*/ 0 h 951"/>
                <a:gd name="T6" fmla="*/ 0 w 981"/>
                <a:gd name="T7" fmla="*/ 0 h 9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1"/>
                <a:gd name="T13" fmla="*/ 0 h 951"/>
                <a:gd name="T14" fmla="*/ 981 w 981"/>
                <a:gd name="T15" fmla="*/ 951 h 9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1" h="951">
                  <a:moveTo>
                    <a:pt x="981" y="951"/>
                  </a:moveTo>
                  <a:lnTo>
                    <a:pt x="0" y="31"/>
                  </a:lnTo>
                  <a:lnTo>
                    <a:pt x="32" y="0"/>
                  </a:lnTo>
                  <a:lnTo>
                    <a:pt x="981" y="9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93" name="Freeform 660"/>
            <p:cNvSpPr>
              <a:spLocks/>
            </p:cNvSpPr>
            <p:nvPr/>
          </p:nvSpPr>
          <p:spPr bwMode="auto">
            <a:xfrm>
              <a:off x="477" y="3226"/>
              <a:ext cx="161" cy="156"/>
            </a:xfrm>
            <a:custGeom>
              <a:avLst/>
              <a:gdLst>
                <a:gd name="T0" fmla="*/ 0 w 981"/>
                <a:gd name="T1" fmla="*/ 0 h 982"/>
                <a:gd name="T2" fmla="*/ 0 w 981"/>
                <a:gd name="T3" fmla="*/ 0 h 982"/>
                <a:gd name="T4" fmla="*/ 0 w 981"/>
                <a:gd name="T5" fmla="*/ 0 h 982"/>
                <a:gd name="T6" fmla="*/ 0 w 981"/>
                <a:gd name="T7" fmla="*/ 0 h 982"/>
                <a:gd name="T8" fmla="*/ 0 w 981"/>
                <a:gd name="T9" fmla="*/ 0 h 9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1"/>
                <a:gd name="T16" fmla="*/ 0 h 982"/>
                <a:gd name="T17" fmla="*/ 981 w 981"/>
                <a:gd name="T18" fmla="*/ 982 h 9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1" h="982">
                  <a:moveTo>
                    <a:pt x="950" y="982"/>
                  </a:moveTo>
                  <a:lnTo>
                    <a:pt x="981" y="951"/>
                  </a:lnTo>
                  <a:lnTo>
                    <a:pt x="32" y="0"/>
                  </a:lnTo>
                  <a:lnTo>
                    <a:pt x="0" y="31"/>
                  </a:lnTo>
                  <a:lnTo>
                    <a:pt x="950" y="98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94" name="Freeform 661"/>
            <p:cNvSpPr>
              <a:spLocks/>
            </p:cNvSpPr>
            <p:nvPr/>
          </p:nvSpPr>
          <p:spPr bwMode="auto">
            <a:xfrm>
              <a:off x="454" y="3248"/>
              <a:ext cx="135" cy="134"/>
            </a:xfrm>
            <a:custGeom>
              <a:avLst/>
              <a:gdLst>
                <a:gd name="T0" fmla="*/ 0 w 815"/>
                <a:gd name="T1" fmla="*/ 0 h 848"/>
                <a:gd name="T2" fmla="*/ 0 w 815"/>
                <a:gd name="T3" fmla="*/ 0 h 848"/>
                <a:gd name="T4" fmla="*/ 0 w 815"/>
                <a:gd name="T5" fmla="*/ 0 h 848"/>
                <a:gd name="T6" fmla="*/ 0 w 815"/>
                <a:gd name="T7" fmla="*/ 0 h 8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848"/>
                <a:gd name="T14" fmla="*/ 815 w 815"/>
                <a:gd name="T15" fmla="*/ 848 h 8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848">
                  <a:moveTo>
                    <a:pt x="0" y="817"/>
                  </a:moveTo>
                  <a:lnTo>
                    <a:pt x="31" y="848"/>
                  </a:lnTo>
                  <a:lnTo>
                    <a:pt x="815" y="0"/>
                  </a:lnTo>
                  <a:lnTo>
                    <a:pt x="0" y="8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95" name="Freeform 662"/>
            <p:cNvSpPr>
              <a:spLocks/>
            </p:cNvSpPr>
            <p:nvPr/>
          </p:nvSpPr>
          <p:spPr bwMode="auto">
            <a:xfrm>
              <a:off x="459" y="3248"/>
              <a:ext cx="135" cy="134"/>
            </a:xfrm>
            <a:custGeom>
              <a:avLst/>
              <a:gdLst>
                <a:gd name="T0" fmla="*/ 0 w 816"/>
                <a:gd name="T1" fmla="*/ 0 h 848"/>
                <a:gd name="T2" fmla="*/ 0 w 816"/>
                <a:gd name="T3" fmla="*/ 0 h 848"/>
                <a:gd name="T4" fmla="*/ 0 w 816"/>
                <a:gd name="T5" fmla="*/ 0 h 848"/>
                <a:gd name="T6" fmla="*/ 0 w 816"/>
                <a:gd name="T7" fmla="*/ 0 h 8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848"/>
                <a:gd name="T14" fmla="*/ 816 w 816"/>
                <a:gd name="T15" fmla="*/ 848 h 8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848">
                  <a:moveTo>
                    <a:pt x="0" y="848"/>
                  </a:moveTo>
                  <a:lnTo>
                    <a:pt x="784" y="0"/>
                  </a:lnTo>
                  <a:lnTo>
                    <a:pt x="816" y="32"/>
                  </a:lnTo>
                  <a:lnTo>
                    <a:pt x="0" y="8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96" name="Freeform 663"/>
            <p:cNvSpPr>
              <a:spLocks/>
            </p:cNvSpPr>
            <p:nvPr/>
          </p:nvSpPr>
          <p:spPr bwMode="auto">
            <a:xfrm>
              <a:off x="454" y="3248"/>
              <a:ext cx="140" cy="134"/>
            </a:xfrm>
            <a:custGeom>
              <a:avLst/>
              <a:gdLst>
                <a:gd name="T0" fmla="*/ 0 w 847"/>
                <a:gd name="T1" fmla="*/ 0 h 848"/>
                <a:gd name="T2" fmla="*/ 0 w 847"/>
                <a:gd name="T3" fmla="*/ 0 h 848"/>
                <a:gd name="T4" fmla="*/ 0 w 847"/>
                <a:gd name="T5" fmla="*/ 0 h 848"/>
                <a:gd name="T6" fmla="*/ 0 w 847"/>
                <a:gd name="T7" fmla="*/ 0 h 848"/>
                <a:gd name="T8" fmla="*/ 0 w 847"/>
                <a:gd name="T9" fmla="*/ 0 h 8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7"/>
                <a:gd name="T16" fmla="*/ 0 h 848"/>
                <a:gd name="T17" fmla="*/ 847 w 847"/>
                <a:gd name="T18" fmla="*/ 848 h 8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7" h="848">
                  <a:moveTo>
                    <a:pt x="0" y="817"/>
                  </a:moveTo>
                  <a:lnTo>
                    <a:pt x="31" y="848"/>
                  </a:lnTo>
                  <a:lnTo>
                    <a:pt x="847" y="32"/>
                  </a:lnTo>
                  <a:lnTo>
                    <a:pt x="815" y="0"/>
                  </a:lnTo>
                  <a:lnTo>
                    <a:pt x="0" y="81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97" name="Freeform 664"/>
            <p:cNvSpPr>
              <a:spLocks/>
            </p:cNvSpPr>
            <p:nvPr/>
          </p:nvSpPr>
          <p:spPr bwMode="auto">
            <a:xfrm>
              <a:off x="454" y="3302"/>
              <a:ext cx="45" cy="38"/>
            </a:xfrm>
            <a:custGeom>
              <a:avLst/>
              <a:gdLst>
                <a:gd name="T0" fmla="*/ 0 w 272"/>
                <a:gd name="T1" fmla="*/ 0 h 241"/>
                <a:gd name="T2" fmla="*/ 0 w 272"/>
                <a:gd name="T3" fmla="*/ 0 h 241"/>
                <a:gd name="T4" fmla="*/ 0 w 272"/>
                <a:gd name="T5" fmla="*/ 0 h 241"/>
                <a:gd name="T6" fmla="*/ 0 w 272"/>
                <a:gd name="T7" fmla="*/ 0 h 2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241"/>
                <a:gd name="T14" fmla="*/ 272 w 272"/>
                <a:gd name="T15" fmla="*/ 241 h 2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241">
                  <a:moveTo>
                    <a:pt x="31" y="0"/>
                  </a:moveTo>
                  <a:lnTo>
                    <a:pt x="0" y="32"/>
                  </a:lnTo>
                  <a:lnTo>
                    <a:pt x="272" y="24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98" name="Freeform 665"/>
            <p:cNvSpPr>
              <a:spLocks/>
            </p:cNvSpPr>
            <p:nvPr/>
          </p:nvSpPr>
          <p:spPr bwMode="auto">
            <a:xfrm>
              <a:off x="454" y="3306"/>
              <a:ext cx="45" cy="38"/>
            </a:xfrm>
            <a:custGeom>
              <a:avLst/>
              <a:gdLst>
                <a:gd name="T0" fmla="*/ 0 w 272"/>
                <a:gd name="T1" fmla="*/ 0 h 241"/>
                <a:gd name="T2" fmla="*/ 0 w 272"/>
                <a:gd name="T3" fmla="*/ 0 h 241"/>
                <a:gd name="T4" fmla="*/ 0 w 272"/>
                <a:gd name="T5" fmla="*/ 0 h 241"/>
                <a:gd name="T6" fmla="*/ 0 w 272"/>
                <a:gd name="T7" fmla="*/ 0 h 2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241"/>
                <a:gd name="T14" fmla="*/ 272 w 272"/>
                <a:gd name="T15" fmla="*/ 241 h 2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241">
                  <a:moveTo>
                    <a:pt x="0" y="0"/>
                  </a:moveTo>
                  <a:lnTo>
                    <a:pt x="272" y="209"/>
                  </a:lnTo>
                  <a:lnTo>
                    <a:pt x="24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099" name="Freeform 666"/>
            <p:cNvSpPr>
              <a:spLocks/>
            </p:cNvSpPr>
            <p:nvPr/>
          </p:nvSpPr>
          <p:spPr bwMode="auto">
            <a:xfrm>
              <a:off x="454" y="3302"/>
              <a:ext cx="45" cy="42"/>
            </a:xfrm>
            <a:custGeom>
              <a:avLst/>
              <a:gdLst>
                <a:gd name="T0" fmla="*/ 0 w 272"/>
                <a:gd name="T1" fmla="*/ 0 h 273"/>
                <a:gd name="T2" fmla="*/ 0 w 272"/>
                <a:gd name="T3" fmla="*/ 0 h 273"/>
                <a:gd name="T4" fmla="*/ 0 w 272"/>
                <a:gd name="T5" fmla="*/ 0 h 273"/>
                <a:gd name="T6" fmla="*/ 0 w 272"/>
                <a:gd name="T7" fmla="*/ 0 h 273"/>
                <a:gd name="T8" fmla="*/ 0 w 272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273"/>
                <a:gd name="T17" fmla="*/ 272 w 272"/>
                <a:gd name="T18" fmla="*/ 273 h 2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273">
                  <a:moveTo>
                    <a:pt x="31" y="0"/>
                  </a:moveTo>
                  <a:lnTo>
                    <a:pt x="0" y="32"/>
                  </a:lnTo>
                  <a:lnTo>
                    <a:pt x="240" y="273"/>
                  </a:lnTo>
                  <a:lnTo>
                    <a:pt x="272" y="241"/>
                  </a:lnTo>
                  <a:lnTo>
                    <a:pt x="3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00" name="Freeform 667"/>
            <p:cNvSpPr>
              <a:spLocks/>
            </p:cNvSpPr>
            <p:nvPr/>
          </p:nvSpPr>
          <p:spPr bwMode="auto">
            <a:xfrm>
              <a:off x="414" y="3302"/>
              <a:ext cx="40" cy="42"/>
            </a:xfrm>
            <a:custGeom>
              <a:avLst/>
              <a:gdLst>
                <a:gd name="T0" fmla="*/ 0 w 241"/>
                <a:gd name="T1" fmla="*/ 0 h 273"/>
                <a:gd name="T2" fmla="*/ 0 w 241"/>
                <a:gd name="T3" fmla="*/ 0 h 273"/>
                <a:gd name="T4" fmla="*/ 0 w 241"/>
                <a:gd name="T5" fmla="*/ 0 h 273"/>
                <a:gd name="T6" fmla="*/ 0 w 241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1"/>
                <a:gd name="T13" fmla="*/ 0 h 273"/>
                <a:gd name="T14" fmla="*/ 241 w 241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1" h="273">
                  <a:moveTo>
                    <a:pt x="0" y="241"/>
                  </a:moveTo>
                  <a:lnTo>
                    <a:pt x="33" y="273"/>
                  </a:lnTo>
                  <a:lnTo>
                    <a:pt x="241" y="0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01" name="Freeform 668"/>
            <p:cNvSpPr>
              <a:spLocks/>
            </p:cNvSpPr>
            <p:nvPr/>
          </p:nvSpPr>
          <p:spPr bwMode="auto">
            <a:xfrm>
              <a:off x="419" y="3302"/>
              <a:ext cx="40" cy="42"/>
            </a:xfrm>
            <a:custGeom>
              <a:avLst/>
              <a:gdLst>
                <a:gd name="T0" fmla="*/ 0 w 239"/>
                <a:gd name="T1" fmla="*/ 0 h 273"/>
                <a:gd name="T2" fmla="*/ 0 w 239"/>
                <a:gd name="T3" fmla="*/ 0 h 273"/>
                <a:gd name="T4" fmla="*/ 0 w 239"/>
                <a:gd name="T5" fmla="*/ 0 h 273"/>
                <a:gd name="T6" fmla="*/ 0 w 239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273"/>
                <a:gd name="T14" fmla="*/ 239 w 239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273">
                  <a:moveTo>
                    <a:pt x="0" y="273"/>
                  </a:moveTo>
                  <a:lnTo>
                    <a:pt x="208" y="0"/>
                  </a:lnTo>
                  <a:lnTo>
                    <a:pt x="239" y="32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02" name="Freeform 669"/>
            <p:cNvSpPr>
              <a:spLocks/>
            </p:cNvSpPr>
            <p:nvPr/>
          </p:nvSpPr>
          <p:spPr bwMode="auto">
            <a:xfrm>
              <a:off x="414" y="3302"/>
              <a:ext cx="45" cy="42"/>
            </a:xfrm>
            <a:custGeom>
              <a:avLst/>
              <a:gdLst>
                <a:gd name="T0" fmla="*/ 0 w 272"/>
                <a:gd name="T1" fmla="*/ 0 h 273"/>
                <a:gd name="T2" fmla="*/ 0 w 272"/>
                <a:gd name="T3" fmla="*/ 0 h 273"/>
                <a:gd name="T4" fmla="*/ 0 w 272"/>
                <a:gd name="T5" fmla="*/ 0 h 273"/>
                <a:gd name="T6" fmla="*/ 0 w 272"/>
                <a:gd name="T7" fmla="*/ 0 h 273"/>
                <a:gd name="T8" fmla="*/ 0 w 272"/>
                <a:gd name="T9" fmla="*/ 0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273"/>
                <a:gd name="T17" fmla="*/ 272 w 272"/>
                <a:gd name="T18" fmla="*/ 273 h 2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273">
                  <a:moveTo>
                    <a:pt x="0" y="241"/>
                  </a:moveTo>
                  <a:lnTo>
                    <a:pt x="33" y="273"/>
                  </a:lnTo>
                  <a:lnTo>
                    <a:pt x="272" y="32"/>
                  </a:lnTo>
                  <a:lnTo>
                    <a:pt x="241" y="0"/>
                  </a:lnTo>
                  <a:lnTo>
                    <a:pt x="0" y="2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03" name="Freeform 670"/>
            <p:cNvSpPr>
              <a:spLocks/>
            </p:cNvSpPr>
            <p:nvPr/>
          </p:nvSpPr>
          <p:spPr bwMode="auto">
            <a:xfrm>
              <a:off x="406" y="3337"/>
              <a:ext cx="53" cy="45"/>
            </a:xfrm>
            <a:custGeom>
              <a:avLst/>
              <a:gdLst>
                <a:gd name="T0" fmla="*/ 0 w 319"/>
                <a:gd name="T1" fmla="*/ 0 h 288"/>
                <a:gd name="T2" fmla="*/ 0 w 319"/>
                <a:gd name="T3" fmla="*/ 0 h 288"/>
                <a:gd name="T4" fmla="*/ 0 w 319"/>
                <a:gd name="T5" fmla="*/ 0 h 288"/>
                <a:gd name="T6" fmla="*/ 0 w 319"/>
                <a:gd name="T7" fmla="*/ 0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9"/>
                <a:gd name="T13" fmla="*/ 0 h 288"/>
                <a:gd name="T14" fmla="*/ 319 w 319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9" h="288">
                  <a:moveTo>
                    <a:pt x="288" y="288"/>
                  </a:moveTo>
                  <a:lnTo>
                    <a:pt x="319" y="257"/>
                  </a:lnTo>
                  <a:lnTo>
                    <a:pt x="0" y="0"/>
                  </a:lnTo>
                  <a:lnTo>
                    <a:pt x="288" y="2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04" name="Freeform 671"/>
            <p:cNvSpPr>
              <a:spLocks/>
            </p:cNvSpPr>
            <p:nvPr/>
          </p:nvSpPr>
          <p:spPr bwMode="auto">
            <a:xfrm>
              <a:off x="406" y="3332"/>
              <a:ext cx="53" cy="46"/>
            </a:xfrm>
            <a:custGeom>
              <a:avLst/>
              <a:gdLst>
                <a:gd name="T0" fmla="*/ 0 w 319"/>
                <a:gd name="T1" fmla="*/ 0 h 289"/>
                <a:gd name="T2" fmla="*/ 0 w 319"/>
                <a:gd name="T3" fmla="*/ 0 h 289"/>
                <a:gd name="T4" fmla="*/ 0 w 319"/>
                <a:gd name="T5" fmla="*/ 0 h 289"/>
                <a:gd name="T6" fmla="*/ 0 w 319"/>
                <a:gd name="T7" fmla="*/ 0 h 2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9"/>
                <a:gd name="T13" fmla="*/ 0 h 289"/>
                <a:gd name="T14" fmla="*/ 319 w 319"/>
                <a:gd name="T15" fmla="*/ 289 h 2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9" h="289">
                  <a:moveTo>
                    <a:pt x="319" y="289"/>
                  </a:moveTo>
                  <a:lnTo>
                    <a:pt x="0" y="32"/>
                  </a:lnTo>
                  <a:lnTo>
                    <a:pt x="32" y="0"/>
                  </a:lnTo>
                  <a:lnTo>
                    <a:pt x="319" y="2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05" name="Freeform 672"/>
            <p:cNvSpPr>
              <a:spLocks/>
            </p:cNvSpPr>
            <p:nvPr/>
          </p:nvSpPr>
          <p:spPr bwMode="auto">
            <a:xfrm>
              <a:off x="406" y="3332"/>
              <a:ext cx="53" cy="50"/>
            </a:xfrm>
            <a:custGeom>
              <a:avLst/>
              <a:gdLst>
                <a:gd name="T0" fmla="*/ 0 w 319"/>
                <a:gd name="T1" fmla="*/ 0 h 320"/>
                <a:gd name="T2" fmla="*/ 0 w 319"/>
                <a:gd name="T3" fmla="*/ 0 h 320"/>
                <a:gd name="T4" fmla="*/ 0 w 319"/>
                <a:gd name="T5" fmla="*/ 0 h 320"/>
                <a:gd name="T6" fmla="*/ 0 w 319"/>
                <a:gd name="T7" fmla="*/ 0 h 320"/>
                <a:gd name="T8" fmla="*/ 0 w 319"/>
                <a:gd name="T9" fmla="*/ 0 h 3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320"/>
                <a:gd name="T17" fmla="*/ 319 w 319"/>
                <a:gd name="T18" fmla="*/ 320 h 3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320">
                  <a:moveTo>
                    <a:pt x="288" y="320"/>
                  </a:moveTo>
                  <a:lnTo>
                    <a:pt x="319" y="289"/>
                  </a:lnTo>
                  <a:lnTo>
                    <a:pt x="32" y="0"/>
                  </a:lnTo>
                  <a:lnTo>
                    <a:pt x="0" y="32"/>
                  </a:lnTo>
                  <a:lnTo>
                    <a:pt x="288" y="32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06" name="Freeform 673"/>
            <p:cNvSpPr>
              <a:spLocks/>
            </p:cNvSpPr>
            <p:nvPr/>
          </p:nvSpPr>
          <p:spPr bwMode="auto">
            <a:xfrm>
              <a:off x="481" y="3223"/>
              <a:ext cx="6" cy="9"/>
            </a:xfrm>
            <a:custGeom>
              <a:avLst/>
              <a:gdLst>
                <a:gd name="T0" fmla="*/ 0 w 32"/>
                <a:gd name="T1" fmla="*/ 0 h 59"/>
                <a:gd name="T2" fmla="*/ 0 w 32"/>
                <a:gd name="T3" fmla="*/ 0 h 59"/>
                <a:gd name="T4" fmla="*/ 0 w 32"/>
                <a:gd name="T5" fmla="*/ 0 h 59"/>
                <a:gd name="T6" fmla="*/ 0 w 32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59"/>
                <a:gd name="T14" fmla="*/ 32 w 32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59">
                  <a:moveTo>
                    <a:pt x="32" y="33"/>
                  </a:moveTo>
                  <a:lnTo>
                    <a:pt x="0" y="0"/>
                  </a:lnTo>
                  <a:lnTo>
                    <a:pt x="4" y="59"/>
                  </a:lnTo>
                  <a:lnTo>
                    <a:pt x="32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07" name="Freeform 674"/>
            <p:cNvSpPr>
              <a:spLocks/>
            </p:cNvSpPr>
            <p:nvPr/>
          </p:nvSpPr>
          <p:spPr bwMode="auto">
            <a:xfrm>
              <a:off x="477" y="3223"/>
              <a:ext cx="5" cy="9"/>
            </a:xfrm>
            <a:custGeom>
              <a:avLst/>
              <a:gdLst>
                <a:gd name="T0" fmla="*/ 0 w 32"/>
                <a:gd name="T1" fmla="*/ 0 h 59"/>
                <a:gd name="T2" fmla="*/ 0 w 32"/>
                <a:gd name="T3" fmla="*/ 0 h 59"/>
                <a:gd name="T4" fmla="*/ 0 w 32"/>
                <a:gd name="T5" fmla="*/ 0 h 59"/>
                <a:gd name="T6" fmla="*/ 0 w 32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59"/>
                <a:gd name="T14" fmla="*/ 32 w 32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59">
                  <a:moveTo>
                    <a:pt x="28" y="0"/>
                  </a:moveTo>
                  <a:lnTo>
                    <a:pt x="32" y="59"/>
                  </a:lnTo>
                  <a:lnTo>
                    <a:pt x="0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08" name="Freeform 675"/>
            <p:cNvSpPr>
              <a:spLocks/>
            </p:cNvSpPr>
            <p:nvPr/>
          </p:nvSpPr>
          <p:spPr bwMode="auto">
            <a:xfrm>
              <a:off x="477" y="3223"/>
              <a:ext cx="10" cy="9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w 6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9"/>
                <a:gd name="T17" fmla="*/ 60 w 6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9">
                  <a:moveTo>
                    <a:pt x="60" y="33"/>
                  </a:moveTo>
                  <a:lnTo>
                    <a:pt x="28" y="0"/>
                  </a:lnTo>
                  <a:lnTo>
                    <a:pt x="0" y="28"/>
                  </a:lnTo>
                  <a:lnTo>
                    <a:pt x="32" y="59"/>
                  </a:lnTo>
                  <a:lnTo>
                    <a:pt x="60" y="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09" name="Freeform 676"/>
            <p:cNvSpPr>
              <a:spLocks/>
            </p:cNvSpPr>
            <p:nvPr/>
          </p:nvSpPr>
          <p:spPr bwMode="auto">
            <a:xfrm>
              <a:off x="406" y="2901"/>
              <a:ext cx="53" cy="46"/>
            </a:xfrm>
            <a:custGeom>
              <a:avLst/>
              <a:gdLst>
                <a:gd name="T0" fmla="*/ 0 w 319"/>
                <a:gd name="T1" fmla="*/ 0 h 289"/>
                <a:gd name="T2" fmla="*/ 0 w 319"/>
                <a:gd name="T3" fmla="*/ 0 h 289"/>
                <a:gd name="T4" fmla="*/ 0 w 319"/>
                <a:gd name="T5" fmla="*/ 0 h 289"/>
                <a:gd name="T6" fmla="*/ 0 w 319"/>
                <a:gd name="T7" fmla="*/ 0 h 2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9"/>
                <a:gd name="T13" fmla="*/ 0 h 289"/>
                <a:gd name="T14" fmla="*/ 319 w 319"/>
                <a:gd name="T15" fmla="*/ 289 h 2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9" h="289">
                  <a:moveTo>
                    <a:pt x="288" y="289"/>
                  </a:moveTo>
                  <a:lnTo>
                    <a:pt x="319" y="257"/>
                  </a:lnTo>
                  <a:lnTo>
                    <a:pt x="0" y="0"/>
                  </a:lnTo>
                  <a:lnTo>
                    <a:pt x="288" y="2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10" name="Freeform 677"/>
            <p:cNvSpPr>
              <a:spLocks/>
            </p:cNvSpPr>
            <p:nvPr/>
          </p:nvSpPr>
          <p:spPr bwMode="auto">
            <a:xfrm>
              <a:off x="406" y="2895"/>
              <a:ext cx="53" cy="47"/>
            </a:xfrm>
            <a:custGeom>
              <a:avLst/>
              <a:gdLst>
                <a:gd name="T0" fmla="*/ 0 w 319"/>
                <a:gd name="T1" fmla="*/ 0 h 289"/>
                <a:gd name="T2" fmla="*/ 0 w 319"/>
                <a:gd name="T3" fmla="*/ 0 h 289"/>
                <a:gd name="T4" fmla="*/ 0 w 319"/>
                <a:gd name="T5" fmla="*/ 0 h 289"/>
                <a:gd name="T6" fmla="*/ 0 w 319"/>
                <a:gd name="T7" fmla="*/ 0 h 2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9"/>
                <a:gd name="T13" fmla="*/ 0 h 289"/>
                <a:gd name="T14" fmla="*/ 319 w 319"/>
                <a:gd name="T15" fmla="*/ 289 h 2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9" h="289">
                  <a:moveTo>
                    <a:pt x="319" y="289"/>
                  </a:moveTo>
                  <a:lnTo>
                    <a:pt x="0" y="32"/>
                  </a:lnTo>
                  <a:lnTo>
                    <a:pt x="32" y="0"/>
                  </a:lnTo>
                  <a:lnTo>
                    <a:pt x="319" y="2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11" name="Freeform 678"/>
            <p:cNvSpPr>
              <a:spLocks/>
            </p:cNvSpPr>
            <p:nvPr/>
          </p:nvSpPr>
          <p:spPr bwMode="auto">
            <a:xfrm>
              <a:off x="406" y="2895"/>
              <a:ext cx="53" cy="52"/>
            </a:xfrm>
            <a:custGeom>
              <a:avLst/>
              <a:gdLst>
                <a:gd name="T0" fmla="*/ 0 w 319"/>
                <a:gd name="T1" fmla="*/ 0 h 321"/>
                <a:gd name="T2" fmla="*/ 0 w 319"/>
                <a:gd name="T3" fmla="*/ 0 h 321"/>
                <a:gd name="T4" fmla="*/ 0 w 319"/>
                <a:gd name="T5" fmla="*/ 0 h 321"/>
                <a:gd name="T6" fmla="*/ 0 w 319"/>
                <a:gd name="T7" fmla="*/ 0 h 321"/>
                <a:gd name="T8" fmla="*/ 0 w 319"/>
                <a:gd name="T9" fmla="*/ 0 h 3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321"/>
                <a:gd name="T17" fmla="*/ 319 w 319"/>
                <a:gd name="T18" fmla="*/ 321 h 3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321">
                  <a:moveTo>
                    <a:pt x="288" y="321"/>
                  </a:moveTo>
                  <a:lnTo>
                    <a:pt x="319" y="289"/>
                  </a:lnTo>
                  <a:lnTo>
                    <a:pt x="32" y="0"/>
                  </a:lnTo>
                  <a:lnTo>
                    <a:pt x="0" y="32"/>
                  </a:lnTo>
                  <a:lnTo>
                    <a:pt x="288" y="32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12" name="Freeform 679"/>
            <p:cNvSpPr>
              <a:spLocks/>
            </p:cNvSpPr>
            <p:nvPr/>
          </p:nvSpPr>
          <p:spPr bwMode="auto">
            <a:xfrm>
              <a:off x="688" y="3247"/>
              <a:ext cx="173" cy="7"/>
            </a:xfrm>
            <a:custGeom>
              <a:avLst/>
              <a:gdLst>
                <a:gd name="T0" fmla="*/ 0 w 1044"/>
                <a:gd name="T1" fmla="*/ 0 h 46"/>
                <a:gd name="T2" fmla="*/ 0 w 1044"/>
                <a:gd name="T3" fmla="*/ 0 h 46"/>
                <a:gd name="T4" fmla="*/ 0 w 1044"/>
                <a:gd name="T5" fmla="*/ 0 h 46"/>
                <a:gd name="T6" fmla="*/ 0 w 104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4"/>
                <a:gd name="T13" fmla="*/ 0 h 46"/>
                <a:gd name="T14" fmla="*/ 1044 w 104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4" h="46">
                  <a:moveTo>
                    <a:pt x="1044" y="46"/>
                  </a:moveTo>
                  <a:lnTo>
                    <a:pt x="1044" y="0"/>
                  </a:lnTo>
                  <a:lnTo>
                    <a:pt x="0" y="46"/>
                  </a:lnTo>
                  <a:lnTo>
                    <a:pt x="1044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13" name="Freeform 680"/>
            <p:cNvSpPr>
              <a:spLocks/>
            </p:cNvSpPr>
            <p:nvPr/>
          </p:nvSpPr>
          <p:spPr bwMode="auto">
            <a:xfrm>
              <a:off x="688" y="3247"/>
              <a:ext cx="173" cy="7"/>
            </a:xfrm>
            <a:custGeom>
              <a:avLst/>
              <a:gdLst>
                <a:gd name="T0" fmla="*/ 0 w 1044"/>
                <a:gd name="T1" fmla="*/ 0 h 46"/>
                <a:gd name="T2" fmla="*/ 0 w 1044"/>
                <a:gd name="T3" fmla="*/ 0 h 46"/>
                <a:gd name="T4" fmla="*/ 0 w 1044"/>
                <a:gd name="T5" fmla="*/ 0 h 46"/>
                <a:gd name="T6" fmla="*/ 0 w 104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4"/>
                <a:gd name="T13" fmla="*/ 0 h 46"/>
                <a:gd name="T14" fmla="*/ 1044 w 104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4" h="46">
                  <a:moveTo>
                    <a:pt x="1044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14" name="Rectangle 681"/>
            <p:cNvSpPr>
              <a:spLocks noChangeArrowheads="1"/>
            </p:cNvSpPr>
            <p:nvPr/>
          </p:nvSpPr>
          <p:spPr bwMode="auto">
            <a:xfrm>
              <a:off x="688" y="3247"/>
              <a:ext cx="173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15" name="Freeform 682"/>
            <p:cNvSpPr>
              <a:spLocks/>
            </p:cNvSpPr>
            <p:nvPr/>
          </p:nvSpPr>
          <p:spPr bwMode="auto">
            <a:xfrm>
              <a:off x="637" y="3377"/>
              <a:ext cx="224" cy="6"/>
            </a:xfrm>
            <a:custGeom>
              <a:avLst/>
              <a:gdLst>
                <a:gd name="T0" fmla="*/ 0 w 1358"/>
                <a:gd name="T1" fmla="*/ 0 h 46"/>
                <a:gd name="T2" fmla="*/ 0 w 1358"/>
                <a:gd name="T3" fmla="*/ 0 h 46"/>
                <a:gd name="T4" fmla="*/ 0 w 1358"/>
                <a:gd name="T5" fmla="*/ 0 h 46"/>
                <a:gd name="T6" fmla="*/ 0 w 135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8"/>
                <a:gd name="T13" fmla="*/ 0 h 46"/>
                <a:gd name="T14" fmla="*/ 1358 w 135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8" h="46">
                  <a:moveTo>
                    <a:pt x="1358" y="46"/>
                  </a:moveTo>
                  <a:lnTo>
                    <a:pt x="1358" y="0"/>
                  </a:lnTo>
                  <a:lnTo>
                    <a:pt x="0" y="46"/>
                  </a:lnTo>
                  <a:lnTo>
                    <a:pt x="1358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16" name="Freeform 683"/>
            <p:cNvSpPr>
              <a:spLocks/>
            </p:cNvSpPr>
            <p:nvPr/>
          </p:nvSpPr>
          <p:spPr bwMode="auto">
            <a:xfrm>
              <a:off x="637" y="3377"/>
              <a:ext cx="224" cy="6"/>
            </a:xfrm>
            <a:custGeom>
              <a:avLst/>
              <a:gdLst>
                <a:gd name="T0" fmla="*/ 0 w 1358"/>
                <a:gd name="T1" fmla="*/ 0 h 46"/>
                <a:gd name="T2" fmla="*/ 0 w 1358"/>
                <a:gd name="T3" fmla="*/ 0 h 46"/>
                <a:gd name="T4" fmla="*/ 0 w 1358"/>
                <a:gd name="T5" fmla="*/ 0 h 46"/>
                <a:gd name="T6" fmla="*/ 0 w 135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8"/>
                <a:gd name="T13" fmla="*/ 0 h 46"/>
                <a:gd name="T14" fmla="*/ 1358 w 135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8" h="46">
                  <a:moveTo>
                    <a:pt x="1358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17" name="Rectangle 684"/>
            <p:cNvSpPr>
              <a:spLocks noChangeArrowheads="1"/>
            </p:cNvSpPr>
            <p:nvPr/>
          </p:nvSpPr>
          <p:spPr bwMode="auto">
            <a:xfrm>
              <a:off x="637" y="3377"/>
              <a:ext cx="224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18" name="Freeform 685"/>
            <p:cNvSpPr>
              <a:spLocks/>
            </p:cNvSpPr>
            <p:nvPr/>
          </p:nvSpPr>
          <p:spPr bwMode="auto">
            <a:xfrm>
              <a:off x="681" y="3399"/>
              <a:ext cx="135" cy="8"/>
            </a:xfrm>
            <a:custGeom>
              <a:avLst/>
              <a:gdLst>
                <a:gd name="T0" fmla="*/ 0 w 816"/>
                <a:gd name="T1" fmla="*/ 0 h 46"/>
                <a:gd name="T2" fmla="*/ 0 w 816"/>
                <a:gd name="T3" fmla="*/ 0 h 46"/>
                <a:gd name="T4" fmla="*/ 0 w 816"/>
                <a:gd name="T5" fmla="*/ 0 h 46"/>
                <a:gd name="T6" fmla="*/ 0 w 81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6"/>
                <a:gd name="T14" fmla="*/ 816 w 81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6">
                  <a:moveTo>
                    <a:pt x="816" y="46"/>
                  </a:moveTo>
                  <a:lnTo>
                    <a:pt x="816" y="0"/>
                  </a:lnTo>
                  <a:lnTo>
                    <a:pt x="0" y="46"/>
                  </a:lnTo>
                  <a:lnTo>
                    <a:pt x="816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19" name="Freeform 686"/>
            <p:cNvSpPr>
              <a:spLocks/>
            </p:cNvSpPr>
            <p:nvPr/>
          </p:nvSpPr>
          <p:spPr bwMode="auto">
            <a:xfrm>
              <a:off x="681" y="3399"/>
              <a:ext cx="135" cy="8"/>
            </a:xfrm>
            <a:custGeom>
              <a:avLst/>
              <a:gdLst>
                <a:gd name="T0" fmla="*/ 0 w 816"/>
                <a:gd name="T1" fmla="*/ 0 h 46"/>
                <a:gd name="T2" fmla="*/ 0 w 816"/>
                <a:gd name="T3" fmla="*/ 0 h 46"/>
                <a:gd name="T4" fmla="*/ 0 w 816"/>
                <a:gd name="T5" fmla="*/ 0 h 46"/>
                <a:gd name="T6" fmla="*/ 0 w 81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6"/>
                <a:gd name="T14" fmla="*/ 816 w 81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6">
                  <a:moveTo>
                    <a:pt x="816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20" name="Rectangle 687"/>
            <p:cNvSpPr>
              <a:spLocks noChangeArrowheads="1"/>
            </p:cNvSpPr>
            <p:nvPr/>
          </p:nvSpPr>
          <p:spPr bwMode="auto">
            <a:xfrm>
              <a:off x="681" y="3399"/>
              <a:ext cx="13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21" name="Freeform 688"/>
            <p:cNvSpPr>
              <a:spLocks/>
            </p:cNvSpPr>
            <p:nvPr/>
          </p:nvSpPr>
          <p:spPr bwMode="auto">
            <a:xfrm>
              <a:off x="681" y="3393"/>
              <a:ext cx="135" cy="6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816" y="45"/>
                  </a:moveTo>
                  <a:lnTo>
                    <a:pt x="816" y="0"/>
                  </a:lnTo>
                  <a:lnTo>
                    <a:pt x="0" y="45"/>
                  </a:lnTo>
                  <a:lnTo>
                    <a:pt x="81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22" name="Freeform 689"/>
            <p:cNvSpPr>
              <a:spLocks/>
            </p:cNvSpPr>
            <p:nvPr/>
          </p:nvSpPr>
          <p:spPr bwMode="auto">
            <a:xfrm>
              <a:off x="681" y="3393"/>
              <a:ext cx="135" cy="6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81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23" name="Rectangle 690"/>
            <p:cNvSpPr>
              <a:spLocks noChangeArrowheads="1"/>
            </p:cNvSpPr>
            <p:nvPr/>
          </p:nvSpPr>
          <p:spPr bwMode="auto">
            <a:xfrm>
              <a:off x="681" y="3393"/>
              <a:ext cx="135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24" name="Freeform 691"/>
            <p:cNvSpPr>
              <a:spLocks/>
            </p:cNvSpPr>
            <p:nvPr/>
          </p:nvSpPr>
          <p:spPr bwMode="auto">
            <a:xfrm>
              <a:off x="681" y="3428"/>
              <a:ext cx="135" cy="8"/>
            </a:xfrm>
            <a:custGeom>
              <a:avLst/>
              <a:gdLst>
                <a:gd name="T0" fmla="*/ 0 w 816"/>
                <a:gd name="T1" fmla="*/ 0 h 46"/>
                <a:gd name="T2" fmla="*/ 0 w 816"/>
                <a:gd name="T3" fmla="*/ 0 h 46"/>
                <a:gd name="T4" fmla="*/ 0 w 816"/>
                <a:gd name="T5" fmla="*/ 0 h 46"/>
                <a:gd name="T6" fmla="*/ 0 w 81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6"/>
                <a:gd name="T14" fmla="*/ 816 w 81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6">
                  <a:moveTo>
                    <a:pt x="0" y="0"/>
                  </a:moveTo>
                  <a:lnTo>
                    <a:pt x="0" y="46"/>
                  </a:lnTo>
                  <a:lnTo>
                    <a:pt x="8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25" name="Freeform 692"/>
            <p:cNvSpPr>
              <a:spLocks/>
            </p:cNvSpPr>
            <p:nvPr/>
          </p:nvSpPr>
          <p:spPr bwMode="auto">
            <a:xfrm>
              <a:off x="681" y="3428"/>
              <a:ext cx="135" cy="8"/>
            </a:xfrm>
            <a:custGeom>
              <a:avLst/>
              <a:gdLst>
                <a:gd name="T0" fmla="*/ 0 w 816"/>
                <a:gd name="T1" fmla="*/ 0 h 46"/>
                <a:gd name="T2" fmla="*/ 0 w 816"/>
                <a:gd name="T3" fmla="*/ 0 h 46"/>
                <a:gd name="T4" fmla="*/ 0 w 816"/>
                <a:gd name="T5" fmla="*/ 0 h 46"/>
                <a:gd name="T6" fmla="*/ 0 w 81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6"/>
                <a:gd name="T14" fmla="*/ 816 w 81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6">
                  <a:moveTo>
                    <a:pt x="0" y="46"/>
                  </a:moveTo>
                  <a:lnTo>
                    <a:pt x="816" y="0"/>
                  </a:lnTo>
                  <a:lnTo>
                    <a:pt x="816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26" name="Rectangle 693"/>
            <p:cNvSpPr>
              <a:spLocks noChangeArrowheads="1"/>
            </p:cNvSpPr>
            <p:nvPr/>
          </p:nvSpPr>
          <p:spPr bwMode="auto">
            <a:xfrm>
              <a:off x="681" y="3428"/>
              <a:ext cx="13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27" name="Freeform 694"/>
            <p:cNvSpPr>
              <a:spLocks/>
            </p:cNvSpPr>
            <p:nvPr/>
          </p:nvSpPr>
          <p:spPr bwMode="auto">
            <a:xfrm>
              <a:off x="681" y="3436"/>
              <a:ext cx="135" cy="6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0" y="0"/>
                  </a:moveTo>
                  <a:lnTo>
                    <a:pt x="0" y="45"/>
                  </a:lnTo>
                  <a:lnTo>
                    <a:pt x="8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28" name="Freeform 695"/>
            <p:cNvSpPr>
              <a:spLocks/>
            </p:cNvSpPr>
            <p:nvPr/>
          </p:nvSpPr>
          <p:spPr bwMode="auto">
            <a:xfrm>
              <a:off x="681" y="3436"/>
              <a:ext cx="135" cy="6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0" y="45"/>
                  </a:moveTo>
                  <a:lnTo>
                    <a:pt x="816" y="0"/>
                  </a:lnTo>
                  <a:lnTo>
                    <a:pt x="81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29" name="Rectangle 696"/>
            <p:cNvSpPr>
              <a:spLocks noChangeArrowheads="1"/>
            </p:cNvSpPr>
            <p:nvPr/>
          </p:nvSpPr>
          <p:spPr bwMode="auto">
            <a:xfrm>
              <a:off x="681" y="3436"/>
              <a:ext cx="135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30" name="Freeform 697"/>
            <p:cNvSpPr>
              <a:spLocks/>
            </p:cNvSpPr>
            <p:nvPr/>
          </p:nvSpPr>
          <p:spPr bwMode="auto">
            <a:xfrm>
              <a:off x="722" y="3272"/>
              <a:ext cx="8" cy="90"/>
            </a:xfrm>
            <a:custGeom>
              <a:avLst/>
              <a:gdLst>
                <a:gd name="T0" fmla="*/ 0 w 46"/>
                <a:gd name="T1" fmla="*/ 0 h 568"/>
                <a:gd name="T2" fmla="*/ 0 w 46"/>
                <a:gd name="T3" fmla="*/ 0 h 568"/>
                <a:gd name="T4" fmla="*/ 0 w 46"/>
                <a:gd name="T5" fmla="*/ 0 h 568"/>
                <a:gd name="T6" fmla="*/ 0 w 46"/>
                <a:gd name="T7" fmla="*/ 0 h 5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68"/>
                <a:gd name="T14" fmla="*/ 46 w 46"/>
                <a:gd name="T15" fmla="*/ 568 h 5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68">
                  <a:moveTo>
                    <a:pt x="46" y="0"/>
                  </a:moveTo>
                  <a:lnTo>
                    <a:pt x="0" y="0"/>
                  </a:lnTo>
                  <a:lnTo>
                    <a:pt x="46" y="56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31" name="Freeform 698"/>
            <p:cNvSpPr>
              <a:spLocks/>
            </p:cNvSpPr>
            <p:nvPr/>
          </p:nvSpPr>
          <p:spPr bwMode="auto">
            <a:xfrm>
              <a:off x="722" y="3272"/>
              <a:ext cx="8" cy="90"/>
            </a:xfrm>
            <a:custGeom>
              <a:avLst/>
              <a:gdLst>
                <a:gd name="T0" fmla="*/ 0 w 46"/>
                <a:gd name="T1" fmla="*/ 0 h 568"/>
                <a:gd name="T2" fmla="*/ 0 w 46"/>
                <a:gd name="T3" fmla="*/ 0 h 568"/>
                <a:gd name="T4" fmla="*/ 0 w 46"/>
                <a:gd name="T5" fmla="*/ 0 h 568"/>
                <a:gd name="T6" fmla="*/ 0 w 46"/>
                <a:gd name="T7" fmla="*/ 0 h 5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68"/>
                <a:gd name="T14" fmla="*/ 46 w 46"/>
                <a:gd name="T15" fmla="*/ 568 h 5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68">
                  <a:moveTo>
                    <a:pt x="0" y="0"/>
                  </a:moveTo>
                  <a:lnTo>
                    <a:pt x="46" y="568"/>
                  </a:lnTo>
                  <a:lnTo>
                    <a:pt x="0" y="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32" name="Rectangle 699"/>
            <p:cNvSpPr>
              <a:spLocks noChangeArrowheads="1"/>
            </p:cNvSpPr>
            <p:nvPr/>
          </p:nvSpPr>
          <p:spPr bwMode="auto">
            <a:xfrm>
              <a:off x="722" y="3272"/>
              <a:ext cx="8" cy="9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33" name="Freeform 700"/>
            <p:cNvSpPr>
              <a:spLocks/>
            </p:cNvSpPr>
            <p:nvPr/>
          </p:nvSpPr>
          <p:spPr bwMode="auto">
            <a:xfrm>
              <a:off x="633" y="3248"/>
              <a:ext cx="52" cy="91"/>
            </a:xfrm>
            <a:custGeom>
              <a:avLst/>
              <a:gdLst>
                <a:gd name="T0" fmla="*/ 0 w 314"/>
                <a:gd name="T1" fmla="*/ 0 h 568"/>
                <a:gd name="T2" fmla="*/ 0 w 314"/>
                <a:gd name="T3" fmla="*/ 0 h 568"/>
                <a:gd name="T4" fmla="*/ 0 w 314"/>
                <a:gd name="T5" fmla="*/ 0 h 568"/>
                <a:gd name="T6" fmla="*/ 0 w 314"/>
                <a:gd name="T7" fmla="*/ 0 h 5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4"/>
                <a:gd name="T13" fmla="*/ 0 h 568"/>
                <a:gd name="T14" fmla="*/ 314 w 314"/>
                <a:gd name="T15" fmla="*/ 568 h 5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4" h="568">
                  <a:moveTo>
                    <a:pt x="0" y="545"/>
                  </a:moveTo>
                  <a:lnTo>
                    <a:pt x="40" y="568"/>
                  </a:lnTo>
                  <a:lnTo>
                    <a:pt x="314" y="0"/>
                  </a:lnTo>
                  <a:lnTo>
                    <a:pt x="0" y="5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34" name="Freeform 701"/>
            <p:cNvSpPr>
              <a:spLocks/>
            </p:cNvSpPr>
            <p:nvPr/>
          </p:nvSpPr>
          <p:spPr bwMode="auto">
            <a:xfrm>
              <a:off x="639" y="3248"/>
              <a:ext cx="52" cy="91"/>
            </a:xfrm>
            <a:custGeom>
              <a:avLst/>
              <a:gdLst>
                <a:gd name="T0" fmla="*/ 0 w 313"/>
                <a:gd name="T1" fmla="*/ 0 h 568"/>
                <a:gd name="T2" fmla="*/ 0 w 313"/>
                <a:gd name="T3" fmla="*/ 0 h 568"/>
                <a:gd name="T4" fmla="*/ 0 w 313"/>
                <a:gd name="T5" fmla="*/ 0 h 568"/>
                <a:gd name="T6" fmla="*/ 0 w 313"/>
                <a:gd name="T7" fmla="*/ 0 h 5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3"/>
                <a:gd name="T13" fmla="*/ 0 h 568"/>
                <a:gd name="T14" fmla="*/ 313 w 313"/>
                <a:gd name="T15" fmla="*/ 568 h 5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3" h="568">
                  <a:moveTo>
                    <a:pt x="0" y="568"/>
                  </a:moveTo>
                  <a:lnTo>
                    <a:pt x="274" y="0"/>
                  </a:lnTo>
                  <a:lnTo>
                    <a:pt x="313" y="23"/>
                  </a:lnTo>
                  <a:lnTo>
                    <a:pt x="0" y="5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35" name="Freeform 702"/>
            <p:cNvSpPr>
              <a:spLocks/>
            </p:cNvSpPr>
            <p:nvPr/>
          </p:nvSpPr>
          <p:spPr bwMode="auto">
            <a:xfrm>
              <a:off x="633" y="3248"/>
              <a:ext cx="58" cy="91"/>
            </a:xfrm>
            <a:custGeom>
              <a:avLst/>
              <a:gdLst>
                <a:gd name="T0" fmla="*/ 0 w 353"/>
                <a:gd name="T1" fmla="*/ 0 h 568"/>
                <a:gd name="T2" fmla="*/ 0 w 353"/>
                <a:gd name="T3" fmla="*/ 0 h 568"/>
                <a:gd name="T4" fmla="*/ 0 w 353"/>
                <a:gd name="T5" fmla="*/ 0 h 568"/>
                <a:gd name="T6" fmla="*/ 0 w 353"/>
                <a:gd name="T7" fmla="*/ 0 h 568"/>
                <a:gd name="T8" fmla="*/ 0 w 353"/>
                <a:gd name="T9" fmla="*/ 0 h 5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3"/>
                <a:gd name="T16" fmla="*/ 0 h 568"/>
                <a:gd name="T17" fmla="*/ 353 w 353"/>
                <a:gd name="T18" fmla="*/ 568 h 5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3" h="568">
                  <a:moveTo>
                    <a:pt x="0" y="545"/>
                  </a:moveTo>
                  <a:lnTo>
                    <a:pt x="40" y="568"/>
                  </a:lnTo>
                  <a:lnTo>
                    <a:pt x="353" y="23"/>
                  </a:lnTo>
                  <a:lnTo>
                    <a:pt x="314" y="0"/>
                  </a:lnTo>
                  <a:lnTo>
                    <a:pt x="0" y="5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36" name="Freeform 703"/>
            <p:cNvSpPr>
              <a:spLocks/>
            </p:cNvSpPr>
            <p:nvPr/>
          </p:nvSpPr>
          <p:spPr bwMode="auto">
            <a:xfrm>
              <a:off x="655" y="3328"/>
              <a:ext cx="7" cy="14"/>
            </a:xfrm>
            <a:custGeom>
              <a:avLst/>
              <a:gdLst>
                <a:gd name="T0" fmla="*/ 0 w 45"/>
                <a:gd name="T1" fmla="*/ 0 h 91"/>
                <a:gd name="T2" fmla="*/ 0 w 45"/>
                <a:gd name="T3" fmla="*/ 0 h 91"/>
                <a:gd name="T4" fmla="*/ 0 w 45"/>
                <a:gd name="T5" fmla="*/ 0 h 91"/>
                <a:gd name="T6" fmla="*/ 0 w 45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1"/>
                <a:gd name="T14" fmla="*/ 45 w 45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1">
                  <a:moveTo>
                    <a:pt x="0" y="91"/>
                  </a:moveTo>
                  <a:lnTo>
                    <a:pt x="45" y="91"/>
                  </a:lnTo>
                  <a:lnTo>
                    <a:pt x="0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37" name="Freeform 704"/>
            <p:cNvSpPr>
              <a:spLocks/>
            </p:cNvSpPr>
            <p:nvPr/>
          </p:nvSpPr>
          <p:spPr bwMode="auto">
            <a:xfrm>
              <a:off x="655" y="3328"/>
              <a:ext cx="7" cy="14"/>
            </a:xfrm>
            <a:custGeom>
              <a:avLst/>
              <a:gdLst>
                <a:gd name="T0" fmla="*/ 0 w 45"/>
                <a:gd name="T1" fmla="*/ 0 h 91"/>
                <a:gd name="T2" fmla="*/ 0 w 45"/>
                <a:gd name="T3" fmla="*/ 0 h 91"/>
                <a:gd name="T4" fmla="*/ 0 w 45"/>
                <a:gd name="T5" fmla="*/ 0 h 91"/>
                <a:gd name="T6" fmla="*/ 0 w 45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1"/>
                <a:gd name="T14" fmla="*/ 45 w 45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1">
                  <a:moveTo>
                    <a:pt x="45" y="9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38" name="Rectangle 705"/>
            <p:cNvSpPr>
              <a:spLocks noChangeArrowheads="1"/>
            </p:cNvSpPr>
            <p:nvPr/>
          </p:nvSpPr>
          <p:spPr bwMode="auto">
            <a:xfrm>
              <a:off x="655" y="3328"/>
              <a:ext cx="7" cy="1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39" name="Freeform 706"/>
            <p:cNvSpPr>
              <a:spLocks/>
            </p:cNvSpPr>
            <p:nvPr/>
          </p:nvSpPr>
          <p:spPr bwMode="auto">
            <a:xfrm>
              <a:off x="658" y="3359"/>
              <a:ext cx="68" cy="6"/>
            </a:xfrm>
            <a:custGeom>
              <a:avLst/>
              <a:gdLst>
                <a:gd name="T0" fmla="*/ 0 w 407"/>
                <a:gd name="T1" fmla="*/ 0 h 46"/>
                <a:gd name="T2" fmla="*/ 0 w 407"/>
                <a:gd name="T3" fmla="*/ 0 h 46"/>
                <a:gd name="T4" fmla="*/ 0 w 407"/>
                <a:gd name="T5" fmla="*/ 0 h 46"/>
                <a:gd name="T6" fmla="*/ 0 w 40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7"/>
                <a:gd name="T13" fmla="*/ 0 h 46"/>
                <a:gd name="T14" fmla="*/ 407 w 40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7" h="46">
                  <a:moveTo>
                    <a:pt x="0" y="0"/>
                  </a:moveTo>
                  <a:lnTo>
                    <a:pt x="0" y="46"/>
                  </a:lnTo>
                  <a:lnTo>
                    <a:pt x="4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40" name="Freeform 707"/>
            <p:cNvSpPr>
              <a:spLocks/>
            </p:cNvSpPr>
            <p:nvPr/>
          </p:nvSpPr>
          <p:spPr bwMode="auto">
            <a:xfrm>
              <a:off x="658" y="3359"/>
              <a:ext cx="68" cy="6"/>
            </a:xfrm>
            <a:custGeom>
              <a:avLst/>
              <a:gdLst>
                <a:gd name="T0" fmla="*/ 0 w 407"/>
                <a:gd name="T1" fmla="*/ 0 h 46"/>
                <a:gd name="T2" fmla="*/ 0 w 407"/>
                <a:gd name="T3" fmla="*/ 0 h 46"/>
                <a:gd name="T4" fmla="*/ 0 w 407"/>
                <a:gd name="T5" fmla="*/ 0 h 46"/>
                <a:gd name="T6" fmla="*/ 0 w 40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7"/>
                <a:gd name="T13" fmla="*/ 0 h 46"/>
                <a:gd name="T14" fmla="*/ 407 w 40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7" h="46">
                  <a:moveTo>
                    <a:pt x="0" y="46"/>
                  </a:moveTo>
                  <a:lnTo>
                    <a:pt x="407" y="0"/>
                  </a:lnTo>
                  <a:lnTo>
                    <a:pt x="407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41" name="Rectangle 708"/>
            <p:cNvSpPr>
              <a:spLocks noChangeArrowheads="1"/>
            </p:cNvSpPr>
            <p:nvPr/>
          </p:nvSpPr>
          <p:spPr bwMode="auto">
            <a:xfrm>
              <a:off x="658" y="3359"/>
              <a:ext cx="6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42" name="Freeform 709"/>
            <p:cNvSpPr>
              <a:spLocks/>
            </p:cNvSpPr>
            <p:nvPr/>
          </p:nvSpPr>
          <p:spPr bwMode="auto">
            <a:xfrm>
              <a:off x="655" y="3342"/>
              <a:ext cx="7" cy="20"/>
            </a:xfrm>
            <a:custGeom>
              <a:avLst/>
              <a:gdLst>
                <a:gd name="T0" fmla="*/ 0 w 45"/>
                <a:gd name="T1" fmla="*/ 0 h 123"/>
                <a:gd name="T2" fmla="*/ 0 w 45"/>
                <a:gd name="T3" fmla="*/ 0 h 123"/>
                <a:gd name="T4" fmla="*/ 0 w 45"/>
                <a:gd name="T5" fmla="*/ 0 h 123"/>
                <a:gd name="T6" fmla="*/ 0 w 45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3"/>
                <a:gd name="T14" fmla="*/ 45 w 45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3">
                  <a:moveTo>
                    <a:pt x="0" y="123"/>
                  </a:moveTo>
                  <a:lnTo>
                    <a:pt x="45" y="123"/>
                  </a:lnTo>
                  <a:lnTo>
                    <a:pt x="0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43" name="Freeform 710"/>
            <p:cNvSpPr>
              <a:spLocks/>
            </p:cNvSpPr>
            <p:nvPr/>
          </p:nvSpPr>
          <p:spPr bwMode="auto">
            <a:xfrm>
              <a:off x="655" y="3342"/>
              <a:ext cx="7" cy="20"/>
            </a:xfrm>
            <a:custGeom>
              <a:avLst/>
              <a:gdLst>
                <a:gd name="T0" fmla="*/ 0 w 45"/>
                <a:gd name="T1" fmla="*/ 0 h 123"/>
                <a:gd name="T2" fmla="*/ 0 w 45"/>
                <a:gd name="T3" fmla="*/ 0 h 123"/>
                <a:gd name="T4" fmla="*/ 0 w 45"/>
                <a:gd name="T5" fmla="*/ 0 h 123"/>
                <a:gd name="T6" fmla="*/ 0 w 45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3"/>
                <a:gd name="T14" fmla="*/ 45 w 45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3">
                  <a:moveTo>
                    <a:pt x="45" y="12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44" name="Rectangle 711"/>
            <p:cNvSpPr>
              <a:spLocks noChangeArrowheads="1"/>
            </p:cNvSpPr>
            <p:nvPr/>
          </p:nvSpPr>
          <p:spPr bwMode="auto">
            <a:xfrm>
              <a:off x="655" y="3342"/>
              <a:ext cx="7" cy="2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45" name="Freeform 712"/>
            <p:cNvSpPr>
              <a:spLocks/>
            </p:cNvSpPr>
            <p:nvPr/>
          </p:nvSpPr>
          <p:spPr bwMode="auto">
            <a:xfrm>
              <a:off x="633" y="3337"/>
              <a:ext cx="6" cy="43"/>
            </a:xfrm>
            <a:custGeom>
              <a:avLst/>
              <a:gdLst>
                <a:gd name="T0" fmla="*/ 0 w 46"/>
                <a:gd name="T1" fmla="*/ 0 h 271"/>
                <a:gd name="T2" fmla="*/ 0 w 46"/>
                <a:gd name="T3" fmla="*/ 0 h 271"/>
                <a:gd name="T4" fmla="*/ 0 w 46"/>
                <a:gd name="T5" fmla="*/ 0 h 271"/>
                <a:gd name="T6" fmla="*/ 0 w 46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1"/>
                <a:gd name="T14" fmla="*/ 46 w 46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1">
                  <a:moveTo>
                    <a:pt x="0" y="271"/>
                  </a:moveTo>
                  <a:lnTo>
                    <a:pt x="46" y="271"/>
                  </a:lnTo>
                  <a:lnTo>
                    <a:pt x="0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46" name="Freeform 713"/>
            <p:cNvSpPr>
              <a:spLocks/>
            </p:cNvSpPr>
            <p:nvPr/>
          </p:nvSpPr>
          <p:spPr bwMode="auto">
            <a:xfrm>
              <a:off x="633" y="3337"/>
              <a:ext cx="6" cy="43"/>
            </a:xfrm>
            <a:custGeom>
              <a:avLst/>
              <a:gdLst>
                <a:gd name="T0" fmla="*/ 0 w 46"/>
                <a:gd name="T1" fmla="*/ 0 h 271"/>
                <a:gd name="T2" fmla="*/ 0 w 46"/>
                <a:gd name="T3" fmla="*/ 0 h 271"/>
                <a:gd name="T4" fmla="*/ 0 w 46"/>
                <a:gd name="T5" fmla="*/ 0 h 271"/>
                <a:gd name="T6" fmla="*/ 0 w 46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1"/>
                <a:gd name="T14" fmla="*/ 46 w 46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1">
                  <a:moveTo>
                    <a:pt x="46" y="27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2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47" name="Rectangle 714"/>
            <p:cNvSpPr>
              <a:spLocks noChangeArrowheads="1"/>
            </p:cNvSpPr>
            <p:nvPr/>
          </p:nvSpPr>
          <p:spPr bwMode="auto">
            <a:xfrm>
              <a:off x="633" y="3337"/>
              <a:ext cx="6" cy="4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48" name="Freeform 715"/>
            <p:cNvSpPr>
              <a:spLocks/>
            </p:cNvSpPr>
            <p:nvPr/>
          </p:nvSpPr>
          <p:spPr bwMode="auto">
            <a:xfrm>
              <a:off x="662" y="3393"/>
              <a:ext cx="19" cy="6"/>
            </a:xfrm>
            <a:custGeom>
              <a:avLst/>
              <a:gdLst>
                <a:gd name="T0" fmla="*/ 0 w 112"/>
                <a:gd name="T1" fmla="*/ 0 h 46"/>
                <a:gd name="T2" fmla="*/ 0 w 112"/>
                <a:gd name="T3" fmla="*/ 0 h 46"/>
                <a:gd name="T4" fmla="*/ 0 w 112"/>
                <a:gd name="T5" fmla="*/ 0 h 46"/>
                <a:gd name="T6" fmla="*/ 0 w 112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46"/>
                <a:gd name="T14" fmla="*/ 112 w 112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46">
                  <a:moveTo>
                    <a:pt x="112" y="0"/>
                  </a:moveTo>
                  <a:lnTo>
                    <a:pt x="112" y="45"/>
                  </a:lnTo>
                  <a:lnTo>
                    <a:pt x="0" y="46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49" name="Freeform 716"/>
            <p:cNvSpPr>
              <a:spLocks/>
            </p:cNvSpPr>
            <p:nvPr/>
          </p:nvSpPr>
          <p:spPr bwMode="auto">
            <a:xfrm>
              <a:off x="662" y="3399"/>
              <a:ext cx="19" cy="6"/>
            </a:xfrm>
            <a:custGeom>
              <a:avLst/>
              <a:gdLst>
                <a:gd name="T0" fmla="*/ 0 w 112"/>
                <a:gd name="T1" fmla="*/ 0 h 34"/>
                <a:gd name="T2" fmla="*/ 0 w 112"/>
                <a:gd name="T3" fmla="*/ 0 h 34"/>
                <a:gd name="T4" fmla="*/ 0 w 112"/>
                <a:gd name="T5" fmla="*/ 0 h 34"/>
                <a:gd name="T6" fmla="*/ 0 w 112"/>
                <a:gd name="T7" fmla="*/ 0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34"/>
                <a:gd name="T14" fmla="*/ 112 w 112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34">
                  <a:moveTo>
                    <a:pt x="112" y="0"/>
                  </a:moveTo>
                  <a:lnTo>
                    <a:pt x="0" y="1"/>
                  </a:lnTo>
                  <a:lnTo>
                    <a:pt x="32" y="3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50" name="Freeform 717"/>
            <p:cNvSpPr>
              <a:spLocks/>
            </p:cNvSpPr>
            <p:nvPr/>
          </p:nvSpPr>
          <p:spPr bwMode="auto">
            <a:xfrm>
              <a:off x="662" y="3393"/>
              <a:ext cx="19" cy="12"/>
            </a:xfrm>
            <a:custGeom>
              <a:avLst/>
              <a:gdLst>
                <a:gd name="T0" fmla="*/ 0 w 112"/>
                <a:gd name="T1" fmla="*/ 0 h 79"/>
                <a:gd name="T2" fmla="*/ 0 w 112"/>
                <a:gd name="T3" fmla="*/ 0 h 79"/>
                <a:gd name="T4" fmla="*/ 0 w 112"/>
                <a:gd name="T5" fmla="*/ 0 h 79"/>
                <a:gd name="T6" fmla="*/ 0 w 112"/>
                <a:gd name="T7" fmla="*/ 0 h 79"/>
                <a:gd name="T8" fmla="*/ 0 w 112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79"/>
                <a:gd name="T17" fmla="*/ 112 w 112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79">
                  <a:moveTo>
                    <a:pt x="112" y="0"/>
                  </a:moveTo>
                  <a:lnTo>
                    <a:pt x="112" y="45"/>
                  </a:lnTo>
                  <a:lnTo>
                    <a:pt x="32" y="79"/>
                  </a:lnTo>
                  <a:lnTo>
                    <a:pt x="0" y="46"/>
                  </a:lnTo>
                  <a:lnTo>
                    <a:pt x="11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51" name="Freeform 718"/>
            <p:cNvSpPr>
              <a:spLocks/>
            </p:cNvSpPr>
            <p:nvPr/>
          </p:nvSpPr>
          <p:spPr bwMode="auto">
            <a:xfrm>
              <a:off x="655" y="3399"/>
              <a:ext cx="13" cy="19"/>
            </a:xfrm>
            <a:custGeom>
              <a:avLst/>
              <a:gdLst>
                <a:gd name="T0" fmla="*/ 0 w 78"/>
                <a:gd name="T1" fmla="*/ 0 h 114"/>
                <a:gd name="T2" fmla="*/ 0 w 78"/>
                <a:gd name="T3" fmla="*/ 0 h 114"/>
                <a:gd name="T4" fmla="*/ 0 w 78"/>
                <a:gd name="T5" fmla="*/ 0 h 114"/>
                <a:gd name="T6" fmla="*/ 0 w 78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114"/>
                <a:gd name="T14" fmla="*/ 78 w 78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114">
                  <a:moveTo>
                    <a:pt x="46" y="0"/>
                  </a:moveTo>
                  <a:lnTo>
                    <a:pt x="78" y="33"/>
                  </a:lnTo>
                  <a:lnTo>
                    <a:pt x="0" y="11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52" name="Freeform 719"/>
            <p:cNvSpPr>
              <a:spLocks/>
            </p:cNvSpPr>
            <p:nvPr/>
          </p:nvSpPr>
          <p:spPr bwMode="auto">
            <a:xfrm>
              <a:off x="655" y="3405"/>
              <a:ext cx="13" cy="13"/>
            </a:xfrm>
            <a:custGeom>
              <a:avLst/>
              <a:gdLst>
                <a:gd name="T0" fmla="*/ 0 w 78"/>
                <a:gd name="T1" fmla="*/ 0 h 81"/>
                <a:gd name="T2" fmla="*/ 0 w 78"/>
                <a:gd name="T3" fmla="*/ 0 h 81"/>
                <a:gd name="T4" fmla="*/ 0 w 78"/>
                <a:gd name="T5" fmla="*/ 0 h 81"/>
                <a:gd name="T6" fmla="*/ 0 w 78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81"/>
                <a:gd name="T14" fmla="*/ 78 w 78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81">
                  <a:moveTo>
                    <a:pt x="78" y="0"/>
                  </a:moveTo>
                  <a:lnTo>
                    <a:pt x="0" y="81"/>
                  </a:lnTo>
                  <a:lnTo>
                    <a:pt x="45" y="8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53" name="Freeform 720"/>
            <p:cNvSpPr>
              <a:spLocks/>
            </p:cNvSpPr>
            <p:nvPr/>
          </p:nvSpPr>
          <p:spPr bwMode="auto">
            <a:xfrm>
              <a:off x="655" y="3399"/>
              <a:ext cx="13" cy="19"/>
            </a:xfrm>
            <a:custGeom>
              <a:avLst/>
              <a:gdLst>
                <a:gd name="T0" fmla="*/ 0 w 78"/>
                <a:gd name="T1" fmla="*/ 0 h 114"/>
                <a:gd name="T2" fmla="*/ 0 w 78"/>
                <a:gd name="T3" fmla="*/ 0 h 114"/>
                <a:gd name="T4" fmla="*/ 0 w 78"/>
                <a:gd name="T5" fmla="*/ 0 h 114"/>
                <a:gd name="T6" fmla="*/ 0 w 78"/>
                <a:gd name="T7" fmla="*/ 0 h 114"/>
                <a:gd name="T8" fmla="*/ 0 w 78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4"/>
                <a:gd name="T17" fmla="*/ 78 w 78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4">
                  <a:moveTo>
                    <a:pt x="46" y="0"/>
                  </a:moveTo>
                  <a:lnTo>
                    <a:pt x="78" y="33"/>
                  </a:lnTo>
                  <a:lnTo>
                    <a:pt x="45" y="114"/>
                  </a:lnTo>
                  <a:lnTo>
                    <a:pt x="0" y="114"/>
                  </a:lnTo>
                  <a:lnTo>
                    <a:pt x="4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54" name="Freeform 721"/>
            <p:cNvSpPr>
              <a:spLocks/>
            </p:cNvSpPr>
            <p:nvPr/>
          </p:nvSpPr>
          <p:spPr bwMode="auto">
            <a:xfrm>
              <a:off x="655" y="3418"/>
              <a:ext cx="7" cy="18"/>
            </a:xfrm>
            <a:custGeom>
              <a:avLst/>
              <a:gdLst>
                <a:gd name="T0" fmla="*/ 0 w 46"/>
                <a:gd name="T1" fmla="*/ 0 h 112"/>
                <a:gd name="T2" fmla="*/ 0 w 46"/>
                <a:gd name="T3" fmla="*/ 0 h 112"/>
                <a:gd name="T4" fmla="*/ 0 w 46"/>
                <a:gd name="T5" fmla="*/ 0 h 112"/>
                <a:gd name="T6" fmla="*/ 0 w 46"/>
                <a:gd name="T7" fmla="*/ 0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12"/>
                <a:gd name="T14" fmla="*/ 46 w 46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12">
                  <a:moveTo>
                    <a:pt x="0" y="0"/>
                  </a:moveTo>
                  <a:lnTo>
                    <a:pt x="45" y="0"/>
                  </a:lnTo>
                  <a:lnTo>
                    <a:pt x="46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55" name="Freeform 722"/>
            <p:cNvSpPr>
              <a:spLocks/>
            </p:cNvSpPr>
            <p:nvPr/>
          </p:nvSpPr>
          <p:spPr bwMode="auto">
            <a:xfrm>
              <a:off x="662" y="3418"/>
              <a:ext cx="6" cy="18"/>
            </a:xfrm>
            <a:custGeom>
              <a:avLst/>
              <a:gdLst>
                <a:gd name="T0" fmla="*/ 0 w 33"/>
                <a:gd name="T1" fmla="*/ 0 h 112"/>
                <a:gd name="T2" fmla="*/ 0 w 33"/>
                <a:gd name="T3" fmla="*/ 0 h 112"/>
                <a:gd name="T4" fmla="*/ 0 w 33"/>
                <a:gd name="T5" fmla="*/ 0 h 112"/>
                <a:gd name="T6" fmla="*/ 0 w 33"/>
                <a:gd name="T7" fmla="*/ 0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112"/>
                <a:gd name="T14" fmla="*/ 33 w 33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112">
                  <a:moveTo>
                    <a:pt x="0" y="0"/>
                  </a:moveTo>
                  <a:lnTo>
                    <a:pt x="1" y="112"/>
                  </a:lnTo>
                  <a:lnTo>
                    <a:pt x="33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56" name="Freeform 723"/>
            <p:cNvSpPr>
              <a:spLocks/>
            </p:cNvSpPr>
            <p:nvPr/>
          </p:nvSpPr>
          <p:spPr bwMode="auto">
            <a:xfrm>
              <a:off x="655" y="3418"/>
              <a:ext cx="13" cy="18"/>
            </a:xfrm>
            <a:custGeom>
              <a:avLst/>
              <a:gdLst>
                <a:gd name="T0" fmla="*/ 0 w 78"/>
                <a:gd name="T1" fmla="*/ 0 h 112"/>
                <a:gd name="T2" fmla="*/ 0 w 78"/>
                <a:gd name="T3" fmla="*/ 0 h 112"/>
                <a:gd name="T4" fmla="*/ 0 w 78"/>
                <a:gd name="T5" fmla="*/ 0 h 112"/>
                <a:gd name="T6" fmla="*/ 0 w 78"/>
                <a:gd name="T7" fmla="*/ 0 h 112"/>
                <a:gd name="T8" fmla="*/ 0 w 78"/>
                <a:gd name="T9" fmla="*/ 0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2"/>
                <a:gd name="T17" fmla="*/ 78 w 78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2">
                  <a:moveTo>
                    <a:pt x="0" y="0"/>
                  </a:moveTo>
                  <a:lnTo>
                    <a:pt x="45" y="0"/>
                  </a:lnTo>
                  <a:lnTo>
                    <a:pt x="78" y="80"/>
                  </a:lnTo>
                  <a:lnTo>
                    <a:pt x="46" y="112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57" name="Freeform 724"/>
            <p:cNvSpPr>
              <a:spLocks/>
            </p:cNvSpPr>
            <p:nvPr/>
          </p:nvSpPr>
          <p:spPr bwMode="auto">
            <a:xfrm>
              <a:off x="662" y="3430"/>
              <a:ext cx="19" cy="12"/>
            </a:xfrm>
            <a:custGeom>
              <a:avLst/>
              <a:gdLst>
                <a:gd name="T0" fmla="*/ 0 w 112"/>
                <a:gd name="T1" fmla="*/ 0 h 78"/>
                <a:gd name="T2" fmla="*/ 0 w 112"/>
                <a:gd name="T3" fmla="*/ 0 h 78"/>
                <a:gd name="T4" fmla="*/ 0 w 112"/>
                <a:gd name="T5" fmla="*/ 0 h 78"/>
                <a:gd name="T6" fmla="*/ 0 w 112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78"/>
                <a:gd name="T14" fmla="*/ 112 w 112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78">
                  <a:moveTo>
                    <a:pt x="0" y="32"/>
                  </a:moveTo>
                  <a:lnTo>
                    <a:pt x="32" y="0"/>
                  </a:lnTo>
                  <a:lnTo>
                    <a:pt x="112" y="7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58" name="Freeform 725"/>
            <p:cNvSpPr>
              <a:spLocks/>
            </p:cNvSpPr>
            <p:nvPr/>
          </p:nvSpPr>
          <p:spPr bwMode="auto">
            <a:xfrm>
              <a:off x="668" y="3430"/>
              <a:ext cx="13" cy="12"/>
            </a:xfrm>
            <a:custGeom>
              <a:avLst/>
              <a:gdLst>
                <a:gd name="T0" fmla="*/ 0 w 80"/>
                <a:gd name="T1" fmla="*/ 0 h 78"/>
                <a:gd name="T2" fmla="*/ 0 w 80"/>
                <a:gd name="T3" fmla="*/ 0 h 78"/>
                <a:gd name="T4" fmla="*/ 0 w 80"/>
                <a:gd name="T5" fmla="*/ 0 h 78"/>
                <a:gd name="T6" fmla="*/ 0 w 80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78"/>
                <a:gd name="T14" fmla="*/ 80 w 80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78">
                  <a:moveTo>
                    <a:pt x="0" y="0"/>
                  </a:moveTo>
                  <a:lnTo>
                    <a:pt x="80" y="78"/>
                  </a:lnTo>
                  <a:lnTo>
                    <a:pt x="8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59" name="Freeform 726"/>
            <p:cNvSpPr>
              <a:spLocks/>
            </p:cNvSpPr>
            <p:nvPr/>
          </p:nvSpPr>
          <p:spPr bwMode="auto">
            <a:xfrm>
              <a:off x="662" y="3430"/>
              <a:ext cx="19" cy="12"/>
            </a:xfrm>
            <a:custGeom>
              <a:avLst/>
              <a:gdLst>
                <a:gd name="T0" fmla="*/ 0 w 112"/>
                <a:gd name="T1" fmla="*/ 0 h 78"/>
                <a:gd name="T2" fmla="*/ 0 w 112"/>
                <a:gd name="T3" fmla="*/ 0 h 78"/>
                <a:gd name="T4" fmla="*/ 0 w 112"/>
                <a:gd name="T5" fmla="*/ 0 h 78"/>
                <a:gd name="T6" fmla="*/ 0 w 112"/>
                <a:gd name="T7" fmla="*/ 0 h 78"/>
                <a:gd name="T8" fmla="*/ 0 w 112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78"/>
                <a:gd name="T17" fmla="*/ 112 w 112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78">
                  <a:moveTo>
                    <a:pt x="0" y="32"/>
                  </a:moveTo>
                  <a:lnTo>
                    <a:pt x="32" y="0"/>
                  </a:lnTo>
                  <a:lnTo>
                    <a:pt x="112" y="33"/>
                  </a:lnTo>
                  <a:lnTo>
                    <a:pt x="112" y="78"/>
                  </a:lnTo>
                  <a:lnTo>
                    <a:pt x="0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60" name="Freeform 727"/>
            <p:cNvSpPr>
              <a:spLocks/>
            </p:cNvSpPr>
            <p:nvPr/>
          </p:nvSpPr>
          <p:spPr bwMode="auto">
            <a:xfrm>
              <a:off x="668" y="3399"/>
              <a:ext cx="13" cy="8"/>
            </a:xfrm>
            <a:custGeom>
              <a:avLst/>
              <a:gdLst>
                <a:gd name="T0" fmla="*/ 0 w 80"/>
                <a:gd name="T1" fmla="*/ 0 h 46"/>
                <a:gd name="T2" fmla="*/ 0 w 80"/>
                <a:gd name="T3" fmla="*/ 0 h 46"/>
                <a:gd name="T4" fmla="*/ 0 w 80"/>
                <a:gd name="T5" fmla="*/ 0 h 46"/>
                <a:gd name="T6" fmla="*/ 0 w 8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46"/>
                <a:gd name="T14" fmla="*/ 80 w 8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46">
                  <a:moveTo>
                    <a:pt x="80" y="0"/>
                  </a:moveTo>
                  <a:lnTo>
                    <a:pt x="80" y="46"/>
                  </a:lnTo>
                  <a:lnTo>
                    <a:pt x="0" y="3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61" name="Freeform 728"/>
            <p:cNvSpPr>
              <a:spLocks/>
            </p:cNvSpPr>
            <p:nvPr/>
          </p:nvSpPr>
          <p:spPr bwMode="auto">
            <a:xfrm>
              <a:off x="668" y="3405"/>
              <a:ext cx="13" cy="5"/>
            </a:xfrm>
            <a:custGeom>
              <a:avLst/>
              <a:gdLst>
                <a:gd name="T0" fmla="*/ 0 w 80"/>
                <a:gd name="T1" fmla="*/ 0 h 32"/>
                <a:gd name="T2" fmla="*/ 0 w 80"/>
                <a:gd name="T3" fmla="*/ 0 h 32"/>
                <a:gd name="T4" fmla="*/ 0 w 80"/>
                <a:gd name="T5" fmla="*/ 0 h 32"/>
                <a:gd name="T6" fmla="*/ 0 w 80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32"/>
                <a:gd name="T14" fmla="*/ 80 w 80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32">
                  <a:moveTo>
                    <a:pt x="80" y="12"/>
                  </a:moveTo>
                  <a:lnTo>
                    <a:pt x="0" y="0"/>
                  </a:lnTo>
                  <a:lnTo>
                    <a:pt x="32" y="32"/>
                  </a:lnTo>
                  <a:lnTo>
                    <a:pt x="80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62" name="Freeform 729"/>
            <p:cNvSpPr>
              <a:spLocks/>
            </p:cNvSpPr>
            <p:nvPr/>
          </p:nvSpPr>
          <p:spPr bwMode="auto">
            <a:xfrm>
              <a:off x="668" y="3399"/>
              <a:ext cx="13" cy="11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w 80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66"/>
                <a:gd name="T17" fmla="*/ 80 w 80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66">
                  <a:moveTo>
                    <a:pt x="80" y="0"/>
                  </a:moveTo>
                  <a:lnTo>
                    <a:pt x="80" y="46"/>
                  </a:lnTo>
                  <a:lnTo>
                    <a:pt x="32" y="66"/>
                  </a:lnTo>
                  <a:lnTo>
                    <a:pt x="0" y="34"/>
                  </a:lnTo>
                  <a:lnTo>
                    <a:pt x="8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63" name="Freeform 730"/>
            <p:cNvSpPr>
              <a:spLocks/>
            </p:cNvSpPr>
            <p:nvPr/>
          </p:nvSpPr>
          <p:spPr bwMode="auto">
            <a:xfrm>
              <a:off x="662" y="3405"/>
              <a:ext cx="11" cy="13"/>
            </a:xfrm>
            <a:custGeom>
              <a:avLst/>
              <a:gdLst>
                <a:gd name="T0" fmla="*/ 0 w 65"/>
                <a:gd name="T1" fmla="*/ 0 h 81"/>
                <a:gd name="T2" fmla="*/ 0 w 65"/>
                <a:gd name="T3" fmla="*/ 0 h 81"/>
                <a:gd name="T4" fmla="*/ 0 w 65"/>
                <a:gd name="T5" fmla="*/ 0 h 81"/>
                <a:gd name="T6" fmla="*/ 0 w 65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81"/>
                <a:gd name="T14" fmla="*/ 65 w 65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81">
                  <a:moveTo>
                    <a:pt x="33" y="0"/>
                  </a:moveTo>
                  <a:lnTo>
                    <a:pt x="65" y="32"/>
                  </a:lnTo>
                  <a:lnTo>
                    <a:pt x="0" y="8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64" name="Freeform 731"/>
            <p:cNvSpPr>
              <a:spLocks/>
            </p:cNvSpPr>
            <p:nvPr/>
          </p:nvSpPr>
          <p:spPr bwMode="auto">
            <a:xfrm>
              <a:off x="662" y="3410"/>
              <a:ext cx="11" cy="8"/>
            </a:xfrm>
            <a:custGeom>
              <a:avLst/>
              <a:gdLst>
                <a:gd name="T0" fmla="*/ 0 w 65"/>
                <a:gd name="T1" fmla="*/ 0 h 49"/>
                <a:gd name="T2" fmla="*/ 0 w 65"/>
                <a:gd name="T3" fmla="*/ 0 h 49"/>
                <a:gd name="T4" fmla="*/ 0 w 65"/>
                <a:gd name="T5" fmla="*/ 0 h 49"/>
                <a:gd name="T6" fmla="*/ 0 w 65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49"/>
                <a:gd name="T14" fmla="*/ 65 w 65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49">
                  <a:moveTo>
                    <a:pt x="65" y="0"/>
                  </a:moveTo>
                  <a:lnTo>
                    <a:pt x="0" y="49"/>
                  </a:lnTo>
                  <a:lnTo>
                    <a:pt x="46" y="49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65" name="Freeform 732"/>
            <p:cNvSpPr>
              <a:spLocks/>
            </p:cNvSpPr>
            <p:nvPr/>
          </p:nvSpPr>
          <p:spPr bwMode="auto">
            <a:xfrm>
              <a:off x="662" y="3405"/>
              <a:ext cx="11" cy="13"/>
            </a:xfrm>
            <a:custGeom>
              <a:avLst/>
              <a:gdLst>
                <a:gd name="T0" fmla="*/ 0 w 65"/>
                <a:gd name="T1" fmla="*/ 0 h 81"/>
                <a:gd name="T2" fmla="*/ 0 w 65"/>
                <a:gd name="T3" fmla="*/ 0 h 81"/>
                <a:gd name="T4" fmla="*/ 0 w 65"/>
                <a:gd name="T5" fmla="*/ 0 h 81"/>
                <a:gd name="T6" fmla="*/ 0 w 65"/>
                <a:gd name="T7" fmla="*/ 0 h 81"/>
                <a:gd name="T8" fmla="*/ 0 w 65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81"/>
                <a:gd name="T17" fmla="*/ 65 w 65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81">
                  <a:moveTo>
                    <a:pt x="33" y="0"/>
                  </a:moveTo>
                  <a:lnTo>
                    <a:pt x="65" y="32"/>
                  </a:lnTo>
                  <a:lnTo>
                    <a:pt x="46" y="81"/>
                  </a:lnTo>
                  <a:lnTo>
                    <a:pt x="0" y="81"/>
                  </a:lnTo>
                  <a:lnTo>
                    <a:pt x="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66" name="Freeform 733"/>
            <p:cNvSpPr>
              <a:spLocks/>
            </p:cNvSpPr>
            <p:nvPr/>
          </p:nvSpPr>
          <p:spPr bwMode="auto">
            <a:xfrm>
              <a:off x="662" y="3418"/>
              <a:ext cx="8" cy="12"/>
            </a:xfrm>
            <a:custGeom>
              <a:avLst/>
              <a:gdLst>
                <a:gd name="T0" fmla="*/ 0 w 46"/>
                <a:gd name="T1" fmla="*/ 0 h 80"/>
                <a:gd name="T2" fmla="*/ 0 w 46"/>
                <a:gd name="T3" fmla="*/ 0 h 80"/>
                <a:gd name="T4" fmla="*/ 0 w 46"/>
                <a:gd name="T5" fmla="*/ 0 h 80"/>
                <a:gd name="T6" fmla="*/ 0 w 46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80"/>
                <a:gd name="T14" fmla="*/ 46 w 46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80">
                  <a:moveTo>
                    <a:pt x="0" y="0"/>
                  </a:moveTo>
                  <a:lnTo>
                    <a:pt x="46" y="0"/>
                  </a:lnTo>
                  <a:lnTo>
                    <a:pt x="33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67" name="Freeform 734"/>
            <p:cNvSpPr>
              <a:spLocks/>
            </p:cNvSpPr>
            <p:nvPr/>
          </p:nvSpPr>
          <p:spPr bwMode="auto">
            <a:xfrm>
              <a:off x="668" y="3418"/>
              <a:ext cx="5" cy="12"/>
            </a:xfrm>
            <a:custGeom>
              <a:avLst/>
              <a:gdLst>
                <a:gd name="T0" fmla="*/ 0 w 32"/>
                <a:gd name="T1" fmla="*/ 0 h 80"/>
                <a:gd name="T2" fmla="*/ 0 w 32"/>
                <a:gd name="T3" fmla="*/ 0 h 80"/>
                <a:gd name="T4" fmla="*/ 0 w 32"/>
                <a:gd name="T5" fmla="*/ 0 h 80"/>
                <a:gd name="T6" fmla="*/ 0 w 32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80"/>
                <a:gd name="T14" fmla="*/ 32 w 32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80">
                  <a:moveTo>
                    <a:pt x="13" y="0"/>
                  </a:moveTo>
                  <a:lnTo>
                    <a:pt x="0" y="80"/>
                  </a:lnTo>
                  <a:lnTo>
                    <a:pt x="32" y="4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68" name="Freeform 735"/>
            <p:cNvSpPr>
              <a:spLocks/>
            </p:cNvSpPr>
            <p:nvPr/>
          </p:nvSpPr>
          <p:spPr bwMode="auto">
            <a:xfrm>
              <a:off x="662" y="3418"/>
              <a:ext cx="11" cy="12"/>
            </a:xfrm>
            <a:custGeom>
              <a:avLst/>
              <a:gdLst>
                <a:gd name="T0" fmla="*/ 0 w 65"/>
                <a:gd name="T1" fmla="*/ 0 h 80"/>
                <a:gd name="T2" fmla="*/ 0 w 65"/>
                <a:gd name="T3" fmla="*/ 0 h 80"/>
                <a:gd name="T4" fmla="*/ 0 w 65"/>
                <a:gd name="T5" fmla="*/ 0 h 80"/>
                <a:gd name="T6" fmla="*/ 0 w 65"/>
                <a:gd name="T7" fmla="*/ 0 h 80"/>
                <a:gd name="T8" fmla="*/ 0 w 65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80"/>
                <a:gd name="T17" fmla="*/ 65 w 65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80">
                  <a:moveTo>
                    <a:pt x="0" y="0"/>
                  </a:moveTo>
                  <a:lnTo>
                    <a:pt x="46" y="0"/>
                  </a:lnTo>
                  <a:lnTo>
                    <a:pt x="65" y="47"/>
                  </a:lnTo>
                  <a:lnTo>
                    <a:pt x="33" y="8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69" name="Freeform 736"/>
            <p:cNvSpPr>
              <a:spLocks/>
            </p:cNvSpPr>
            <p:nvPr/>
          </p:nvSpPr>
          <p:spPr bwMode="auto">
            <a:xfrm>
              <a:off x="668" y="3425"/>
              <a:ext cx="13" cy="11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66"/>
                <a:gd name="T14" fmla="*/ 80 w 80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66">
                  <a:moveTo>
                    <a:pt x="0" y="33"/>
                  </a:moveTo>
                  <a:lnTo>
                    <a:pt x="32" y="0"/>
                  </a:lnTo>
                  <a:lnTo>
                    <a:pt x="80" y="6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70" name="Freeform 737"/>
            <p:cNvSpPr>
              <a:spLocks/>
            </p:cNvSpPr>
            <p:nvPr/>
          </p:nvSpPr>
          <p:spPr bwMode="auto">
            <a:xfrm>
              <a:off x="673" y="3425"/>
              <a:ext cx="8" cy="11"/>
            </a:xfrm>
            <a:custGeom>
              <a:avLst/>
              <a:gdLst>
                <a:gd name="T0" fmla="*/ 0 w 48"/>
                <a:gd name="T1" fmla="*/ 0 h 66"/>
                <a:gd name="T2" fmla="*/ 0 w 48"/>
                <a:gd name="T3" fmla="*/ 0 h 66"/>
                <a:gd name="T4" fmla="*/ 0 w 48"/>
                <a:gd name="T5" fmla="*/ 0 h 66"/>
                <a:gd name="T6" fmla="*/ 0 w 48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66"/>
                <a:gd name="T14" fmla="*/ 48 w 48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66">
                  <a:moveTo>
                    <a:pt x="0" y="0"/>
                  </a:moveTo>
                  <a:lnTo>
                    <a:pt x="48" y="66"/>
                  </a:lnTo>
                  <a:lnTo>
                    <a:pt x="48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71" name="Freeform 738"/>
            <p:cNvSpPr>
              <a:spLocks/>
            </p:cNvSpPr>
            <p:nvPr/>
          </p:nvSpPr>
          <p:spPr bwMode="auto">
            <a:xfrm>
              <a:off x="668" y="3425"/>
              <a:ext cx="13" cy="11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w 80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66"/>
                <a:gd name="T17" fmla="*/ 80 w 80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66">
                  <a:moveTo>
                    <a:pt x="0" y="33"/>
                  </a:moveTo>
                  <a:lnTo>
                    <a:pt x="32" y="0"/>
                  </a:lnTo>
                  <a:lnTo>
                    <a:pt x="80" y="20"/>
                  </a:lnTo>
                  <a:lnTo>
                    <a:pt x="80" y="66"/>
                  </a:lnTo>
                  <a:lnTo>
                    <a:pt x="0" y="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72" name="Freeform 739"/>
            <p:cNvSpPr>
              <a:spLocks/>
            </p:cNvSpPr>
            <p:nvPr/>
          </p:nvSpPr>
          <p:spPr bwMode="auto">
            <a:xfrm>
              <a:off x="722" y="3380"/>
              <a:ext cx="8" cy="16"/>
            </a:xfrm>
            <a:custGeom>
              <a:avLst/>
              <a:gdLst>
                <a:gd name="T0" fmla="*/ 0 w 46"/>
                <a:gd name="T1" fmla="*/ 0 h 102"/>
                <a:gd name="T2" fmla="*/ 0 w 46"/>
                <a:gd name="T3" fmla="*/ 0 h 102"/>
                <a:gd name="T4" fmla="*/ 0 w 46"/>
                <a:gd name="T5" fmla="*/ 0 h 102"/>
                <a:gd name="T6" fmla="*/ 0 w 46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02"/>
                <a:gd name="T14" fmla="*/ 46 w 46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02">
                  <a:moveTo>
                    <a:pt x="0" y="102"/>
                  </a:moveTo>
                  <a:lnTo>
                    <a:pt x="46" y="102"/>
                  </a:lnTo>
                  <a:lnTo>
                    <a:pt x="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73" name="Freeform 740"/>
            <p:cNvSpPr>
              <a:spLocks/>
            </p:cNvSpPr>
            <p:nvPr/>
          </p:nvSpPr>
          <p:spPr bwMode="auto">
            <a:xfrm>
              <a:off x="722" y="3380"/>
              <a:ext cx="8" cy="16"/>
            </a:xfrm>
            <a:custGeom>
              <a:avLst/>
              <a:gdLst>
                <a:gd name="T0" fmla="*/ 0 w 46"/>
                <a:gd name="T1" fmla="*/ 0 h 102"/>
                <a:gd name="T2" fmla="*/ 0 w 46"/>
                <a:gd name="T3" fmla="*/ 0 h 102"/>
                <a:gd name="T4" fmla="*/ 0 w 46"/>
                <a:gd name="T5" fmla="*/ 0 h 102"/>
                <a:gd name="T6" fmla="*/ 0 w 46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02"/>
                <a:gd name="T14" fmla="*/ 46 w 46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02">
                  <a:moveTo>
                    <a:pt x="46" y="102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74" name="Rectangle 741"/>
            <p:cNvSpPr>
              <a:spLocks noChangeArrowheads="1"/>
            </p:cNvSpPr>
            <p:nvPr/>
          </p:nvSpPr>
          <p:spPr bwMode="auto">
            <a:xfrm>
              <a:off x="722" y="3380"/>
              <a:ext cx="8" cy="1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75" name="Freeform 742"/>
            <p:cNvSpPr>
              <a:spLocks/>
            </p:cNvSpPr>
            <p:nvPr/>
          </p:nvSpPr>
          <p:spPr bwMode="auto">
            <a:xfrm>
              <a:off x="655" y="3270"/>
              <a:ext cx="34" cy="60"/>
            </a:xfrm>
            <a:custGeom>
              <a:avLst/>
              <a:gdLst>
                <a:gd name="T0" fmla="*/ 0 w 204"/>
                <a:gd name="T1" fmla="*/ 0 h 376"/>
                <a:gd name="T2" fmla="*/ 0 w 204"/>
                <a:gd name="T3" fmla="*/ 0 h 376"/>
                <a:gd name="T4" fmla="*/ 0 w 204"/>
                <a:gd name="T5" fmla="*/ 0 h 376"/>
                <a:gd name="T6" fmla="*/ 0 w 204"/>
                <a:gd name="T7" fmla="*/ 0 h 3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376"/>
                <a:gd name="T14" fmla="*/ 204 w 204"/>
                <a:gd name="T15" fmla="*/ 376 h 3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376">
                  <a:moveTo>
                    <a:pt x="0" y="354"/>
                  </a:moveTo>
                  <a:lnTo>
                    <a:pt x="39" y="376"/>
                  </a:lnTo>
                  <a:lnTo>
                    <a:pt x="204" y="0"/>
                  </a:lnTo>
                  <a:lnTo>
                    <a:pt x="0" y="3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76" name="Freeform 743"/>
            <p:cNvSpPr>
              <a:spLocks/>
            </p:cNvSpPr>
            <p:nvPr/>
          </p:nvSpPr>
          <p:spPr bwMode="auto">
            <a:xfrm>
              <a:off x="662" y="3270"/>
              <a:ext cx="33" cy="60"/>
            </a:xfrm>
            <a:custGeom>
              <a:avLst/>
              <a:gdLst>
                <a:gd name="T0" fmla="*/ 0 w 204"/>
                <a:gd name="T1" fmla="*/ 0 h 376"/>
                <a:gd name="T2" fmla="*/ 0 w 204"/>
                <a:gd name="T3" fmla="*/ 0 h 376"/>
                <a:gd name="T4" fmla="*/ 0 w 204"/>
                <a:gd name="T5" fmla="*/ 0 h 376"/>
                <a:gd name="T6" fmla="*/ 0 w 204"/>
                <a:gd name="T7" fmla="*/ 0 h 3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376"/>
                <a:gd name="T14" fmla="*/ 204 w 204"/>
                <a:gd name="T15" fmla="*/ 376 h 3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376">
                  <a:moveTo>
                    <a:pt x="0" y="376"/>
                  </a:moveTo>
                  <a:lnTo>
                    <a:pt x="165" y="0"/>
                  </a:lnTo>
                  <a:lnTo>
                    <a:pt x="204" y="23"/>
                  </a:lnTo>
                  <a:lnTo>
                    <a:pt x="0" y="3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77" name="Freeform 744"/>
            <p:cNvSpPr>
              <a:spLocks/>
            </p:cNvSpPr>
            <p:nvPr/>
          </p:nvSpPr>
          <p:spPr bwMode="auto">
            <a:xfrm>
              <a:off x="655" y="3270"/>
              <a:ext cx="40" cy="60"/>
            </a:xfrm>
            <a:custGeom>
              <a:avLst/>
              <a:gdLst>
                <a:gd name="T0" fmla="*/ 0 w 243"/>
                <a:gd name="T1" fmla="*/ 0 h 376"/>
                <a:gd name="T2" fmla="*/ 0 w 243"/>
                <a:gd name="T3" fmla="*/ 0 h 376"/>
                <a:gd name="T4" fmla="*/ 0 w 243"/>
                <a:gd name="T5" fmla="*/ 0 h 376"/>
                <a:gd name="T6" fmla="*/ 0 w 243"/>
                <a:gd name="T7" fmla="*/ 0 h 376"/>
                <a:gd name="T8" fmla="*/ 0 w 243"/>
                <a:gd name="T9" fmla="*/ 0 h 3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3"/>
                <a:gd name="T16" fmla="*/ 0 h 376"/>
                <a:gd name="T17" fmla="*/ 243 w 243"/>
                <a:gd name="T18" fmla="*/ 376 h 3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3" h="376">
                  <a:moveTo>
                    <a:pt x="0" y="354"/>
                  </a:moveTo>
                  <a:lnTo>
                    <a:pt x="39" y="376"/>
                  </a:lnTo>
                  <a:lnTo>
                    <a:pt x="243" y="23"/>
                  </a:lnTo>
                  <a:lnTo>
                    <a:pt x="204" y="0"/>
                  </a:lnTo>
                  <a:lnTo>
                    <a:pt x="0" y="35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78" name="Freeform 745"/>
            <p:cNvSpPr>
              <a:spLocks/>
            </p:cNvSpPr>
            <p:nvPr/>
          </p:nvSpPr>
          <p:spPr bwMode="auto">
            <a:xfrm>
              <a:off x="692" y="3268"/>
              <a:ext cx="34" cy="8"/>
            </a:xfrm>
            <a:custGeom>
              <a:avLst/>
              <a:gdLst>
                <a:gd name="T0" fmla="*/ 0 w 204"/>
                <a:gd name="T1" fmla="*/ 0 h 45"/>
                <a:gd name="T2" fmla="*/ 0 w 204"/>
                <a:gd name="T3" fmla="*/ 0 h 45"/>
                <a:gd name="T4" fmla="*/ 0 w 204"/>
                <a:gd name="T5" fmla="*/ 0 h 45"/>
                <a:gd name="T6" fmla="*/ 0 w 20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45"/>
                <a:gd name="T14" fmla="*/ 204 w 20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45">
                  <a:moveTo>
                    <a:pt x="204" y="45"/>
                  </a:moveTo>
                  <a:lnTo>
                    <a:pt x="204" y="0"/>
                  </a:lnTo>
                  <a:lnTo>
                    <a:pt x="0" y="45"/>
                  </a:lnTo>
                  <a:lnTo>
                    <a:pt x="204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79" name="Freeform 746"/>
            <p:cNvSpPr>
              <a:spLocks/>
            </p:cNvSpPr>
            <p:nvPr/>
          </p:nvSpPr>
          <p:spPr bwMode="auto">
            <a:xfrm>
              <a:off x="692" y="3268"/>
              <a:ext cx="34" cy="8"/>
            </a:xfrm>
            <a:custGeom>
              <a:avLst/>
              <a:gdLst>
                <a:gd name="T0" fmla="*/ 0 w 204"/>
                <a:gd name="T1" fmla="*/ 0 h 45"/>
                <a:gd name="T2" fmla="*/ 0 w 204"/>
                <a:gd name="T3" fmla="*/ 0 h 45"/>
                <a:gd name="T4" fmla="*/ 0 w 204"/>
                <a:gd name="T5" fmla="*/ 0 h 45"/>
                <a:gd name="T6" fmla="*/ 0 w 20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45"/>
                <a:gd name="T14" fmla="*/ 204 w 20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45">
                  <a:moveTo>
                    <a:pt x="204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80" name="Rectangle 747"/>
            <p:cNvSpPr>
              <a:spLocks noChangeArrowheads="1"/>
            </p:cNvSpPr>
            <p:nvPr/>
          </p:nvSpPr>
          <p:spPr bwMode="auto">
            <a:xfrm>
              <a:off x="692" y="3268"/>
              <a:ext cx="34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81" name="Freeform 748"/>
            <p:cNvSpPr>
              <a:spLocks/>
            </p:cNvSpPr>
            <p:nvPr/>
          </p:nvSpPr>
          <p:spPr bwMode="auto">
            <a:xfrm>
              <a:off x="857" y="3250"/>
              <a:ext cx="8" cy="130"/>
            </a:xfrm>
            <a:custGeom>
              <a:avLst/>
              <a:gdLst>
                <a:gd name="T0" fmla="*/ 0 w 45"/>
                <a:gd name="T1" fmla="*/ 0 h 816"/>
                <a:gd name="T2" fmla="*/ 0 w 45"/>
                <a:gd name="T3" fmla="*/ 0 h 816"/>
                <a:gd name="T4" fmla="*/ 0 w 45"/>
                <a:gd name="T5" fmla="*/ 0 h 816"/>
                <a:gd name="T6" fmla="*/ 0 w 45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816"/>
                <a:gd name="T14" fmla="*/ 45 w 45"/>
                <a:gd name="T15" fmla="*/ 816 h 8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816">
                  <a:moveTo>
                    <a:pt x="45" y="0"/>
                  </a:moveTo>
                  <a:lnTo>
                    <a:pt x="0" y="0"/>
                  </a:lnTo>
                  <a:lnTo>
                    <a:pt x="45" y="8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82" name="Freeform 749"/>
            <p:cNvSpPr>
              <a:spLocks/>
            </p:cNvSpPr>
            <p:nvPr/>
          </p:nvSpPr>
          <p:spPr bwMode="auto">
            <a:xfrm>
              <a:off x="857" y="3250"/>
              <a:ext cx="8" cy="130"/>
            </a:xfrm>
            <a:custGeom>
              <a:avLst/>
              <a:gdLst>
                <a:gd name="T0" fmla="*/ 0 w 45"/>
                <a:gd name="T1" fmla="*/ 0 h 816"/>
                <a:gd name="T2" fmla="*/ 0 w 45"/>
                <a:gd name="T3" fmla="*/ 0 h 816"/>
                <a:gd name="T4" fmla="*/ 0 w 45"/>
                <a:gd name="T5" fmla="*/ 0 h 816"/>
                <a:gd name="T6" fmla="*/ 0 w 45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816"/>
                <a:gd name="T14" fmla="*/ 45 w 45"/>
                <a:gd name="T15" fmla="*/ 816 h 8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816">
                  <a:moveTo>
                    <a:pt x="0" y="0"/>
                  </a:moveTo>
                  <a:lnTo>
                    <a:pt x="45" y="816"/>
                  </a:lnTo>
                  <a:lnTo>
                    <a:pt x="0" y="8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83" name="Rectangle 750"/>
            <p:cNvSpPr>
              <a:spLocks noChangeArrowheads="1"/>
            </p:cNvSpPr>
            <p:nvPr/>
          </p:nvSpPr>
          <p:spPr bwMode="auto">
            <a:xfrm>
              <a:off x="857" y="3250"/>
              <a:ext cx="8" cy="13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84" name="Freeform 751"/>
            <p:cNvSpPr>
              <a:spLocks/>
            </p:cNvSpPr>
            <p:nvPr/>
          </p:nvSpPr>
          <p:spPr bwMode="auto">
            <a:xfrm>
              <a:off x="767" y="3380"/>
              <a:ext cx="7" cy="16"/>
            </a:xfrm>
            <a:custGeom>
              <a:avLst/>
              <a:gdLst>
                <a:gd name="T0" fmla="*/ 0 w 45"/>
                <a:gd name="T1" fmla="*/ 0 h 102"/>
                <a:gd name="T2" fmla="*/ 0 w 45"/>
                <a:gd name="T3" fmla="*/ 0 h 102"/>
                <a:gd name="T4" fmla="*/ 0 w 45"/>
                <a:gd name="T5" fmla="*/ 0 h 102"/>
                <a:gd name="T6" fmla="*/ 0 w 45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2"/>
                <a:gd name="T14" fmla="*/ 45 w 45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2">
                  <a:moveTo>
                    <a:pt x="0" y="102"/>
                  </a:moveTo>
                  <a:lnTo>
                    <a:pt x="45" y="102"/>
                  </a:lnTo>
                  <a:lnTo>
                    <a:pt x="0" y="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85" name="Freeform 752"/>
            <p:cNvSpPr>
              <a:spLocks/>
            </p:cNvSpPr>
            <p:nvPr/>
          </p:nvSpPr>
          <p:spPr bwMode="auto">
            <a:xfrm>
              <a:off x="767" y="3380"/>
              <a:ext cx="7" cy="16"/>
            </a:xfrm>
            <a:custGeom>
              <a:avLst/>
              <a:gdLst>
                <a:gd name="T0" fmla="*/ 0 w 45"/>
                <a:gd name="T1" fmla="*/ 0 h 102"/>
                <a:gd name="T2" fmla="*/ 0 w 45"/>
                <a:gd name="T3" fmla="*/ 0 h 102"/>
                <a:gd name="T4" fmla="*/ 0 w 45"/>
                <a:gd name="T5" fmla="*/ 0 h 102"/>
                <a:gd name="T6" fmla="*/ 0 w 45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2"/>
                <a:gd name="T14" fmla="*/ 45 w 45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2">
                  <a:moveTo>
                    <a:pt x="45" y="10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0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86" name="Rectangle 753"/>
            <p:cNvSpPr>
              <a:spLocks noChangeArrowheads="1"/>
            </p:cNvSpPr>
            <p:nvPr/>
          </p:nvSpPr>
          <p:spPr bwMode="auto">
            <a:xfrm>
              <a:off x="767" y="3380"/>
              <a:ext cx="7" cy="1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187" name="Freeform 754"/>
            <p:cNvSpPr>
              <a:spLocks/>
            </p:cNvSpPr>
            <p:nvPr/>
          </p:nvSpPr>
          <p:spPr bwMode="auto">
            <a:xfrm>
              <a:off x="816" y="3436"/>
              <a:ext cx="19" cy="6"/>
            </a:xfrm>
            <a:custGeom>
              <a:avLst/>
              <a:gdLst>
                <a:gd name="T0" fmla="*/ 0 w 112"/>
                <a:gd name="T1" fmla="*/ 0 h 46"/>
                <a:gd name="T2" fmla="*/ 0 w 112"/>
                <a:gd name="T3" fmla="*/ 0 h 46"/>
                <a:gd name="T4" fmla="*/ 0 w 112"/>
                <a:gd name="T5" fmla="*/ 0 h 46"/>
                <a:gd name="T6" fmla="*/ 0 w 112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46"/>
                <a:gd name="T14" fmla="*/ 112 w 112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46">
                  <a:moveTo>
                    <a:pt x="0" y="46"/>
                  </a:moveTo>
                  <a:lnTo>
                    <a:pt x="0" y="1"/>
                  </a:lnTo>
                  <a:lnTo>
                    <a:pt x="112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88" name="Freeform 755"/>
            <p:cNvSpPr>
              <a:spLocks/>
            </p:cNvSpPr>
            <p:nvPr/>
          </p:nvSpPr>
          <p:spPr bwMode="auto">
            <a:xfrm>
              <a:off x="816" y="3430"/>
              <a:ext cx="19" cy="6"/>
            </a:xfrm>
            <a:custGeom>
              <a:avLst/>
              <a:gdLst>
                <a:gd name="T0" fmla="*/ 0 w 112"/>
                <a:gd name="T1" fmla="*/ 0 h 33"/>
                <a:gd name="T2" fmla="*/ 0 w 112"/>
                <a:gd name="T3" fmla="*/ 0 h 33"/>
                <a:gd name="T4" fmla="*/ 0 w 112"/>
                <a:gd name="T5" fmla="*/ 0 h 33"/>
                <a:gd name="T6" fmla="*/ 0 w 112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33"/>
                <a:gd name="T14" fmla="*/ 112 w 112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33">
                  <a:moveTo>
                    <a:pt x="0" y="33"/>
                  </a:moveTo>
                  <a:lnTo>
                    <a:pt x="112" y="32"/>
                  </a:lnTo>
                  <a:lnTo>
                    <a:pt x="8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89" name="Freeform 756"/>
            <p:cNvSpPr>
              <a:spLocks/>
            </p:cNvSpPr>
            <p:nvPr/>
          </p:nvSpPr>
          <p:spPr bwMode="auto">
            <a:xfrm>
              <a:off x="816" y="3430"/>
              <a:ext cx="19" cy="12"/>
            </a:xfrm>
            <a:custGeom>
              <a:avLst/>
              <a:gdLst>
                <a:gd name="T0" fmla="*/ 0 w 112"/>
                <a:gd name="T1" fmla="*/ 0 h 78"/>
                <a:gd name="T2" fmla="*/ 0 w 112"/>
                <a:gd name="T3" fmla="*/ 0 h 78"/>
                <a:gd name="T4" fmla="*/ 0 w 112"/>
                <a:gd name="T5" fmla="*/ 0 h 78"/>
                <a:gd name="T6" fmla="*/ 0 w 112"/>
                <a:gd name="T7" fmla="*/ 0 h 78"/>
                <a:gd name="T8" fmla="*/ 0 w 112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78"/>
                <a:gd name="T17" fmla="*/ 112 w 112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78">
                  <a:moveTo>
                    <a:pt x="0" y="78"/>
                  </a:moveTo>
                  <a:lnTo>
                    <a:pt x="0" y="33"/>
                  </a:lnTo>
                  <a:lnTo>
                    <a:pt x="80" y="0"/>
                  </a:lnTo>
                  <a:lnTo>
                    <a:pt x="112" y="32"/>
                  </a:lnTo>
                  <a:lnTo>
                    <a:pt x="0" y="7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90" name="Freeform 757"/>
            <p:cNvSpPr>
              <a:spLocks/>
            </p:cNvSpPr>
            <p:nvPr/>
          </p:nvSpPr>
          <p:spPr bwMode="auto">
            <a:xfrm>
              <a:off x="829" y="3418"/>
              <a:ext cx="13" cy="18"/>
            </a:xfrm>
            <a:custGeom>
              <a:avLst/>
              <a:gdLst>
                <a:gd name="T0" fmla="*/ 0 w 78"/>
                <a:gd name="T1" fmla="*/ 0 h 112"/>
                <a:gd name="T2" fmla="*/ 0 w 78"/>
                <a:gd name="T3" fmla="*/ 0 h 112"/>
                <a:gd name="T4" fmla="*/ 0 w 78"/>
                <a:gd name="T5" fmla="*/ 0 h 112"/>
                <a:gd name="T6" fmla="*/ 0 w 78"/>
                <a:gd name="T7" fmla="*/ 0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112"/>
                <a:gd name="T14" fmla="*/ 78 w 78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112">
                  <a:moveTo>
                    <a:pt x="32" y="112"/>
                  </a:moveTo>
                  <a:lnTo>
                    <a:pt x="0" y="80"/>
                  </a:lnTo>
                  <a:lnTo>
                    <a:pt x="78" y="0"/>
                  </a:lnTo>
                  <a:lnTo>
                    <a:pt x="32" y="1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91" name="Freeform 758"/>
            <p:cNvSpPr>
              <a:spLocks/>
            </p:cNvSpPr>
            <p:nvPr/>
          </p:nvSpPr>
          <p:spPr bwMode="auto">
            <a:xfrm>
              <a:off x="829" y="3418"/>
              <a:ext cx="13" cy="12"/>
            </a:xfrm>
            <a:custGeom>
              <a:avLst/>
              <a:gdLst>
                <a:gd name="T0" fmla="*/ 0 w 78"/>
                <a:gd name="T1" fmla="*/ 0 h 80"/>
                <a:gd name="T2" fmla="*/ 0 w 78"/>
                <a:gd name="T3" fmla="*/ 0 h 80"/>
                <a:gd name="T4" fmla="*/ 0 w 78"/>
                <a:gd name="T5" fmla="*/ 0 h 80"/>
                <a:gd name="T6" fmla="*/ 0 w 78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80"/>
                <a:gd name="T14" fmla="*/ 78 w 78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80">
                  <a:moveTo>
                    <a:pt x="0" y="80"/>
                  </a:moveTo>
                  <a:lnTo>
                    <a:pt x="78" y="0"/>
                  </a:lnTo>
                  <a:lnTo>
                    <a:pt x="33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92" name="Freeform 759"/>
            <p:cNvSpPr>
              <a:spLocks/>
            </p:cNvSpPr>
            <p:nvPr/>
          </p:nvSpPr>
          <p:spPr bwMode="auto">
            <a:xfrm>
              <a:off x="829" y="3418"/>
              <a:ext cx="13" cy="18"/>
            </a:xfrm>
            <a:custGeom>
              <a:avLst/>
              <a:gdLst>
                <a:gd name="T0" fmla="*/ 0 w 78"/>
                <a:gd name="T1" fmla="*/ 0 h 112"/>
                <a:gd name="T2" fmla="*/ 0 w 78"/>
                <a:gd name="T3" fmla="*/ 0 h 112"/>
                <a:gd name="T4" fmla="*/ 0 w 78"/>
                <a:gd name="T5" fmla="*/ 0 h 112"/>
                <a:gd name="T6" fmla="*/ 0 w 78"/>
                <a:gd name="T7" fmla="*/ 0 h 112"/>
                <a:gd name="T8" fmla="*/ 0 w 78"/>
                <a:gd name="T9" fmla="*/ 0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2"/>
                <a:gd name="T17" fmla="*/ 78 w 78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2">
                  <a:moveTo>
                    <a:pt x="32" y="112"/>
                  </a:moveTo>
                  <a:lnTo>
                    <a:pt x="0" y="80"/>
                  </a:lnTo>
                  <a:lnTo>
                    <a:pt x="33" y="0"/>
                  </a:lnTo>
                  <a:lnTo>
                    <a:pt x="78" y="0"/>
                  </a:lnTo>
                  <a:lnTo>
                    <a:pt x="32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93" name="Freeform 760"/>
            <p:cNvSpPr>
              <a:spLocks/>
            </p:cNvSpPr>
            <p:nvPr/>
          </p:nvSpPr>
          <p:spPr bwMode="auto">
            <a:xfrm>
              <a:off x="835" y="3399"/>
              <a:ext cx="7" cy="19"/>
            </a:xfrm>
            <a:custGeom>
              <a:avLst/>
              <a:gdLst>
                <a:gd name="T0" fmla="*/ 0 w 46"/>
                <a:gd name="T1" fmla="*/ 0 h 114"/>
                <a:gd name="T2" fmla="*/ 0 w 46"/>
                <a:gd name="T3" fmla="*/ 0 h 114"/>
                <a:gd name="T4" fmla="*/ 0 w 46"/>
                <a:gd name="T5" fmla="*/ 0 h 114"/>
                <a:gd name="T6" fmla="*/ 0 w 46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14"/>
                <a:gd name="T14" fmla="*/ 46 w 46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14">
                  <a:moveTo>
                    <a:pt x="46" y="114"/>
                  </a:moveTo>
                  <a:lnTo>
                    <a:pt x="1" y="114"/>
                  </a:lnTo>
                  <a:lnTo>
                    <a:pt x="0" y="0"/>
                  </a:lnTo>
                  <a:lnTo>
                    <a:pt x="46" y="1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94" name="Freeform 761"/>
            <p:cNvSpPr>
              <a:spLocks/>
            </p:cNvSpPr>
            <p:nvPr/>
          </p:nvSpPr>
          <p:spPr bwMode="auto">
            <a:xfrm>
              <a:off x="829" y="3399"/>
              <a:ext cx="6" cy="19"/>
            </a:xfrm>
            <a:custGeom>
              <a:avLst/>
              <a:gdLst>
                <a:gd name="T0" fmla="*/ 0 w 33"/>
                <a:gd name="T1" fmla="*/ 0 h 114"/>
                <a:gd name="T2" fmla="*/ 0 w 33"/>
                <a:gd name="T3" fmla="*/ 0 h 114"/>
                <a:gd name="T4" fmla="*/ 0 w 33"/>
                <a:gd name="T5" fmla="*/ 0 h 114"/>
                <a:gd name="T6" fmla="*/ 0 w 33"/>
                <a:gd name="T7" fmla="*/ 0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114"/>
                <a:gd name="T14" fmla="*/ 33 w 33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114">
                  <a:moveTo>
                    <a:pt x="33" y="114"/>
                  </a:moveTo>
                  <a:lnTo>
                    <a:pt x="32" y="0"/>
                  </a:lnTo>
                  <a:lnTo>
                    <a:pt x="0" y="33"/>
                  </a:lnTo>
                  <a:lnTo>
                    <a:pt x="33" y="1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95" name="Freeform 762"/>
            <p:cNvSpPr>
              <a:spLocks/>
            </p:cNvSpPr>
            <p:nvPr/>
          </p:nvSpPr>
          <p:spPr bwMode="auto">
            <a:xfrm>
              <a:off x="829" y="3399"/>
              <a:ext cx="13" cy="19"/>
            </a:xfrm>
            <a:custGeom>
              <a:avLst/>
              <a:gdLst>
                <a:gd name="T0" fmla="*/ 0 w 78"/>
                <a:gd name="T1" fmla="*/ 0 h 114"/>
                <a:gd name="T2" fmla="*/ 0 w 78"/>
                <a:gd name="T3" fmla="*/ 0 h 114"/>
                <a:gd name="T4" fmla="*/ 0 w 78"/>
                <a:gd name="T5" fmla="*/ 0 h 114"/>
                <a:gd name="T6" fmla="*/ 0 w 78"/>
                <a:gd name="T7" fmla="*/ 0 h 114"/>
                <a:gd name="T8" fmla="*/ 0 w 78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4"/>
                <a:gd name="T17" fmla="*/ 78 w 78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4">
                  <a:moveTo>
                    <a:pt x="78" y="114"/>
                  </a:moveTo>
                  <a:lnTo>
                    <a:pt x="33" y="114"/>
                  </a:lnTo>
                  <a:lnTo>
                    <a:pt x="0" y="33"/>
                  </a:lnTo>
                  <a:lnTo>
                    <a:pt x="32" y="0"/>
                  </a:lnTo>
                  <a:lnTo>
                    <a:pt x="78" y="11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96" name="Freeform 763"/>
            <p:cNvSpPr>
              <a:spLocks/>
            </p:cNvSpPr>
            <p:nvPr/>
          </p:nvSpPr>
          <p:spPr bwMode="auto">
            <a:xfrm>
              <a:off x="816" y="3393"/>
              <a:ext cx="19" cy="12"/>
            </a:xfrm>
            <a:custGeom>
              <a:avLst/>
              <a:gdLst>
                <a:gd name="T0" fmla="*/ 0 w 112"/>
                <a:gd name="T1" fmla="*/ 0 h 79"/>
                <a:gd name="T2" fmla="*/ 0 w 112"/>
                <a:gd name="T3" fmla="*/ 0 h 79"/>
                <a:gd name="T4" fmla="*/ 0 w 112"/>
                <a:gd name="T5" fmla="*/ 0 h 79"/>
                <a:gd name="T6" fmla="*/ 0 w 11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79"/>
                <a:gd name="T14" fmla="*/ 112 w 11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79">
                  <a:moveTo>
                    <a:pt x="112" y="46"/>
                  </a:moveTo>
                  <a:lnTo>
                    <a:pt x="80" y="79"/>
                  </a:lnTo>
                  <a:lnTo>
                    <a:pt x="0" y="0"/>
                  </a:lnTo>
                  <a:lnTo>
                    <a:pt x="112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97" name="Freeform 764"/>
            <p:cNvSpPr>
              <a:spLocks/>
            </p:cNvSpPr>
            <p:nvPr/>
          </p:nvSpPr>
          <p:spPr bwMode="auto">
            <a:xfrm>
              <a:off x="816" y="3393"/>
              <a:ext cx="13" cy="12"/>
            </a:xfrm>
            <a:custGeom>
              <a:avLst/>
              <a:gdLst>
                <a:gd name="T0" fmla="*/ 0 w 80"/>
                <a:gd name="T1" fmla="*/ 0 h 79"/>
                <a:gd name="T2" fmla="*/ 0 w 80"/>
                <a:gd name="T3" fmla="*/ 0 h 79"/>
                <a:gd name="T4" fmla="*/ 0 w 80"/>
                <a:gd name="T5" fmla="*/ 0 h 79"/>
                <a:gd name="T6" fmla="*/ 0 w 80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79"/>
                <a:gd name="T14" fmla="*/ 80 w 8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79">
                  <a:moveTo>
                    <a:pt x="80" y="79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80" y="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98" name="Freeform 765"/>
            <p:cNvSpPr>
              <a:spLocks/>
            </p:cNvSpPr>
            <p:nvPr/>
          </p:nvSpPr>
          <p:spPr bwMode="auto">
            <a:xfrm>
              <a:off x="816" y="3393"/>
              <a:ext cx="19" cy="12"/>
            </a:xfrm>
            <a:custGeom>
              <a:avLst/>
              <a:gdLst>
                <a:gd name="T0" fmla="*/ 0 w 112"/>
                <a:gd name="T1" fmla="*/ 0 h 79"/>
                <a:gd name="T2" fmla="*/ 0 w 112"/>
                <a:gd name="T3" fmla="*/ 0 h 79"/>
                <a:gd name="T4" fmla="*/ 0 w 112"/>
                <a:gd name="T5" fmla="*/ 0 h 79"/>
                <a:gd name="T6" fmla="*/ 0 w 112"/>
                <a:gd name="T7" fmla="*/ 0 h 79"/>
                <a:gd name="T8" fmla="*/ 0 w 112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79"/>
                <a:gd name="T17" fmla="*/ 112 w 112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79">
                  <a:moveTo>
                    <a:pt x="112" y="46"/>
                  </a:moveTo>
                  <a:lnTo>
                    <a:pt x="80" y="79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2" y="4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199" name="Freeform 766"/>
            <p:cNvSpPr>
              <a:spLocks/>
            </p:cNvSpPr>
            <p:nvPr/>
          </p:nvSpPr>
          <p:spPr bwMode="auto">
            <a:xfrm>
              <a:off x="816" y="3428"/>
              <a:ext cx="13" cy="8"/>
            </a:xfrm>
            <a:custGeom>
              <a:avLst/>
              <a:gdLst>
                <a:gd name="T0" fmla="*/ 0 w 80"/>
                <a:gd name="T1" fmla="*/ 0 h 46"/>
                <a:gd name="T2" fmla="*/ 0 w 80"/>
                <a:gd name="T3" fmla="*/ 0 h 46"/>
                <a:gd name="T4" fmla="*/ 0 w 80"/>
                <a:gd name="T5" fmla="*/ 0 h 46"/>
                <a:gd name="T6" fmla="*/ 0 w 8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46"/>
                <a:gd name="T14" fmla="*/ 80 w 8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46">
                  <a:moveTo>
                    <a:pt x="0" y="46"/>
                  </a:moveTo>
                  <a:lnTo>
                    <a:pt x="0" y="0"/>
                  </a:lnTo>
                  <a:lnTo>
                    <a:pt x="80" y="13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00" name="Freeform 767"/>
            <p:cNvSpPr>
              <a:spLocks/>
            </p:cNvSpPr>
            <p:nvPr/>
          </p:nvSpPr>
          <p:spPr bwMode="auto">
            <a:xfrm>
              <a:off x="816" y="3425"/>
              <a:ext cx="13" cy="5"/>
            </a:xfrm>
            <a:custGeom>
              <a:avLst/>
              <a:gdLst>
                <a:gd name="T0" fmla="*/ 0 w 80"/>
                <a:gd name="T1" fmla="*/ 0 h 33"/>
                <a:gd name="T2" fmla="*/ 0 w 80"/>
                <a:gd name="T3" fmla="*/ 0 h 33"/>
                <a:gd name="T4" fmla="*/ 0 w 80"/>
                <a:gd name="T5" fmla="*/ 0 h 33"/>
                <a:gd name="T6" fmla="*/ 0 w 80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33"/>
                <a:gd name="T14" fmla="*/ 80 w 80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33">
                  <a:moveTo>
                    <a:pt x="0" y="20"/>
                  </a:moveTo>
                  <a:lnTo>
                    <a:pt x="80" y="33"/>
                  </a:lnTo>
                  <a:lnTo>
                    <a:pt x="48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01" name="Freeform 768"/>
            <p:cNvSpPr>
              <a:spLocks/>
            </p:cNvSpPr>
            <p:nvPr/>
          </p:nvSpPr>
          <p:spPr bwMode="auto">
            <a:xfrm>
              <a:off x="816" y="3425"/>
              <a:ext cx="13" cy="11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w 80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66"/>
                <a:gd name="T17" fmla="*/ 80 w 80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66">
                  <a:moveTo>
                    <a:pt x="0" y="66"/>
                  </a:moveTo>
                  <a:lnTo>
                    <a:pt x="0" y="20"/>
                  </a:lnTo>
                  <a:lnTo>
                    <a:pt x="48" y="0"/>
                  </a:lnTo>
                  <a:lnTo>
                    <a:pt x="80" y="33"/>
                  </a:lnTo>
                  <a:lnTo>
                    <a:pt x="0" y="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02" name="Freeform 769"/>
            <p:cNvSpPr>
              <a:spLocks/>
            </p:cNvSpPr>
            <p:nvPr/>
          </p:nvSpPr>
          <p:spPr bwMode="auto">
            <a:xfrm>
              <a:off x="824" y="3418"/>
              <a:ext cx="11" cy="12"/>
            </a:xfrm>
            <a:custGeom>
              <a:avLst/>
              <a:gdLst>
                <a:gd name="T0" fmla="*/ 0 w 65"/>
                <a:gd name="T1" fmla="*/ 0 h 80"/>
                <a:gd name="T2" fmla="*/ 0 w 65"/>
                <a:gd name="T3" fmla="*/ 0 h 80"/>
                <a:gd name="T4" fmla="*/ 0 w 65"/>
                <a:gd name="T5" fmla="*/ 0 h 80"/>
                <a:gd name="T6" fmla="*/ 0 w 65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80"/>
                <a:gd name="T14" fmla="*/ 65 w 65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80">
                  <a:moveTo>
                    <a:pt x="32" y="80"/>
                  </a:moveTo>
                  <a:lnTo>
                    <a:pt x="0" y="47"/>
                  </a:lnTo>
                  <a:lnTo>
                    <a:pt x="65" y="0"/>
                  </a:lnTo>
                  <a:lnTo>
                    <a:pt x="32" y="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03" name="Freeform 770"/>
            <p:cNvSpPr>
              <a:spLocks/>
            </p:cNvSpPr>
            <p:nvPr/>
          </p:nvSpPr>
          <p:spPr bwMode="auto">
            <a:xfrm>
              <a:off x="824" y="3418"/>
              <a:ext cx="11" cy="7"/>
            </a:xfrm>
            <a:custGeom>
              <a:avLst/>
              <a:gdLst>
                <a:gd name="T0" fmla="*/ 0 w 65"/>
                <a:gd name="T1" fmla="*/ 0 h 47"/>
                <a:gd name="T2" fmla="*/ 0 w 65"/>
                <a:gd name="T3" fmla="*/ 0 h 47"/>
                <a:gd name="T4" fmla="*/ 0 w 65"/>
                <a:gd name="T5" fmla="*/ 0 h 47"/>
                <a:gd name="T6" fmla="*/ 0 w 65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47"/>
                <a:gd name="T14" fmla="*/ 65 w 65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47">
                  <a:moveTo>
                    <a:pt x="0" y="47"/>
                  </a:moveTo>
                  <a:lnTo>
                    <a:pt x="65" y="0"/>
                  </a:lnTo>
                  <a:lnTo>
                    <a:pt x="20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04" name="Freeform 771"/>
            <p:cNvSpPr>
              <a:spLocks/>
            </p:cNvSpPr>
            <p:nvPr/>
          </p:nvSpPr>
          <p:spPr bwMode="auto">
            <a:xfrm>
              <a:off x="824" y="3418"/>
              <a:ext cx="11" cy="12"/>
            </a:xfrm>
            <a:custGeom>
              <a:avLst/>
              <a:gdLst>
                <a:gd name="T0" fmla="*/ 0 w 65"/>
                <a:gd name="T1" fmla="*/ 0 h 80"/>
                <a:gd name="T2" fmla="*/ 0 w 65"/>
                <a:gd name="T3" fmla="*/ 0 h 80"/>
                <a:gd name="T4" fmla="*/ 0 w 65"/>
                <a:gd name="T5" fmla="*/ 0 h 80"/>
                <a:gd name="T6" fmla="*/ 0 w 65"/>
                <a:gd name="T7" fmla="*/ 0 h 80"/>
                <a:gd name="T8" fmla="*/ 0 w 65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80"/>
                <a:gd name="T17" fmla="*/ 65 w 65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80">
                  <a:moveTo>
                    <a:pt x="32" y="80"/>
                  </a:moveTo>
                  <a:lnTo>
                    <a:pt x="0" y="47"/>
                  </a:lnTo>
                  <a:lnTo>
                    <a:pt x="20" y="0"/>
                  </a:lnTo>
                  <a:lnTo>
                    <a:pt x="65" y="0"/>
                  </a:lnTo>
                  <a:lnTo>
                    <a:pt x="32" y="8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05" name="Freeform 772"/>
            <p:cNvSpPr>
              <a:spLocks/>
            </p:cNvSpPr>
            <p:nvPr/>
          </p:nvSpPr>
          <p:spPr bwMode="auto">
            <a:xfrm>
              <a:off x="827" y="3405"/>
              <a:ext cx="8" cy="13"/>
            </a:xfrm>
            <a:custGeom>
              <a:avLst/>
              <a:gdLst>
                <a:gd name="T0" fmla="*/ 0 w 45"/>
                <a:gd name="T1" fmla="*/ 0 h 81"/>
                <a:gd name="T2" fmla="*/ 0 w 45"/>
                <a:gd name="T3" fmla="*/ 0 h 81"/>
                <a:gd name="T4" fmla="*/ 0 w 45"/>
                <a:gd name="T5" fmla="*/ 0 h 81"/>
                <a:gd name="T6" fmla="*/ 0 w 45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81"/>
                <a:gd name="T14" fmla="*/ 45 w 45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81">
                  <a:moveTo>
                    <a:pt x="45" y="81"/>
                  </a:moveTo>
                  <a:lnTo>
                    <a:pt x="0" y="81"/>
                  </a:lnTo>
                  <a:lnTo>
                    <a:pt x="12" y="0"/>
                  </a:lnTo>
                  <a:lnTo>
                    <a:pt x="45" y="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06" name="Freeform 773"/>
            <p:cNvSpPr>
              <a:spLocks/>
            </p:cNvSpPr>
            <p:nvPr/>
          </p:nvSpPr>
          <p:spPr bwMode="auto">
            <a:xfrm>
              <a:off x="824" y="3405"/>
              <a:ext cx="5" cy="13"/>
            </a:xfrm>
            <a:custGeom>
              <a:avLst/>
              <a:gdLst>
                <a:gd name="T0" fmla="*/ 0 w 32"/>
                <a:gd name="T1" fmla="*/ 0 h 81"/>
                <a:gd name="T2" fmla="*/ 0 w 32"/>
                <a:gd name="T3" fmla="*/ 0 h 81"/>
                <a:gd name="T4" fmla="*/ 0 w 32"/>
                <a:gd name="T5" fmla="*/ 0 h 81"/>
                <a:gd name="T6" fmla="*/ 0 w 32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81"/>
                <a:gd name="T14" fmla="*/ 32 w 32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81">
                  <a:moveTo>
                    <a:pt x="20" y="81"/>
                  </a:moveTo>
                  <a:lnTo>
                    <a:pt x="32" y="0"/>
                  </a:lnTo>
                  <a:lnTo>
                    <a:pt x="0" y="32"/>
                  </a:lnTo>
                  <a:lnTo>
                    <a:pt x="20" y="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07" name="Freeform 774"/>
            <p:cNvSpPr>
              <a:spLocks/>
            </p:cNvSpPr>
            <p:nvPr/>
          </p:nvSpPr>
          <p:spPr bwMode="auto">
            <a:xfrm>
              <a:off x="824" y="3405"/>
              <a:ext cx="11" cy="13"/>
            </a:xfrm>
            <a:custGeom>
              <a:avLst/>
              <a:gdLst>
                <a:gd name="T0" fmla="*/ 0 w 65"/>
                <a:gd name="T1" fmla="*/ 0 h 81"/>
                <a:gd name="T2" fmla="*/ 0 w 65"/>
                <a:gd name="T3" fmla="*/ 0 h 81"/>
                <a:gd name="T4" fmla="*/ 0 w 65"/>
                <a:gd name="T5" fmla="*/ 0 h 81"/>
                <a:gd name="T6" fmla="*/ 0 w 65"/>
                <a:gd name="T7" fmla="*/ 0 h 81"/>
                <a:gd name="T8" fmla="*/ 0 w 65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81"/>
                <a:gd name="T17" fmla="*/ 65 w 65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81">
                  <a:moveTo>
                    <a:pt x="65" y="81"/>
                  </a:moveTo>
                  <a:lnTo>
                    <a:pt x="20" y="81"/>
                  </a:lnTo>
                  <a:lnTo>
                    <a:pt x="0" y="32"/>
                  </a:lnTo>
                  <a:lnTo>
                    <a:pt x="32" y="0"/>
                  </a:lnTo>
                  <a:lnTo>
                    <a:pt x="65" y="8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08" name="Freeform 775"/>
            <p:cNvSpPr>
              <a:spLocks/>
            </p:cNvSpPr>
            <p:nvPr/>
          </p:nvSpPr>
          <p:spPr bwMode="auto">
            <a:xfrm>
              <a:off x="816" y="3399"/>
              <a:ext cx="13" cy="11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66"/>
                <a:gd name="T14" fmla="*/ 80 w 80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66">
                  <a:moveTo>
                    <a:pt x="80" y="34"/>
                  </a:moveTo>
                  <a:lnTo>
                    <a:pt x="48" y="66"/>
                  </a:lnTo>
                  <a:lnTo>
                    <a:pt x="0" y="0"/>
                  </a:lnTo>
                  <a:lnTo>
                    <a:pt x="80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09" name="Freeform 776"/>
            <p:cNvSpPr>
              <a:spLocks/>
            </p:cNvSpPr>
            <p:nvPr/>
          </p:nvSpPr>
          <p:spPr bwMode="auto">
            <a:xfrm>
              <a:off x="816" y="3399"/>
              <a:ext cx="8" cy="11"/>
            </a:xfrm>
            <a:custGeom>
              <a:avLst/>
              <a:gdLst>
                <a:gd name="T0" fmla="*/ 0 w 48"/>
                <a:gd name="T1" fmla="*/ 0 h 66"/>
                <a:gd name="T2" fmla="*/ 0 w 48"/>
                <a:gd name="T3" fmla="*/ 0 h 66"/>
                <a:gd name="T4" fmla="*/ 0 w 48"/>
                <a:gd name="T5" fmla="*/ 0 h 66"/>
                <a:gd name="T6" fmla="*/ 0 w 48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66"/>
                <a:gd name="T14" fmla="*/ 48 w 48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66">
                  <a:moveTo>
                    <a:pt x="48" y="66"/>
                  </a:moveTo>
                  <a:lnTo>
                    <a:pt x="0" y="0"/>
                  </a:lnTo>
                  <a:lnTo>
                    <a:pt x="0" y="46"/>
                  </a:lnTo>
                  <a:lnTo>
                    <a:pt x="48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10" name="Freeform 777"/>
            <p:cNvSpPr>
              <a:spLocks/>
            </p:cNvSpPr>
            <p:nvPr/>
          </p:nvSpPr>
          <p:spPr bwMode="auto">
            <a:xfrm>
              <a:off x="816" y="3399"/>
              <a:ext cx="13" cy="11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w 80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66"/>
                <a:gd name="T17" fmla="*/ 80 w 80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66">
                  <a:moveTo>
                    <a:pt x="80" y="34"/>
                  </a:moveTo>
                  <a:lnTo>
                    <a:pt x="48" y="66"/>
                  </a:lnTo>
                  <a:lnTo>
                    <a:pt x="0" y="46"/>
                  </a:lnTo>
                  <a:lnTo>
                    <a:pt x="0" y="0"/>
                  </a:lnTo>
                  <a:lnTo>
                    <a:pt x="80" y="3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11" name="Freeform 778"/>
            <p:cNvSpPr>
              <a:spLocks/>
            </p:cNvSpPr>
            <p:nvPr/>
          </p:nvSpPr>
          <p:spPr bwMode="auto">
            <a:xfrm>
              <a:off x="637" y="2940"/>
              <a:ext cx="224" cy="8"/>
            </a:xfrm>
            <a:custGeom>
              <a:avLst/>
              <a:gdLst>
                <a:gd name="T0" fmla="*/ 0 w 1358"/>
                <a:gd name="T1" fmla="*/ 0 h 45"/>
                <a:gd name="T2" fmla="*/ 0 w 1358"/>
                <a:gd name="T3" fmla="*/ 0 h 45"/>
                <a:gd name="T4" fmla="*/ 0 w 1358"/>
                <a:gd name="T5" fmla="*/ 0 h 45"/>
                <a:gd name="T6" fmla="*/ 0 w 13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8"/>
                <a:gd name="T13" fmla="*/ 0 h 45"/>
                <a:gd name="T14" fmla="*/ 1358 w 13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8" h="45">
                  <a:moveTo>
                    <a:pt x="1358" y="45"/>
                  </a:moveTo>
                  <a:lnTo>
                    <a:pt x="1358" y="0"/>
                  </a:lnTo>
                  <a:lnTo>
                    <a:pt x="0" y="45"/>
                  </a:lnTo>
                  <a:lnTo>
                    <a:pt x="135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12" name="Freeform 779"/>
            <p:cNvSpPr>
              <a:spLocks/>
            </p:cNvSpPr>
            <p:nvPr/>
          </p:nvSpPr>
          <p:spPr bwMode="auto">
            <a:xfrm>
              <a:off x="637" y="2940"/>
              <a:ext cx="224" cy="8"/>
            </a:xfrm>
            <a:custGeom>
              <a:avLst/>
              <a:gdLst>
                <a:gd name="T0" fmla="*/ 0 w 1358"/>
                <a:gd name="T1" fmla="*/ 0 h 45"/>
                <a:gd name="T2" fmla="*/ 0 w 1358"/>
                <a:gd name="T3" fmla="*/ 0 h 45"/>
                <a:gd name="T4" fmla="*/ 0 w 1358"/>
                <a:gd name="T5" fmla="*/ 0 h 45"/>
                <a:gd name="T6" fmla="*/ 0 w 13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8"/>
                <a:gd name="T13" fmla="*/ 0 h 45"/>
                <a:gd name="T14" fmla="*/ 1358 w 13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8" h="45">
                  <a:moveTo>
                    <a:pt x="1358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13" name="Rectangle 780"/>
            <p:cNvSpPr>
              <a:spLocks noChangeArrowheads="1"/>
            </p:cNvSpPr>
            <p:nvPr/>
          </p:nvSpPr>
          <p:spPr bwMode="auto">
            <a:xfrm>
              <a:off x="637" y="2940"/>
              <a:ext cx="224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14" name="Freeform 781"/>
            <p:cNvSpPr>
              <a:spLocks/>
            </p:cNvSpPr>
            <p:nvPr/>
          </p:nvSpPr>
          <p:spPr bwMode="auto">
            <a:xfrm>
              <a:off x="681" y="3000"/>
              <a:ext cx="135" cy="7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0" y="0"/>
                  </a:moveTo>
                  <a:lnTo>
                    <a:pt x="0" y="45"/>
                  </a:lnTo>
                  <a:lnTo>
                    <a:pt x="8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15" name="Freeform 782"/>
            <p:cNvSpPr>
              <a:spLocks/>
            </p:cNvSpPr>
            <p:nvPr/>
          </p:nvSpPr>
          <p:spPr bwMode="auto">
            <a:xfrm>
              <a:off x="681" y="3000"/>
              <a:ext cx="135" cy="7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0" y="45"/>
                  </a:moveTo>
                  <a:lnTo>
                    <a:pt x="816" y="0"/>
                  </a:lnTo>
                  <a:lnTo>
                    <a:pt x="81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16" name="Rectangle 783"/>
            <p:cNvSpPr>
              <a:spLocks noChangeArrowheads="1"/>
            </p:cNvSpPr>
            <p:nvPr/>
          </p:nvSpPr>
          <p:spPr bwMode="auto">
            <a:xfrm>
              <a:off x="681" y="3000"/>
              <a:ext cx="13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17" name="Freeform 784"/>
            <p:cNvSpPr>
              <a:spLocks/>
            </p:cNvSpPr>
            <p:nvPr/>
          </p:nvSpPr>
          <p:spPr bwMode="auto">
            <a:xfrm>
              <a:off x="681" y="2992"/>
              <a:ext cx="135" cy="8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0" y="0"/>
                  </a:moveTo>
                  <a:lnTo>
                    <a:pt x="0" y="45"/>
                  </a:lnTo>
                  <a:lnTo>
                    <a:pt x="8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18" name="Freeform 785"/>
            <p:cNvSpPr>
              <a:spLocks/>
            </p:cNvSpPr>
            <p:nvPr/>
          </p:nvSpPr>
          <p:spPr bwMode="auto">
            <a:xfrm>
              <a:off x="681" y="2992"/>
              <a:ext cx="135" cy="8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0" y="45"/>
                  </a:moveTo>
                  <a:lnTo>
                    <a:pt x="816" y="0"/>
                  </a:lnTo>
                  <a:lnTo>
                    <a:pt x="81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19" name="Rectangle 786"/>
            <p:cNvSpPr>
              <a:spLocks noChangeArrowheads="1"/>
            </p:cNvSpPr>
            <p:nvPr/>
          </p:nvSpPr>
          <p:spPr bwMode="auto">
            <a:xfrm>
              <a:off x="681" y="2992"/>
              <a:ext cx="13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20" name="Freeform 787"/>
            <p:cNvSpPr>
              <a:spLocks/>
            </p:cNvSpPr>
            <p:nvPr/>
          </p:nvSpPr>
          <p:spPr bwMode="auto">
            <a:xfrm>
              <a:off x="681" y="2956"/>
              <a:ext cx="135" cy="8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816" y="45"/>
                  </a:moveTo>
                  <a:lnTo>
                    <a:pt x="816" y="0"/>
                  </a:lnTo>
                  <a:lnTo>
                    <a:pt x="0" y="45"/>
                  </a:lnTo>
                  <a:lnTo>
                    <a:pt x="81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21" name="Freeform 788"/>
            <p:cNvSpPr>
              <a:spLocks/>
            </p:cNvSpPr>
            <p:nvPr/>
          </p:nvSpPr>
          <p:spPr bwMode="auto">
            <a:xfrm>
              <a:off x="681" y="2956"/>
              <a:ext cx="135" cy="8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81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22" name="Rectangle 789"/>
            <p:cNvSpPr>
              <a:spLocks noChangeArrowheads="1"/>
            </p:cNvSpPr>
            <p:nvPr/>
          </p:nvSpPr>
          <p:spPr bwMode="auto">
            <a:xfrm>
              <a:off x="681" y="2956"/>
              <a:ext cx="13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23" name="Freeform 790"/>
            <p:cNvSpPr>
              <a:spLocks/>
            </p:cNvSpPr>
            <p:nvPr/>
          </p:nvSpPr>
          <p:spPr bwMode="auto">
            <a:xfrm>
              <a:off x="681" y="2964"/>
              <a:ext cx="135" cy="7"/>
            </a:xfrm>
            <a:custGeom>
              <a:avLst/>
              <a:gdLst>
                <a:gd name="T0" fmla="*/ 0 w 816"/>
                <a:gd name="T1" fmla="*/ 0 h 46"/>
                <a:gd name="T2" fmla="*/ 0 w 816"/>
                <a:gd name="T3" fmla="*/ 0 h 46"/>
                <a:gd name="T4" fmla="*/ 0 w 816"/>
                <a:gd name="T5" fmla="*/ 0 h 46"/>
                <a:gd name="T6" fmla="*/ 0 w 81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6"/>
                <a:gd name="T14" fmla="*/ 816 w 81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6">
                  <a:moveTo>
                    <a:pt x="816" y="46"/>
                  </a:moveTo>
                  <a:lnTo>
                    <a:pt x="816" y="0"/>
                  </a:lnTo>
                  <a:lnTo>
                    <a:pt x="0" y="46"/>
                  </a:lnTo>
                  <a:lnTo>
                    <a:pt x="816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24" name="Freeform 791"/>
            <p:cNvSpPr>
              <a:spLocks/>
            </p:cNvSpPr>
            <p:nvPr/>
          </p:nvSpPr>
          <p:spPr bwMode="auto">
            <a:xfrm>
              <a:off x="681" y="2964"/>
              <a:ext cx="135" cy="7"/>
            </a:xfrm>
            <a:custGeom>
              <a:avLst/>
              <a:gdLst>
                <a:gd name="T0" fmla="*/ 0 w 816"/>
                <a:gd name="T1" fmla="*/ 0 h 46"/>
                <a:gd name="T2" fmla="*/ 0 w 816"/>
                <a:gd name="T3" fmla="*/ 0 h 46"/>
                <a:gd name="T4" fmla="*/ 0 w 816"/>
                <a:gd name="T5" fmla="*/ 0 h 46"/>
                <a:gd name="T6" fmla="*/ 0 w 81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6"/>
                <a:gd name="T14" fmla="*/ 816 w 81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6">
                  <a:moveTo>
                    <a:pt x="816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25" name="Rectangle 792"/>
            <p:cNvSpPr>
              <a:spLocks noChangeArrowheads="1"/>
            </p:cNvSpPr>
            <p:nvPr/>
          </p:nvSpPr>
          <p:spPr bwMode="auto">
            <a:xfrm>
              <a:off x="681" y="2964"/>
              <a:ext cx="13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26" name="Freeform 793"/>
            <p:cNvSpPr>
              <a:spLocks/>
            </p:cNvSpPr>
            <p:nvPr/>
          </p:nvSpPr>
          <p:spPr bwMode="auto">
            <a:xfrm>
              <a:off x="658" y="2923"/>
              <a:ext cx="68" cy="7"/>
            </a:xfrm>
            <a:custGeom>
              <a:avLst/>
              <a:gdLst>
                <a:gd name="T0" fmla="*/ 0 w 407"/>
                <a:gd name="T1" fmla="*/ 0 h 45"/>
                <a:gd name="T2" fmla="*/ 0 w 407"/>
                <a:gd name="T3" fmla="*/ 0 h 45"/>
                <a:gd name="T4" fmla="*/ 0 w 407"/>
                <a:gd name="T5" fmla="*/ 0 h 45"/>
                <a:gd name="T6" fmla="*/ 0 w 40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7"/>
                <a:gd name="T13" fmla="*/ 0 h 45"/>
                <a:gd name="T14" fmla="*/ 407 w 40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7" h="45">
                  <a:moveTo>
                    <a:pt x="0" y="0"/>
                  </a:moveTo>
                  <a:lnTo>
                    <a:pt x="0" y="45"/>
                  </a:lnTo>
                  <a:lnTo>
                    <a:pt x="4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27" name="Freeform 794"/>
            <p:cNvSpPr>
              <a:spLocks/>
            </p:cNvSpPr>
            <p:nvPr/>
          </p:nvSpPr>
          <p:spPr bwMode="auto">
            <a:xfrm>
              <a:off x="658" y="2923"/>
              <a:ext cx="68" cy="7"/>
            </a:xfrm>
            <a:custGeom>
              <a:avLst/>
              <a:gdLst>
                <a:gd name="T0" fmla="*/ 0 w 407"/>
                <a:gd name="T1" fmla="*/ 0 h 45"/>
                <a:gd name="T2" fmla="*/ 0 w 407"/>
                <a:gd name="T3" fmla="*/ 0 h 45"/>
                <a:gd name="T4" fmla="*/ 0 w 407"/>
                <a:gd name="T5" fmla="*/ 0 h 45"/>
                <a:gd name="T6" fmla="*/ 0 w 40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7"/>
                <a:gd name="T13" fmla="*/ 0 h 45"/>
                <a:gd name="T14" fmla="*/ 407 w 40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7" h="45">
                  <a:moveTo>
                    <a:pt x="0" y="45"/>
                  </a:moveTo>
                  <a:lnTo>
                    <a:pt x="407" y="0"/>
                  </a:lnTo>
                  <a:lnTo>
                    <a:pt x="40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28" name="Rectangle 795"/>
            <p:cNvSpPr>
              <a:spLocks noChangeArrowheads="1"/>
            </p:cNvSpPr>
            <p:nvPr/>
          </p:nvSpPr>
          <p:spPr bwMode="auto">
            <a:xfrm>
              <a:off x="658" y="2923"/>
              <a:ext cx="6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29" name="Freeform 796"/>
            <p:cNvSpPr>
              <a:spLocks/>
            </p:cNvSpPr>
            <p:nvPr/>
          </p:nvSpPr>
          <p:spPr bwMode="auto">
            <a:xfrm>
              <a:off x="662" y="2956"/>
              <a:ext cx="19" cy="8"/>
            </a:xfrm>
            <a:custGeom>
              <a:avLst/>
              <a:gdLst>
                <a:gd name="T0" fmla="*/ 0 w 112"/>
                <a:gd name="T1" fmla="*/ 0 h 47"/>
                <a:gd name="T2" fmla="*/ 0 w 112"/>
                <a:gd name="T3" fmla="*/ 0 h 47"/>
                <a:gd name="T4" fmla="*/ 0 w 112"/>
                <a:gd name="T5" fmla="*/ 0 h 47"/>
                <a:gd name="T6" fmla="*/ 0 w 112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47"/>
                <a:gd name="T14" fmla="*/ 112 w 112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47">
                  <a:moveTo>
                    <a:pt x="112" y="0"/>
                  </a:moveTo>
                  <a:lnTo>
                    <a:pt x="112" y="45"/>
                  </a:lnTo>
                  <a:lnTo>
                    <a:pt x="0" y="47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30" name="Freeform 797"/>
            <p:cNvSpPr>
              <a:spLocks/>
            </p:cNvSpPr>
            <p:nvPr/>
          </p:nvSpPr>
          <p:spPr bwMode="auto">
            <a:xfrm>
              <a:off x="662" y="2964"/>
              <a:ext cx="19" cy="5"/>
            </a:xfrm>
            <a:custGeom>
              <a:avLst/>
              <a:gdLst>
                <a:gd name="T0" fmla="*/ 0 w 112"/>
                <a:gd name="T1" fmla="*/ 0 h 34"/>
                <a:gd name="T2" fmla="*/ 0 w 112"/>
                <a:gd name="T3" fmla="*/ 0 h 34"/>
                <a:gd name="T4" fmla="*/ 0 w 112"/>
                <a:gd name="T5" fmla="*/ 0 h 34"/>
                <a:gd name="T6" fmla="*/ 0 w 112"/>
                <a:gd name="T7" fmla="*/ 0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34"/>
                <a:gd name="T14" fmla="*/ 112 w 112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34">
                  <a:moveTo>
                    <a:pt x="112" y="0"/>
                  </a:moveTo>
                  <a:lnTo>
                    <a:pt x="0" y="2"/>
                  </a:lnTo>
                  <a:lnTo>
                    <a:pt x="32" y="3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31" name="Freeform 798"/>
            <p:cNvSpPr>
              <a:spLocks/>
            </p:cNvSpPr>
            <p:nvPr/>
          </p:nvSpPr>
          <p:spPr bwMode="auto">
            <a:xfrm>
              <a:off x="662" y="2956"/>
              <a:ext cx="19" cy="13"/>
            </a:xfrm>
            <a:custGeom>
              <a:avLst/>
              <a:gdLst>
                <a:gd name="T0" fmla="*/ 0 w 112"/>
                <a:gd name="T1" fmla="*/ 0 h 79"/>
                <a:gd name="T2" fmla="*/ 0 w 112"/>
                <a:gd name="T3" fmla="*/ 0 h 79"/>
                <a:gd name="T4" fmla="*/ 0 w 112"/>
                <a:gd name="T5" fmla="*/ 0 h 79"/>
                <a:gd name="T6" fmla="*/ 0 w 112"/>
                <a:gd name="T7" fmla="*/ 0 h 79"/>
                <a:gd name="T8" fmla="*/ 0 w 112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79"/>
                <a:gd name="T17" fmla="*/ 112 w 112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79">
                  <a:moveTo>
                    <a:pt x="112" y="0"/>
                  </a:moveTo>
                  <a:lnTo>
                    <a:pt x="112" y="45"/>
                  </a:lnTo>
                  <a:lnTo>
                    <a:pt x="32" y="79"/>
                  </a:lnTo>
                  <a:lnTo>
                    <a:pt x="0" y="47"/>
                  </a:lnTo>
                  <a:lnTo>
                    <a:pt x="11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32" name="Freeform 799"/>
            <p:cNvSpPr>
              <a:spLocks/>
            </p:cNvSpPr>
            <p:nvPr/>
          </p:nvSpPr>
          <p:spPr bwMode="auto">
            <a:xfrm>
              <a:off x="655" y="2964"/>
              <a:ext cx="13" cy="18"/>
            </a:xfrm>
            <a:custGeom>
              <a:avLst/>
              <a:gdLst>
                <a:gd name="T0" fmla="*/ 0 w 78"/>
                <a:gd name="T1" fmla="*/ 0 h 112"/>
                <a:gd name="T2" fmla="*/ 0 w 78"/>
                <a:gd name="T3" fmla="*/ 0 h 112"/>
                <a:gd name="T4" fmla="*/ 0 w 78"/>
                <a:gd name="T5" fmla="*/ 0 h 112"/>
                <a:gd name="T6" fmla="*/ 0 w 78"/>
                <a:gd name="T7" fmla="*/ 0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112"/>
                <a:gd name="T14" fmla="*/ 78 w 78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112">
                  <a:moveTo>
                    <a:pt x="46" y="0"/>
                  </a:moveTo>
                  <a:lnTo>
                    <a:pt x="78" y="32"/>
                  </a:lnTo>
                  <a:lnTo>
                    <a:pt x="0" y="11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33" name="Freeform 800"/>
            <p:cNvSpPr>
              <a:spLocks/>
            </p:cNvSpPr>
            <p:nvPr/>
          </p:nvSpPr>
          <p:spPr bwMode="auto">
            <a:xfrm>
              <a:off x="655" y="2969"/>
              <a:ext cx="13" cy="13"/>
            </a:xfrm>
            <a:custGeom>
              <a:avLst/>
              <a:gdLst>
                <a:gd name="T0" fmla="*/ 0 w 78"/>
                <a:gd name="T1" fmla="*/ 0 h 80"/>
                <a:gd name="T2" fmla="*/ 0 w 78"/>
                <a:gd name="T3" fmla="*/ 0 h 80"/>
                <a:gd name="T4" fmla="*/ 0 w 78"/>
                <a:gd name="T5" fmla="*/ 0 h 80"/>
                <a:gd name="T6" fmla="*/ 0 w 78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80"/>
                <a:gd name="T14" fmla="*/ 78 w 78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80">
                  <a:moveTo>
                    <a:pt x="78" y="0"/>
                  </a:moveTo>
                  <a:lnTo>
                    <a:pt x="0" y="80"/>
                  </a:lnTo>
                  <a:lnTo>
                    <a:pt x="45" y="8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34" name="Freeform 801"/>
            <p:cNvSpPr>
              <a:spLocks/>
            </p:cNvSpPr>
            <p:nvPr/>
          </p:nvSpPr>
          <p:spPr bwMode="auto">
            <a:xfrm>
              <a:off x="655" y="2964"/>
              <a:ext cx="13" cy="18"/>
            </a:xfrm>
            <a:custGeom>
              <a:avLst/>
              <a:gdLst>
                <a:gd name="T0" fmla="*/ 0 w 78"/>
                <a:gd name="T1" fmla="*/ 0 h 112"/>
                <a:gd name="T2" fmla="*/ 0 w 78"/>
                <a:gd name="T3" fmla="*/ 0 h 112"/>
                <a:gd name="T4" fmla="*/ 0 w 78"/>
                <a:gd name="T5" fmla="*/ 0 h 112"/>
                <a:gd name="T6" fmla="*/ 0 w 78"/>
                <a:gd name="T7" fmla="*/ 0 h 112"/>
                <a:gd name="T8" fmla="*/ 0 w 78"/>
                <a:gd name="T9" fmla="*/ 0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2"/>
                <a:gd name="T17" fmla="*/ 78 w 78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2">
                  <a:moveTo>
                    <a:pt x="46" y="0"/>
                  </a:moveTo>
                  <a:lnTo>
                    <a:pt x="78" y="32"/>
                  </a:lnTo>
                  <a:lnTo>
                    <a:pt x="45" y="112"/>
                  </a:lnTo>
                  <a:lnTo>
                    <a:pt x="0" y="112"/>
                  </a:lnTo>
                  <a:lnTo>
                    <a:pt x="4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35" name="Freeform 802"/>
            <p:cNvSpPr>
              <a:spLocks/>
            </p:cNvSpPr>
            <p:nvPr/>
          </p:nvSpPr>
          <p:spPr bwMode="auto">
            <a:xfrm>
              <a:off x="655" y="2982"/>
              <a:ext cx="7" cy="18"/>
            </a:xfrm>
            <a:custGeom>
              <a:avLst/>
              <a:gdLst>
                <a:gd name="T0" fmla="*/ 0 w 46"/>
                <a:gd name="T1" fmla="*/ 0 h 112"/>
                <a:gd name="T2" fmla="*/ 0 w 46"/>
                <a:gd name="T3" fmla="*/ 0 h 112"/>
                <a:gd name="T4" fmla="*/ 0 w 46"/>
                <a:gd name="T5" fmla="*/ 0 h 112"/>
                <a:gd name="T6" fmla="*/ 0 w 46"/>
                <a:gd name="T7" fmla="*/ 0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12"/>
                <a:gd name="T14" fmla="*/ 46 w 46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12">
                  <a:moveTo>
                    <a:pt x="0" y="0"/>
                  </a:moveTo>
                  <a:lnTo>
                    <a:pt x="45" y="0"/>
                  </a:lnTo>
                  <a:lnTo>
                    <a:pt x="46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36" name="Freeform 803"/>
            <p:cNvSpPr>
              <a:spLocks/>
            </p:cNvSpPr>
            <p:nvPr/>
          </p:nvSpPr>
          <p:spPr bwMode="auto">
            <a:xfrm>
              <a:off x="662" y="2982"/>
              <a:ext cx="6" cy="18"/>
            </a:xfrm>
            <a:custGeom>
              <a:avLst/>
              <a:gdLst>
                <a:gd name="T0" fmla="*/ 0 w 33"/>
                <a:gd name="T1" fmla="*/ 0 h 112"/>
                <a:gd name="T2" fmla="*/ 0 w 33"/>
                <a:gd name="T3" fmla="*/ 0 h 112"/>
                <a:gd name="T4" fmla="*/ 0 w 33"/>
                <a:gd name="T5" fmla="*/ 0 h 112"/>
                <a:gd name="T6" fmla="*/ 0 w 33"/>
                <a:gd name="T7" fmla="*/ 0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112"/>
                <a:gd name="T14" fmla="*/ 33 w 33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112">
                  <a:moveTo>
                    <a:pt x="0" y="0"/>
                  </a:moveTo>
                  <a:lnTo>
                    <a:pt x="1" y="112"/>
                  </a:lnTo>
                  <a:lnTo>
                    <a:pt x="33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37" name="Freeform 804"/>
            <p:cNvSpPr>
              <a:spLocks/>
            </p:cNvSpPr>
            <p:nvPr/>
          </p:nvSpPr>
          <p:spPr bwMode="auto">
            <a:xfrm>
              <a:off x="655" y="2982"/>
              <a:ext cx="13" cy="18"/>
            </a:xfrm>
            <a:custGeom>
              <a:avLst/>
              <a:gdLst>
                <a:gd name="T0" fmla="*/ 0 w 78"/>
                <a:gd name="T1" fmla="*/ 0 h 112"/>
                <a:gd name="T2" fmla="*/ 0 w 78"/>
                <a:gd name="T3" fmla="*/ 0 h 112"/>
                <a:gd name="T4" fmla="*/ 0 w 78"/>
                <a:gd name="T5" fmla="*/ 0 h 112"/>
                <a:gd name="T6" fmla="*/ 0 w 78"/>
                <a:gd name="T7" fmla="*/ 0 h 112"/>
                <a:gd name="T8" fmla="*/ 0 w 78"/>
                <a:gd name="T9" fmla="*/ 0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2"/>
                <a:gd name="T17" fmla="*/ 78 w 78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2">
                  <a:moveTo>
                    <a:pt x="0" y="0"/>
                  </a:moveTo>
                  <a:lnTo>
                    <a:pt x="45" y="0"/>
                  </a:lnTo>
                  <a:lnTo>
                    <a:pt x="78" y="80"/>
                  </a:lnTo>
                  <a:lnTo>
                    <a:pt x="46" y="112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38" name="Freeform 805"/>
            <p:cNvSpPr>
              <a:spLocks/>
            </p:cNvSpPr>
            <p:nvPr/>
          </p:nvSpPr>
          <p:spPr bwMode="auto">
            <a:xfrm>
              <a:off x="662" y="2994"/>
              <a:ext cx="19" cy="13"/>
            </a:xfrm>
            <a:custGeom>
              <a:avLst/>
              <a:gdLst>
                <a:gd name="T0" fmla="*/ 0 w 112"/>
                <a:gd name="T1" fmla="*/ 0 h 78"/>
                <a:gd name="T2" fmla="*/ 0 w 112"/>
                <a:gd name="T3" fmla="*/ 0 h 78"/>
                <a:gd name="T4" fmla="*/ 0 w 112"/>
                <a:gd name="T5" fmla="*/ 0 h 78"/>
                <a:gd name="T6" fmla="*/ 0 w 112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78"/>
                <a:gd name="T14" fmla="*/ 112 w 112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78">
                  <a:moveTo>
                    <a:pt x="0" y="32"/>
                  </a:moveTo>
                  <a:lnTo>
                    <a:pt x="32" y="0"/>
                  </a:lnTo>
                  <a:lnTo>
                    <a:pt x="112" y="78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39" name="Freeform 806"/>
            <p:cNvSpPr>
              <a:spLocks/>
            </p:cNvSpPr>
            <p:nvPr/>
          </p:nvSpPr>
          <p:spPr bwMode="auto">
            <a:xfrm>
              <a:off x="668" y="2994"/>
              <a:ext cx="13" cy="13"/>
            </a:xfrm>
            <a:custGeom>
              <a:avLst/>
              <a:gdLst>
                <a:gd name="T0" fmla="*/ 0 w 80"/>
                <a:gd name="T1" fmla="*/ 0 h 78"/>
                <a:gd name="T2" fmla="*/ 0 w 80"/>
                <a:gd name="T3" fmla="*/ 0 h 78"/>
                <a:gd name="T4" fmla="*/ 0 w 80"/>
                <a:gd name="T5" fmla="*/ 0 h 78"/>
                <a:gd name="T6" fmla="*/ 0 w 80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78"/>
                <a:gd name="T14" fmla="*/ 80 w 80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78">
                  <a:moveTo>
                    <a:pt x="0" y="0"/>
                  </a:moveTo>
                  <a:lnTo>
                    <a:pt x="80" y="78"/>
                  </a:lnTo>
                  <a:lnTo>
                    <a:pt x="8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40" name="Freeform 807"/>
            <p:cNvSpPr>
              <a:spLocks/>
            </p:cNvSpPr>
            <p:nvPr/>
          </p:nvSpPr>
          <p:spPr bwMode="auto">
            <a:xfrm>
              <a:off x="662" y="2994"/>
              <a:ext cx="19" cy="13"/>
            </a:xfrm>
            <a:custGeom>
              <a:avLst/>
              <a:gdLst>
                <a:gd name="T0" fmla="*/ 0 w 112"/>
                <a:gd name="T1" fmla="*/ 0 h 78"/>
                <a:gd name="T2" fmla="*/ 0 w 112"/>
                <a:gd name="T3" fmla="*/ 0 h 78"/>
                <a:gd name="T4" fmla="*/ 0 w 112"/>
                <a:gd name="T5" fmla="*/ 0 h 78"/>
                <a:gd name="T6" fmla="*/ 0 w 112"/>
                <a:gd name="T7" fmla="*/ 0 h 78"/>
                <a:gd name="T8" fmla="*/ 0 w 112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78"/>
                <a:gd name="T17" fmla="*/ 112 w 112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78">
                  <a:moveTo>
                    <a:pt x="0" y="32"/>
                  </a:moveTo>
                  <a:lnTo>
                    <a:pt x="32" y="0"/>
                  </a:lnTo>
                  <a:lnTo>
                    <a:pt x="112" y="33"/>
                  </a:lnTo>
                  <a:lnTo>
                    <a:pt x="112" y="78"/>
                  </a:lnTo>
                  <a:lnTo>
                    <a:pt x="0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41" name="Freeform 808"/>
            <p:cNvSpPr>
              <a:spLocks/>
            </p:cNvSpPr>
            <p:nvPr/>
          </p:nvSpPr>
          <p:spPr bwMode="auto">
            <a:xfrm>
              <a:off x="668" y="2964"/>
              <a:ext cx="13" cy="7"/>
            </a:xfrm>
            <a:custGeom>
              <a:avLst/>
              <a:gdLst>
                <a:gd name="T0" fmla="*/ 0 w 80"/>
                <a:gd name="T1" fmla="*/ 0 h 46"/>
                <a:gd name="T2" fmla="*/ 0 w 80"/>
                <a:gd name="T3" fmla="*/ 0 h 46"/>
                <a:gd name="T4" fmla="*/ 0 w 80"/>
                <a:gd name="T5" fmla="*/ 0 h 46"/>
                <a:gd name="T6" fmla="*/ 0 w 8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46"/>
                <a:gd name="T14" fmla="*/ 80 w 8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46">
                  <a:moveTo>
                    <a:pt x="80" y="0"/>
                  </a:moveTo>
                  <a:lnTo>
                    <a:pt x="80" y="46"/>
                  </a:lnTo>
                  <a:lnTo>
                    <a:pt x="0" y="3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42" name="Freeform 809"/>
            <p:cNvSpPr>
              <a:spLocks/>
            </p:cNvSpPr>
            <p:nvPr/>
          </p:nvSpPr>
          <p:spPr bwMode="auto">
            <a:xfrm>
              <a:off x="668" y="2969"/>
              <a:ext cx="13" cy="5"/>
            </a:xfrm>
            <a:custGeom>
              <a:avLst/>
              <a:gdLst>
                <a:gd name="T0" fmla="*/ 0 w 80"/>
                <a:gd name="T1" fmla="*/ 0 h 32"/>
                <a:gd name="T2" fmla="*/ 0 w 80"/>
                <a:gd name="T3" fmla="*/ 0 h 32"/>
                <a:gd name="T4" fmla="*/ 0 w 80"/>
                <a:gd name="T5" fmla="*/ 0 h 32"/>
                <a:gd name="T6" fmla="*/ 0 w 80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32"/>
                <a:gd name="T14" fmla="*/ 80 w 80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32">
                  <a:moveTo>
                    <a:pt x="80" y="12"/>
                  </a:moveTo>
                  <a:lnTo>
                    <a:pt x="0" y="0"/>
                  </a:lnTo>
                  <a:lnTo>
                    <a:pt x="32" y="32"/>
                  </a:lnTo>
                  <a:lnTo>
                    <a:pt x="80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43" name="Freeform 810"/>
            <p:cNvSpPr>
              <a:spLocks/>
            </p:cNvSpPr>
            <p:nvPr/>
          </p:nvSpPr>
          <p:spPr bwMode="auto">
            <a:xfrm>
              <a:off x="668" y="2964"/>
              <a:ext cx="13" cy="10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w 80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66"/>
                <a:gd name="T17" fmla="*/ 80 w 80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66">
                  <a:moveTo>
                    <a:pt x="80" y="0"/>
                  </a:moveTo>
                  <a:lnTo>
                    <a:pt x="80" y="46"/>
                  </a:lnTo>
                  <a:lnTo>
                    <a:pt x="32" y="66"/>
                  </a:lnTo>
                  <a:lnTo>
                    <a:pt x="0" y="34"/>
                  </a:lnTo>
                  <a:lnTo>
                    <a:pt x="8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44" name="Freeform 811"/>
            <p:cNvSpPr>
              <a:spLocks/>
            </p:cNvSpPr>
            <p:nvPr/>
          </p:nvSpPr>
          <p:spPr bwMode="auto">
            <a:xfrm>
              <a:off x="662" y="2969"/>
              <a:ext cx="11" cy="13"/>
            </a:xfrm>
            <a:custGeom>
              <a:avLst/>
              <a:gdLst>
                <a:gd name="T0" fmla="*/ 0 w 65"/>
                <a:gd name="T1" fmla="*/ 0 h 80"/>
                <a:gd name="T2" fmla="*/ 0 w 65"/>
                <a:gd name="T3" fmla="*/ 0 h 80"/>
                <a:gd name="T4" fmla="*/ 0 w 65"/>
                <a:gd name="T5" fmla="*/ 0 h 80"/>
                <a:gd name="T6" fmla="*/ 0 w 65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80"/>
                <a:gd name="T14" fmla="*/ 65 w 65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80">
                  <a:moveTo>
                    <a:pt x="33" y="0"/>
                  </a:moveTo>
                  <a:lnTo>
                    <a:pt x="65" y="32"/>
                  </a:lnTo>
                  <a:lnTo>
                    <a:pt x="0" y="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45" name="Freeform 812"/>
            <p:cNvSpPr>
              <a:spLocks/>
            </p:cNvSpPr>
            <p:nvPr/>
          </p:nvSpPr>
          <p:spPr bwMode="auto">
            <a:xfrm>
              <a:off x="662" y="2974"/>
              <a:ext cx="11" cy="8"/>
            </a:xfrm>
            <a:custGeom>
              <a:avLst/>
              <a:gdLst>
                <a:gd name="T0" fmla="*/ 0 w 65"/>
                <a:gd name="T1" fmla="*/ 0 h 48"/>
                <a:gd name="T2" fmla="*/ 0 w 65"/>
                <a:gd name="T3" fmla="*/ 0 h 48"/>
                <a:gd name="T4" fmla="*/ 0 w 65"/>
                <a:gd name="T5" fmla="*/ 0 h 48"/>
                <a:gd name="T6" fmla="*/ 0 w 65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48"/>
                <a:gd name="T14" fmla="*/ 65 w 65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48">
                  <a:moveTo>
                    <a:pt x="65" y="0"/>
                  </a:moveTo>
                  <a:lnTo>
                    <a:pt x="0" y="48"/>
                  </a:lnTo>
                  <a:lnTo>
                    <a:pt x="46" y="48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46" name="Freeform 813"/>
            <p:cNvSpPr>
              <a:spLocks/>
            </p:cNvSpPr>
            <p:nvPr/>
          </p:nvSpPr>
          <p:spPr bwMode="auto">
            <a:xfrm>
              <a:off x="662" y="2969"/>
              <a:ext cx="11" cy="13"/>
            </a:xfrm>
            <a:custGeom>
              <a:avLst/>
              <a:gdLst>
                <a:gd name="T0" fmla="*/ 0 w 65"/>
                <a:gd name="T1" fmla="*/ 0 h 80"/>
                <a:gd name="T2" fmla="*/ 0 w 65"/>
                <a:gd name="T3" fmla="*/ 0 h 80"/>
                <a:gd name="T4" fmla="*/ 0 w 65"/>
                <a:gd name="T5" fmla="*/ 0 h 80"/>
                <a:gd name="T6" fmla="*/ 0 w 65"/>
                <a:gd name="T7" fmla="*/ 0 h 80"/>
                <a:gd name="T8" fmla="*/ 0 w 65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80"/>
                <a:gd name="T17" fmla="*/ 65 w 65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80">
                  <a:moveTo>
                    <a:pt x="33" y="0"/>
                  </a:moveTo>
                  <a:lnTo>
                    <a:pt x="65" y="32"/>
                  </a:lnTo>
                  <a:lnTo>
                    <a:pt x="46" y="80"/>
                  </a:lnTo>
                  <a:lnTo>
                    <a:pt x="0" y="80"/>
                  </a:lnTo>
                  <a:lnTo>
                    <a:pt x="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47" name="Freeform 814"/>
            <p:cNvSpPr>
              <a:spLocks/>
            </p:cNvSpPr>
            <p:nvPr/>
          </p:nvSpPr>
          <p:spPr bwMode="auto">
            <a:xfrm>
              <a:off x="662" y="2982"/>
              <a:ext cx="8" cy="12"/>
            </a:xfrm>
            <a:custGeom>
              <a:avLst/>
              <a:gdLst>
                <a:gd name="T0" fmla="*/ 0 w 46"/>
                <a:gd name="T1" fmla="*/ 0 h 80"/>
                <a:gd name="T2" fmla="*/ 0 w 46"/>
                <a:gd name="T3" fmla="*/ 0 h 80"/>
                <a:gd name="T4" fmla="*/ 0 w 46"/>
                <a:gd name="T5" fmla="*/ 0 h 80"/>
                <a:gd name="T6" fmla="*/ 0 w 46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80"/>
                <a:gd name="T14" fmla="*/ 46 w 46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80">
                  <a:moveTo>
                    <a:pt x="0" y="0"/>
                  </a:moveTo>
                  <a:lnTo>
                    <a:pt x="46" y="0"/>
                  </a:lnTo>
                  <a:lnTo>
                    <a:pt x="33" y="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48" name="Freeform 815"/>
            <p:cNvSpPr>
              <a:spLocks/>
            </p:cNvSpPr>
            <p:nvPr/>
          </p:nvSpPr>
          <p:spPr bwMode="auto">
            <a:xfrm>
              <a:off x="668" y="2982"/>
              <a:ext cx="5" cy="12"/>
            </a:xfrm>
            <a:custGeom>
              <a:avLst/>
              <a:gdLst>
                <a:gd name="T0" fmla="*/ 0 w 32"/>
                <a:gd name="T1" fmla="*/ 0 h 80"/>
                <a:gd name="T2" fmla="*/ 0 w 32"/>
                <a:gd name="T3" fmla="*/ 0 h 80"/>
                <a:gd name="T4" fmla="*/ 0 w 32"/>
                <a:gd name="T5" fmla="*/ 0 h 80"/>
                <a:gd name="T6" fmla="*/ 0 w 32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80"/>
                <a:gd name="T14" fmla="*/ 32 w 32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80">
                  <a:moveTo>
                    <a:pt x="13" y="0"/>
                  </a:moveTo>
                  <a:lnTo>
                    <a:pt x="0" y="80"/>
                  </a:lnTo>
                  <a:lnTo>
                    <a:pt x="32" y="47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49" name="Freeform 816"/>
            <p:cNvSpPr>
              <a:spLocks/>
            </p:cNvSpPr>
            <p:nvPr/>
          </p:nvSpPr>
          <p:spPr bwMode="auto">
            <a:xfrm>
              <a:off x="662" y="2982"/>
              <a:ext cx="11" cy="12"/>
            </a:xfrm>
            <a:custGeom>
              <a:avLst/>
              <a:gdLst>
                <a:gd name="T0" fmla="*/ 0 w 65"/>
                <a:gd name="T1" fmla="*/ 0 h 80"/>
                <a:gd name="T2" fmla="*/ 0 w 65"/>
                <a:gd name="T3" fmla="*/ 0 h 80"/>
                <a:gd name="T4" fmla="*/ 0 w 65"/>
                <a:gd name="T5" fmla="*/ 0 h 80"/>
                <a:gd name="T6" fmla="*/ 0 w 65"/>
                <a:gd name="T7" fmla="*/ 0 h 80"/>
                <a:gd name="T8" fmla="*/ 0 w 65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80"/>
                <a:gd name="T17" fmla="*/ 65 w 65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80">
                  <a:moveTo>
                    <a:pt x="0" y="0"/>
                  </a:moveTo>
                  <a:lnTo>
                    <a:pt x="46" y="0"/>
                  </a:lnTo>
                  <a:lnTo>
                    <a:pt x="65" y="47"/>
                  </a:lnTo>
                  <a:lnTo>
                    <a:pt x="33" y="80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50" name="Freeform 817"/>
            <p:cNvSpPr>
              <a:spLocks/>
            </p:cNvSpPr>
            <p:nvPr/>
          </p:nvSpPr>
          <p:spPr bwMode="auto">
            <a:xfrm>
              <a:off x="668" y="2989"/>
              <a:ext cx="13" cy="11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66"/>
                <a:gd name="T14" fmla="*/ 80 w 80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66">
                  <a:moveTo>
                    <a:pt x="0" y="33"/>
                  </a:moveTo>
                  <a:lnTo>
                    <a:pt x="32" y="0"/>
                  </a:lnTo>
                  <a:lnTo>
                    <a:pt x="80" y="66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51" name="Freeform 818"/>
            <p:cNvSpPr>
              <a:spLocks/>
            </p:cNvSpPr>
            <p:nvPr/>
          </p:nvSpPr>
          <p:spPr bwMode="auto">
            <a:xfrm>
              <a:off x="673" y="2989"/>
              <a:ext cx="8" cy="11"/>
            </a:xfrm>
            <a:custGeom>
              <a:avLst/>
              <a:gdLst>
                <a:gd name="T0" fmla="*/ 0 w 48"/>
                <a:gd name="T1" fmla="*/ 0 h 66"/>
                <a:gd name="T2" fmla="*/ 0 w 48"/>
                <a:gd name="T3" fmla="*/ 0 h 66"/>
                <a:gd name="T4" fmla="*/ 0 w 48"/>
                <a:gd name="T5" fmla="*/ 0 h 66"/>
                <a:gd name="T6" fmla="*/ 0 w 48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66"/>
                <a:gd name="T14" fmla="*/ 48 w 48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66">
                  <a:moveTo>
                    <a:pt x="0" y="0"/>
                  </a:moveTo>
                  <a:lnTo>
                    <a:pt x="48" y="66"/>
                  </a:lnTo>
                  <a:lnTo>
                    <a:pt x="48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52" name="Freeform 819"/>
            <p:cNvSpPr>
              <a:spLocks/>
            </p:cNvSpPr>
            <p:nvPr/>
          </p:nvSpPr>
          <p:spPr bwMode="auto">
            <a:xfrm>
              <a:off x="668" y="2989"/>
              <a:ext cx="13" cy="11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w 80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66"/>
                <a:gd name="T17" fmla="*/ 80 w 80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66">
                  <a:moveTo>
                    <a:pt x="0" y="33"/>
                  </a:moveTo>
                  <a:lnTo>
                    <a:pt x="32" y="0"/>
                  </a:lnTo>
                  <a:lnTo>
                    <a:pt x="80" y="21"/>
                  </a:lnTo>
                  <a:lnTo>
                    <a:pt x="80" y="66"/>
                  </a:lnTo>
                  <a:lnTo>
                    <a:pt x="0" y="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53" name="Freeform 820"/>
            <p:cNvSpPr>
              <a:spLocks/>
            </p:cNvSpPr>
            <p:nvPr/>
          </p:nvSpPr>
          <p:spPr bwMode="auto">
            <a:xfrm>
              <a:off x="633" y="2901"/>
              <a:ext cx="6" cy="43"/>
            </a:xfrm>
            <a:custGeom>
              <a:avLst/>
              <a:gdLst>
                <a:gd name="T0" fmla="*/ 0 w 46"/>
                <a:gd name="T1" fmla="*/ 0 h 272"/>
                <a:gd name="T2" fmla="*/ 0 w 46"/>
                <a:gd name="T3" fmla="*/ 0 h 272"/>
                <a:gd name="T4" fmla="*/ 0 w 46"/>
                <a:gd name="T5" fmla="*/ 0 h 272"/>
                <a:gd name="T6" fmla="*/ 0 w 46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2"/>
                <a:gd name="T14" fmla="*/ 46 w 46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2">
                  <a:moveTo>
                    <a:pt x="0" y="272"/>
                  </a:moveTo>
                  <a:lnTo>
                    <a:pt x="46" y="272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54" name="Freeform 821"/>
            <p:cNvSpPr>
              <a:spLocks/>
            </p:cNvSpPr>
            <p:nvPr/>
          </p:nvSpPr>
          <p:spPr bwMode="auto">
            <a:xfrm>
              <a:off x="633" y="2901"/>
              <a:ext cx="6" cy="43"/>
            </a:xfrm>
            <a:custGeom>
              <a:avLst/>
              <a:gdLst>
                <a:gd name="T0" fmla="*/ 0 w 46"/>
                <a:gd name="T1" fmla="*/ 0 h 272"/>
                <a:gd name="T2" fmla="*/ 0 w 46"/>
                <a:gd name="T3" fmla="*/ 0 h 272"/>
                <a:gd name="T4" fmla="*/ 0 w 46"/>
                <a:gd name="T5" fmla="*/ 0 h 272"/>
                <a:gd name="T6" fmla="*/ 0 w 46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2"/>
                <a:gd name="T14" fmla="*/ 46 w 46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2">
                  <a:moveTo>
                    <a:pt x="46" y="272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55" name="Rectangle 822"/>
            <p:cNvSpPr>
              <a:spLocks noChangeArrowheads="1"/>
            </p:cNvSpPr>
            <p:nvPr/>
          </p:nvSpPr>
          <p:spPr bwMode="auto">
            <a:xfrm>
              <a:off x="633" y="2901"/>
              <a:ext cx="6" cy="4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56" name="Freeform 823"/>
            <p:cNvSpPr>
              <a:spLocks/>
            </p:cNvSpPr>
            <p:nvPr/>
          </p:nvSpPr>
          <p:spPr bwMode="auto">
            <a:xfrm>
              <a:off x="655" y="2907"/>
              <a:ext cx="7" cy="19"/>
            </a:xfrm>
            <a:custGeom>
              <a:avLst/>
              <a:gdLst>
                <a:gd name="T0" fmla="*/ 0 w 45"/>
                <a:gd name="T1" fmla="*/ 0 h 124"/>
                <a:gd name="T2" fmla="*/ 0 w 45"/>
                <a:gd name="T3" fmla="*/ 0 h 124"/>
                <a:gd name="T4" fmla="*/ 0 w 45"/>
                <a:gd name="T5" fmla="*/ 0 h 124"/>
                <a:gd name="T6" fmla="*/ 0 w 45"/>
                <a:gd name="T7" fmla="*/ 0 h 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4"/>
                <a:gd name="T14" fmla="*/ 45 w 45"/>
                <a:gd name="T15" fmla="*/ 124 h 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4">
                  <a:moveTo>
                    <a:pt x="0" y="124"/>
                  </a:moveTo>
                  <a:lnTo>
                    <a:pt x="45" y="124"/>
                  </a:lnTo>
                  <a:lnTo>
                    <a:pt x="0" y="0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57" name="Freeform 824"/>
            <p:cNvSpPr>
              <a:spLocks/>
            </p:cNvSpPr>
            <p:nvPr/>
          </p:nvSpPr>
          <p:spPr bwMode="auto">
            <a:xfrm>
              <a:off x="655" y="2907"/>
              <a:ext cx="7" cy="19"/>
            </a:xfrm>
            <a:custGeom>
              <a:avLst/>
              <a:gdLst>
                <a:gd name="T0" fmla="*/ 0 w 45"/>
                <a:gd name="T1" fmla="*/ 0 h 124"/>
                <a:gd name="T2" fmla="*/ 0 w 45"/>
                <a:gd name="T3" fmla="*/ 0 h 124"/>
                <a:gd name="T4" fmla="*/ 0 w 45"/>
                <a:gd name="T5" fmla="*/ 0 h 124"/>
                <a:gd name="T6" fmla="*/ 0 w 45"/>
                <a:gd name="T7" fmla="*/ 0 h 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4"/>
                <a:gd name="T14" fmla="*/ 45 w 45"/>
                <a:gd name="T15" fmla="*/ 124 h 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4">
                  <a:moveTo>
                    <a:pt x="45" y="124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58" name="Rectangle 825"/>
            <p:cNvSpPr>
              <a:spLocks noChangeArrowheads="1"/>
            </p:cNvSpPr>
            <p:nvPr/>
          </p:nvSpPr>
          <p:spPr bwMode="auto">
            <a:xfrm>
              <a:off x="655" y="2907"/>
              <a:ext cx="7" cy="1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59" name="Freeform 826"/>
            <p:cNvSpPr>
              <a:spLocks/>
            </p:cNvSpPr>
            <p:nvPr/>
          </p:nvSpPr>
          <p:spPr bwMode="auto">
            <a:xfrm>
              <a:off x="655" y="2892"/>
              <a:ext cx="7" cy="15"/>
            </a:xfrm>
            <a:custGeom>
              <a:avLst/>
              <a:gdLst>
                <a:gd name="T0" fmla="*/ 0 w 45"/>
                <a:gd name="T1" fmla="*/ 0 h 90"/>
                <a:gd name="T2" fmla="*/ 0 w 45"/>
                <a:gd name="T3" fmla="*/ 0 h 90"/>
                <a:gd name="T4" fmla="*/ 0 w 45"/>
                <a:gd name="T5" fmla="*/ 0 h 90"/>
                <a:gd name="T6" fmla="*/ 0 w 4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0"/>
                <a:gd name="T14" fmla="*/ 45 w 45"/>
                <a:gd name="T15" fmla="*/ 90 h 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0">
                  <a:moveTo>
                    <a:pt x="0" y="90"/>
                  </a:moveTo>
                  <a:lnTo>
                    <a:pt x="45" y="90"/>
                  </a:lnTo>
                  <a:lnTo>
                    <a:pt x="0" y="0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60" name="Freeform 827"/>
            <p:cNvSpPr>
              <a:spLocks/>
            </p:cNvSpPr>
            <p:nvPr/>
          </p:nvSpPr>
          <p:spPr bwMode="auto">
            <a:xfrm>
              <a:off x="655" y="2892"/>
              <a:ext cx="7" cy="15"/>
            </a:xfrm>
            <a:custGeom>
              <a:avLst/>
              <a:gdLst>
                <a:gd name="T0" fmla="*/ 0 w 45"/>
                <a:gd name="T1" fmla="*/ 0 h 90"/>
                <a:gd name="T2" fmla="*/ 0 w 45"/>
                <a:gd name="T3" fmla="*/ 0 h 90"/>
                <a:gd name="T4" fmla="*/ 0 w 45"/>
                <a:gd name="T5" fmla="*/ 0 h 90"/>
                <a:gd name="T6" fmla="*/ 0 w 45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0"/>
                <a:gd name="T14" fmla="*/ 45 w 45"/>
                <a:gd name="T15" fmla="*/ 90 h 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0">
                  <a:moveTo>
                    <a:pt x="45" y="90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61" name="Rectangle 828"/>
            <p:cNvSpPr>
              <a:spLocks noChangeArrowheads="1"/>
            </p:cNvSpPr>
            <p:nvPr/>
          </p:nvSpPr>
          <p:spPr bwMode="auto">
            <a:xfrm>
              <a:off x="655" y="2892"/>
              <a:ext cx="7" cy="1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62" name="Freeform 829"/>
            <p:cNvSpPr>
              <a:spLocks/>
            </p:cNvSpPr>
            <p:nvPr/>
          </p:nvSpPr>
          <p:spPr bwMode="auto">
            <a:xfrm>
              <a:off x="722" y="2944"/>
              <a:ext cx="8" cy="16"/>
            </a:xfrm>
            <a:custGeom>
              <a:avLst/>
              <a:gdLst>
                <a:gd name="T0" fmla="*/ 0 w 46"/>
                <a:gd name="T1" fmla="*/ 0 h 101"/>
                <a:gd name="T2" fmla="*/ 0 w 46"/>
                <a:gd name="T3" fmla="*/ 0 h 101"/>
                <a:gd name="T4" fmla="*/ 0 w 46"/>
                <a:gd name="T5" fmla="*/ 0 h 101"/>
                <a:gd name="T6" fmla="*/ 0 w 46"/>
                <a:gd name="T7" fmla="*/ 0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01"/>
                <a:gd name="T14" fmla="*/ 46 w 46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01">
                  <a:moveTo>
                    <a:pt x="0" y="101"/>
                  </a:moveTo>
                  <a:lnTo>
                    <a:pt x="46" y="101"/>
                  </a:lnTo>
                  <a:lnTo>
                    <a:pt x="0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63" name="Freeform 830"/>
            <p:cNvSpPr>
              <a:spLocks/>
            </p:cNvSpPr>
            <p:nvPr/>
          </p:nvSpPr>
          <p:spPr bwMode="auto">
            <a:xfrm>
              <a:off x="722" y="2944"/>
              <a:ext cx="8" cy="16"/>
            </a:xfrm>
            <a:custGeom>
              <a:avLst/>
              <a:gdLst>
                <a:gd name="T0" fmla="*/ 0 w 46"/>
                <a:gd name="T1" fmla="*/ 0 h 101"/>
                <a:gd name="T2" fmla="*/ 0 w 46"/>
                <a:gd name="T3" fmla="*/ 0 h 101"/>
                <a:gd name="T4" fmla="*/ 0 w 46"/>
                <a:gd name="T5" fmla="*/ 0 h 101"/>
                <a:gd name="T6" fmla="*/ 0 w 46"/>
                <a:gd name="T7" fmla="*/ 0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01"/>
                <a:gd name="T14" fmla="*/ 46 w 46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01">
                  <a:moveTo>
                    <a:pt x="46" y="101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64" name="Rectangle 831"/>
            <p:cNvSpPr>
              <a:spLocks noChangeArrowheads="1"/>
            </p:cNvSpPr>
            <p:nvPr/>
          </p:nvSpPr>
          <p:spPr bwMode="auto">
            <a:xfrm>
              <a:off x="722" y="2944"/>
              <a:ext cx="8" cy="1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65" name="Freeform 832"/>
            <p:cNvSpPr>
              <a:spLocks/>
            </p:cNvSpPr>
            <p:nvPr/>
          </p:nvSpPr>
          <p:spPr bwMode="auto">
            <a:xfrm>
              <a:off x="767" y="2944"/>
              <a:ext cx="7" cy="16"/>
            </a:xfrm>
            <a:custGeom>
              <a:avLst/>
              <a:gdLst>
                <a:gd name="T0" fmla="*/ 0 w 45"/>
                <a:gd name="T1" fmla="*/ 0 h 101"/>
                <a:gd name="T2" fmla="*/ 0 w 45"/>
                <a:gd name="T3" fmla="*/ 0 h 101"/>
                <a:gd name="T4" fmla="*/ 0 w 45"/>
                <a:gd name="T5" fmla="*/ 0 h 101"/>
                <a:gd name="T6" fmla="*/ 0 w 45"/>
                <a:gd name="T7" fmla="*/ 0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1"/>
                <a:gd name="T14" fmla="*/ 45 w 45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1">
                  <a:moveTo>
                    <a:pt x="0" y="101"/>
                  </a:moveTo>
                  <a:lnTo>
                    <a:pt x="45" y="101"/>
                  </a:lnTo>
                  <a:lnTo>
                    <a:pt x="0" y="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66" name="Freeform 833"/>
            <p:cNvSpPr>
              <a:spLocks/>
            </p:cNvSpPr>
            <p:nvPr/>
          </p:nvSpPr>
          <p:spPr bwMode="auto">
            <a:xfrm>
              <a:off x="767" y="2944"/>
              <a:ext cx="7" cy="16"/>
            </a:xfrm>
            <a:custGeom>
              <a:avLst/>
              <a:gdLst>
                <a:gd name="T0" fmla="*/ 0 w 45"/>
                <a:gd name="T1" fmla="*/ 0 h 101"/>
                <a:gd name="T2" fmla="*/ 0 w 45"/>
                <a:gd name="T3" fmla="*/ 0 h 101"/>
                <a:gd name="T4" fmla="*/ 0 w 45"/>
                <a:gd name="T5" fmla="*/ 0 h 101"/>
                <a:gd name="T6" fmla="*/ 0 w 45"/>
                <a:gd name="T7" fmla="*/ 0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1"/>
                <a:gd name="T14" fmla="*/ 45 w 45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1">
                  <a:moveTo>
                    <a:pt x="45" y="10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67" name="Rectangle 834"/>
            <p:cNvSpPr>
              <a:spLocks noChangeArrowheads="1"/>
            </p:cNvSpPr>
            <p:nvPr/>
          </p:nvSpPr>
          <p:spPr bwMode="auto">
            <a:xfrm>
              <a:off x="767" y="2944"/>
              <a:ext cx="7" cy="1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68" name="Freeform 835"/>
            <p:cNvSpPr>
              <a:spLocks/>
            </p:cNvSpPr>
            <p:nvPr/>
          </p:nvSpPr>
          <p:spPr bwMode="auto">
            <a:xfrm>
              <a:off x="816" y="3000"/>
              <a:ext cx="19" cy="7"/>
            </a:xfrm>
            <a:custGeom>
              <a:avLst/>
              <a:gdLst>
                <a:gd name="T0" fmla="*/ 0 w 112"/>
                <a:gd name="T1" fmla="*/ 0 h 46"/>
                <a:gd name="T2" fmla="*/ 0 w 112"/>
                <a:gd name="T3" fmla="*/ 0 h 46"/>
                <a:gd name="T4" fmla="*/ 0 w 112"/>
                <a:gd name="T5" fmla="*/ 0 h 46"/>
                <a:gd name="T6" fmla="*/ 0 w 112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46"/>
                <a:gd name="T14" fmla="*/ 112 w 112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46">
                  <a:moveTo>
                    <a:pt x="0" y="46"/>
                  </a:moveTo>
                  <a:lnTo>
                    <a:pt x="0" y="1"/>
                  </a:lnTo>
                  <a:lnTo>
                    <a:pt x="112" y="0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69" name="Freeform 836"/>
            <p:cNvSpPr>
              <a:spLocks/>
            </p:cNvSpPr>
            <p:nvPr/>
          </p:nvSpPr>
          <p:spPr bwMode="auto">
            <a:xfrm>
              <a:off x="816" y="2994"/>
              <a:ext cx="19" cy="6"/>
            </a:xfrm>
            <a:custGeom>
              <a:avLst/>
              <a:gdLst>
                <a:gd name="T0" fmla="*/ 0 w 112"/>
                <a:gd name="T1" fmla="*/ 0 h 33"/>
                <a:gd name="T2" fmla="*/ 0 w 112"/>
                <a:gd name="T3" fmla="*/ 0 h 33"/>
                <a:gd name="T4" fmla="*/ 0 w 112"/>
                <a:gd name="T5" fmla="*/ 0 h 33"/>
                <a:gd name="T6" fmla="*/ 0 w 112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33"/>
                <a:gd name="T14" fmla="*/ 112 w 112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33">
                  <a:moveTo>
                    <a:pt x="0" y="33"/>
                  </a:moveTo>
                  <a:lnTo>
                    <a:pt x="112" y="32"/>
                  </a:lnTo>
                  <a:lnTo>
                    <a:pt x="80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70" name="Freeform 837"/>
            <p:cNvSpPr>
              <a:spLocks/>
            </p:cNvSpPr>
            <p:nvPr/>
          </p:nvSpPr>
          <p:spPr bwMode="auto">
            <a:xfrm>
              <a:off x="816" y="2994"/>
              <a:ext cx="19" cy="13"/>
            </a:xfrm>
            <a:custGeom>
              <a:avLst/>
              <a:gdLst>
                <a:gd name="T0" fmla="*/ 0 w 112"/>
                <a:gd name="T1" fmla="*/ 0 h 78"/>
                <a:gd name="T2" fmla="*/ 0 w 112"/>
                <a:gd name="T3" fmla="*/ 0 h 78"/>
                <a:gd name="T4" fmla="*/ 0 w 112"/>
                <a:gd name="T5" fmla="*/ 0 h 78"/>
                <a:gd name="T6" fmla="*/ 0 w 112"/>
                <a:gd name="T7" fmla="*/ 0 h 78"/>
                <a:gd name="T8" fmla="*/ 0 w 112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78"/>
                <a:gd name="T17" fmla="*/ 112 w 112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78">
                  <a:moveTo>
                    <a:pt x="0" y="78"/>
                  </a:moveTo>
                  <a:lnTo>
                    <a:pt x="0" y="33"/>
                  </a:lnTo>
                  <a:lnTo>
                    <a:pt x="80" y="0"/>
                  </a:lnTo>
                  <a:lnTo>
                    <a:pt x="112" y="32"/>
                  </a:lnTo>
                  <a:lnTo>
                    <a:pt x="0" y="7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71" name="Freeform 838"/>
            <p:cNvSpPr>
              <a:spLocks/>
            </p:cNvSpPr>
            <p:nvPr/>
          </p:nvSpPr>
          <p:spPr bwMode="auto">
            <a:xfrm>
              <a:off x="829" y="2982"/>
              <a:ext cx="13" cy="18"/>
            </a:xfrm>
            <a:custGeom>
              <a:avLst/>
              <a:gdLst>
                <a:gd name="T0" fmla="*/ 0 w 78"/>
                <a:gd name="T1" fmla="*/ 0 h 112"/>
                <a:gd name="T2" fmla="*/ 0 w 78"/>
                <a:gd name="T3" fmla="*/ 0 h 112"/>
                <a:gd name="T4" fmla="*/ 0 w 78"/>
                <a:gd name="T5" fmla="*/ 0 h 112"/>
                <a:gd name="T6" fmla="*/ 0 w 78"/>
                <a:gd name="T7" fmla="*/ 0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112"/>
                <a:gd name="T14" fmla="*/ 78 w 78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112">
                  <a:moveTo>
                    <a:pt x="32" y="112"/>
                  </a:moveTo>
                  <a:lnTo>
                    <a:pt x="0" y="80"/>
                  </a:lnTo>
                  <a:lnTo>
                    <a:pt x="78" y="0"/>
                  </a:lnTo>
                  <a:lnTo>
                    <a:pt x="32" y="1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72" name="Freeform 839"/>
            <p:cNvSpPr>
              <a:spLocks/>
            </p:cNvSpPr>
            <p:nvPr/>
          </p:nvSpPr>
          <p:spPr bwMode="auto">
            <a:xfrm>
              <a:off x="829" y="2982"/>
              <a:ext cx="13" cy="12"/>
            </a:xfrm>
            <a:custGeom>
              <a:avLst/>
              <a:gdLst>
                <a:gd name="T0" fmla="*/ 0 w 78"/>
                <a:gd name="T1" fmla="*/ 0 h 80"/>
                <a:gd name="T2" fmla="*/ 0 w 78"/>
                <a:gd name="T3" fmla="*/ 0 h 80"/>
                <a:gd name="T4" fmla="*/ 0 w 78"/>
                <a:gd name="T5" fmla="*/ 0 h 80"/>
                <a:gd name="T6" fmla="*/ 0 w 78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80"/>
                <a:gd name="T14" fmla="*/ 78 w 78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80">
                  <a:moveTo>
                    <a:pt x="0" y="80"/>
                  </a:moveTo>
                  <a:lnTo>
                    <a:pt x="78" y="0"/>
                  </a:lnTo>
                  <a:lnTo>
                    <a:pt x="33" y="0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73" name="Freeform 840"/>
            <p:cNvSpPr>
              <a:spLocks/>
            </p:cNvSpPr>
            <p:nvPr/>
          </p:nvSpPr>
          <p:spPr bwMode="auto">
            <a:xfrm>
              <a:off x="829" y="2982"/>
              <a:ext cx="13" cy="18"/>
            </a:xfrm>
            <a:custGeom>
              <a:avLst/>
              <a:gdLst>
                <a:gd name="T0" fmla="*/ 0 w 78"/>
                <a:gd name="T1" fmla="*/ 0 h 112"/>
                <a:gd name="T2" fmla="*/ 0 w 78"/>
                <a:gd name="T3" fmla="*/ 0 h 112"/>
                <a:gd name="T4" fmla="*/ 0 w 78"/>
                <a:gd name="T5" fmla="*/ 0 h 112"/>
                <a:gd name="T6" fmla="*/ 0 w 78"/>
                <a:gd name="T7" fmla="*/ 0 h 112"/>
                <a:gd name="T8" fmla="*/ 0 w 78"/>
                <a:gd name="T9" fmla="*/ 0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2"/>
                <a:gd name="T17" fmla="*/ 78 w 78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2">
                  <a:moveTo>
                    <a:pt x="32" y="112"/>
                  </a:moveTo>
                  <a:lnTo>
                    <a:pt x="0" y="80"/>
                  </a:lnTo>
                  <a:lnTo>
                    <a:pt x="33" y="0"/>
                  </a:lnTo>
                  <a:lnTo>
                    <a:pt x="78" y="0"/>
                  </a:lnTo>
                  <a:lnTo>
                    <a:pt x="32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74" name="Freeform 841"/>
            <p:cNvSpPr>
              <a:spLocks/>
            </p:cNvSpPr>
            <p:nvPr/>
          </p:nvSpPr>
          <p:spPr bwMode="auto">
            <a:xfrm>
              <a:off x="835" y="2964"/>
              <a:ext cx="7" cy="18"/>
            </a:xfrm>
            <a:custGeom>
              <a:avLst/>
              <a:gdLst>
                <a:gd name="T0" fmla="*/ 0 w 46"/>
                <a:gd name="T1" fmla="*/ 0 h 112"/>
                <a:gd name="T2" fmla="*/ 0 w 46"/>
                <a:gd name="T3" fmla="*/ 0 h 112"/>
                <a:gd name="T4" fmla="*/ 0 w 46"/>
                <a:gd name="T5" fmla="*/ 0 h 112"/>
                <a:gd name="T6" fmla="*/ 0 w 46"/>
                <a:gd name="T7" fmla="*/ 0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12"/>
                <a:gd name="T14" fmla="*/ 46 w 46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12">
                  <a:moveTo>
                    <a:pt x="46" y="112"/>
                  </a:moveTo>
                  <a:lnTo>
                    <a:pt x="1" y="112"/>
                  </a:lnTo>
                  <a:lnTo>
                    <a:pt x="0" y="0"/>
                  </a:lnTo>
                  <a:lnTo>
                    <a:pt x="46" y="1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75" name="Freeform 842"/>
            <p:cNvSpPr>
              <a:spLocks/>
            </p:cNvSpPr>
            <p:nvPr/>
          </p:nvSpPr>
          <p:spPr bwMode="auto">
            <a:xfrm>
              <a:off x="829" y="2964"/>
              <a:ext cx="6" cy="18"/>
            </a:xfrm>
            <a:custGeom>
              <a:avLst/>
              <a:gdLst>
                <a:gd name="T0" fmla="*/ 0 w 33"/>
                <a:gd name="T1" fmla="*/ 0 h 112"/>
                <a:gd name="T2" fmla="*/ 0 w 33"/>
                <a:gd name="T3" fmla="*/ 0 h 112"/>
                <a:gd name="T4" fmla="*/ 0 w 33"/>
                <a:gd name="T5" fmla="*/ 0 h 112"/>
                <a:gd name="T6" fmla="*/ 0 w 33"/>
                <a:gd name="T7" fmla="*/ 0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112"/>
                <a:gd name="T14" fmla="*/ 33 w 33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112">
                  <a:moveTo>
                    <a:pt x="33" y="112"/>
                  </a:moveTo>
                  <a:lnTo>
                    <a:pt x="32" y="0"/>
                  </a:lnTo>
                  <a:lnTo>
                    <a:pt x="0" y="32"/>
                  </a:lnTo>
                  <a:lnTo>
                    <a:pt x="33" y="1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76" name="Freeform 843"/>
            <p:cNvSpPr>
              <a:spLocks/>
            </p:cNvSpPr>
            <p:nvPr/>
          </p:nvSpPr>
          <p:spPr bwMode="auto">
            <a:xfrm>
              <a:off x="829" y="2964"/>
              <a:ext cx="13" cy="18"/>
            </a:xfrm>
            <a:custGeom>
              <a:avLst/>
              <a:gdLst>
                <a:gd name="T0" fmla="*/ 0 w 78"/>
                <a:gd name="T1" fmla="*/ 0 h 112"/>
                <a:gd name="T2" fmla="*/ 0 w 78"/>
                <a:gd name="T3" fmla="*/ 0 h 112"/>
                <a:gd name="T4" fmla="*/ 0 w 78"/>
                <a:gd name="T5" fmla="*/ 0 h 112"/>
                <a:gd name="T6" fmla="*/ 0 w 78"/>
                <a:gd name="T7" fmla="*/ 0 h 112"/>
                <a:gd name="T8" fmla="*/ 0 w 78"/>
                <a:gd name="T9" fmla="*/ 0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112"/>
                <a:gd name="T17" fmla="*/ 78 w 78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112">
                  <a:moveTo>
                    <a:pt x="78" y="112"/>
                  </a:moveTo>
                  <a:lnTo>
                    <a:pt x="33" y="112"/>
                  </a:lnTo>
                  <a:lnTo>
                    <a:pt x="0" y="32"/>
                  </a:lnTo>
                  <a:lnTo>
                    <a:pt x="32" y="0"/>
                  </a:lnTo>
                  <a:lnTo>
                    <a:pt x="78" y="1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77" name="Freeform 844"/>
            <p:cNvSpPr>
              <a:spLocks/>
            </p:cNvSpPr>
            <p:nvPr/>
          </p:nvSpPr>
          <p:spPr bwMode="auto">
            <a:xfrm>
              <a:off x="816" y="2956"/>
              <a:ext cx="19" cy="13"/>
            </a:xfrm>
            <a:custGeom>
              <a:avLst/>
              <a:gdLst>
                <a:gd name="T0" fmla="*/ 0 w 112"/>
                <a:gd name="T1" fmla="*/ 0 h 79"/>
                <a:gd name="T2" fmla="*/ 0 w 112"/>
                <a:gd name="T3" fmla="*/ 0 h 79"/>
                <a:gd name="T4" fmla="*/ 0 w 112"/>
                <a:gd name="T5" fmla="*/ 0 h 79"/>
                <a:gd name="T6" fmla="*/ 0 w 112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79"/>
                <a:gd name="T14" fmla="*/ 112 w 112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79">
                  <a:moveTo>
                    <a:pt x="112" y="47"/>
                  </a:moveTo>
                  <a:lnTo>
                    <a:pt x="80" y="79"/>
                  </a:lnTo>
                  <a:lnTo>
                    <a:pt x="0" y="0"/>
                  </a:lnTo>
                  <a:lnTo>
                    <a:pt x="112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78" name="Freeform 845"/>
            <p:cNvSpPr>
              <a:spLocks/>
            </p:cNvSpPr>
            <p:nvPr/>
          </p:nvSpPr>
          <p:spPr bwMode="auto">
            <a:xfrm>
              <a:off x="816" y="2956"/>
              <a:ext cx="13" cy="13"/>
            </a:xfrm>
            <a:custGeom>
              <a:avLst/>
              <a:gdLst>
                <a:gd name="T0" fmla="*/ 0 w 80"/>
                <a:gd name="T1" fmla="*/ 0 h 79"/>
                <a:gd name="T2" fmla="*/ 0 w 80"/>
                <a:gd name="T3" fmla="*/ 0 h 79"/>
                <a:gd name="T4" fmla="*/ 0 w 80"/>
                <a:gd name="T5" fmla="*/ 0 h 79"/>
                <a:gd name="T6" fmla="*/ 0 w 80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79"/>
                <a:gd name="T14" fmla="*/ 80 w 80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79">
                  <a:moveTo>
                    <a:pt x="80" y="79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80" y="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79" name="Freeform 846"/>
            <p:cNvSpPr>
              <a:spLocks/>
            </p:cNvSpPr>
            <p:nvPr/>
          </p:nvSpPr>
          <p:spPr bwMode="auto">
            <a:xfrm>
              <a:off x="816" y="2956"/>
              <a:ext cx="19" cy="13"/>
            </a:xfrm>
            <a:custGeom>
              <a:avLst/>
              <a:gdLst>
                <a:gd name="T0" fmla="*/ 0 w 112"/>
                <a:gd name="T1" fmla="*/ 0 h 79"/>
                <a:gd name="T2" fmla="*/ 0 w 112"/>
                <a:gd name="T3" fmla="*/ 0 h 79"/>
                <a:gd name="T4" fmla="*/ 0 w 112"/>
                <a:gd name="T5" fmla="*/ 0 h 79"/>
                <a:gd name="T6" fmla="*/ 0 w 112"/>
                <a:gd name="T7" fmla="*/ 0 h 79"/>
                <a:gd name="T8" fmla="*/ 0 w 112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79"/>
                <a:gd name="T17" fmla="*/ 112 w 112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79">
                  <a:moveTo>
                    <a:pt x="112" y="47"/>
                  </a:moveTo>
                  <a:lnTo>
                    <a:pt x="80" y="79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12" y="4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80" name="Freeform 847"/>
            <p:cNvSpPr>
              <a:spLocks/>
            </p:cNvSpPr>
            <p:nvPr/>
          </p:nvSpPr>
          <p:spPr bwMode="auto">
            <a:xfrm>
              <a:off x="816" y="2992"/>
              <a:ext cx="13" cy="8"/>
            </a:xfrm>
            <a:custGeom>
              <a:avLst/>
              <a:gdLst>
                <a:gd name="T0" fmla="*/ 0 w 80"/>
                <a:gd name="T1" fmla="*/ 0 h 45"/>
                <a:gd name="T2" fmla="*/ 0 w 80"/>
                <a:gd name="T3" fmla="*/ 0 h 45"/>
                <a:gd name="T4" fmla="*/ 0 w 80"/>
                <a:gd name="T5" fmla="*/ 0 h 45"/>
                <a:gd name="T6" fmla="*/ 0 w 8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45"/>
                <a:gd name="T14" fmla="*/ 80 w 8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45">
                  <a:moveTo>
                    <a:pt x="0" y="45"/>
                  </a:moveTo>
                  <a:lnTo>
                    <a:pt x="0" y="0"/>
                  </a:lnTo>
                  <a:lnTo>
                    <a:pt x="80" y="1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81" name="Freeform 848"/>
            <p:cNvSpPr>
              <a:spLocks/>
            </p:cNvSpPr>
            <p:nvPr/>
          </p:nvSpPr>
          <p:spPr bwMode="auto">
            <a:xfrm>
              <a:off x="816" y="2989"/>
              <a:ext cx="13" cy="5"/>
            </a:xfrm>
            <a:custGeom>
              <a:avLst/>
              <a:gdLst>
                <a:gd name="T0" fmla="*/ 0 w 80"/>
                <a:gd name="T1" fmla="*/ 0 h 33"/>
                <a:gd name="T2" fmla="*/ 0 w 80"/>
                <a:gd name="T3" fmla="*/ 0 h 33"/>
                <a:gd name="T4" fmla="*/ 0 w 80"/>
                <a:gd name="T5" fmla="*/ 0 h 33"/>
                <a:gd name="T6" fmla="*/ 0 w 80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33"/>
                <a:gd name="T14" fmla="*/ 80 w 80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33">
                  <a:moveTo>
                    <a:pt x="0" y="21"/>
                  </a:moveTo>
                  <a:lnTo>
                    <a:pt x="80" y="33"/>
                  </a:lnTo>
                  <a:lnTo>
                    <a:pt x="48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82" name="Freeform 849"/>
            <p:cNvSpPr>
              <a:spLocks/>
            </p:cNvSpPr>
            <p:nvPr/>
          </p:nvSpPr>
          <p:spPr bwMode="auto">
            <a:xfrm>
              <a:off x="816" y="2989"/>
              <a:ext cx="13" cy="11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w 80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66"/>
                <a:gd name="T17" fmla="*/ 80 w 80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66">
                  <a:moveTo>
                    <a:pt x="0" y="66"/>
                  </a:moveTo>
                  <a:lnTo>
                    <a:pt x="0" y="21"/>
                  </a:lnTo>
                  <a:lnTo>
                    <a:pt x="48" y="0"/>
                  </a:lnTo>
                  <a:lnTo>
                    <a:pt x="80" y="33"/>
                  </a:lnTo>
                  <a:lnTo>
                    <a:pt x="0" y="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83" name="Freeform 850"/>
            <p:cNvSpPr>
              <a:spLocks/>
            </p:cNvSpPr>
            <p:nvPr/>
          </p:nvSpPr>
          <p:spPr bwMode="auto">
            <a:xfrm>
              <a:off x="824" y="2982"/>
              <a:ext cx="11" cy="12"/>
            </a:xfrm>
            <a:custGeom>
              <a:avLst/>
              <a:gdLst>
                <a:gd name="T0" fmla="*/ 0 w 65"/>
                <a:gd name="T1" fmla="*/ 0 h 80"/>
                <a:gd name="T2" fmla="*/ 0 w 65"/>
                <a:gd name="T3" fmla="*/ 0 h 80"/>
                <a:gd name="T4" fmla="*/ 0 w 65"/>
                <a:gd name="T5" fmla="*/ 0 h 80"/>
                <a:gd name="T6" fmla="*/ 0 w 65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80"/>
                <a:gd name="T14" fmla="*/ 65 w 65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80">
                  <a:moveTo>
                    <a:pt x="32" y="80"/>
                  </a:moveTo>
                  <a:lnTo>
                    <a:pt x="0" y="47"/>
                  </a:lnTo>
                  <a:lnTo>
                    <a:pt x="65" y="0"/>
                  </a:lnTo>
                  <a:lnTo>
                    <a:pt x="32" y="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84" name="Freeform 851"/>
            <p:cNvSpPr>
              <a:spLocks/>
            </p:cNvSpPr>
            <p:nvPr/>
          </p:nvSpPr>
          <p:spPr bwMode="auto">
            <a:xfrm>
              <a:off x="824" y="2982"/>
              <a:ext cx="11" cy="7"/>
            </a:xfrm>
            <a:custGeom>
              <a:avLst/>
              <a:gdLst>
                <a:gd name="T0" fmla="*/ 0 w 65"/>
                <a:gd name="T1" fmla="*/ 0 h 47"/>
                <a:gd name="T2" fmla="*/ 0 w 65"/>
                <a:gd name="T3" fmla="*/ 0 h 47"/>
                <a:gd name="T4" fmla="*/ 0 w 65"/>
                <a:gd name="T5" fmla="*/ 0 h 47"/>
                <a:gd name="T6" fmla="*/ 0 w 65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47"/>
                <a:gd name="T14" fmla="*/ 65 w 65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47">
                  <a:moveTo>
                    <a:pt x="0" y="47"/>
                  </a:moveTo>
                  <a:lnTo>
                    <a:pt x="65" y="0"/>
                  </a:lnTo>
                  <a:lnTo>
                    <a:pt x="20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85" name="Freeform 852"/>
            <p:cNvSpPr>
              <a:spLocks/>
            </p:cNvSpPr>
            <p:nvPr/>
          </p:nvSpPr>
          <p:spPr bwMode="auto">
            <a:xfrm>
              <a:off x="824" y="2982"/>
              <a:ext cx="11" cy="12"/>
            </a:xfrm>
            <a:custGeom>
              <a:avLst/>
              <a:gdLst>
                <a:gd name="T0" fmla="*/ 0 w 65"/>
                <a:gd name="T1" fmla="*/ 0 h 80"/>
                <a:gd name="T2" fmla="*/ 0 w 65"/>
                <a:gd name="T3" fmla="*/ 0 h 80"/>
                <a:gd name="T4" fmla="*/ 0 w 65"/>
                <a:gd name="T5" fmla="*/ 0 h 80"/>
                <a:gd name="T6" fmla="*/ 0 w 65"/>
                <a:gd name="T7" fmla="*/ 0 h 80"/>
                <a:gd name="T8" fmla="*/ 0 w 65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80"/>
                <a:gd name="T17" fmla="*/ 65 w 65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80">
                  <a:moveTo>
                    <a:pt x="32" y="80"/>
                  </a:moveTo>
                  <a:lnTo>
                    <a:pt x="0" y="47"/>
                  </a:lnTo>
                  <a:lnTo>
                    <a:pt x="20" y="0"/>
                  </a:lnTo>
                  <a:lnTo>
                    <a:pt x="65" y="0"/>
                  </a:lnTo>
                  <a:lnTo>
                    <a:pt x="32" y="8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86" name="Freeform 853"/>
            <p:cNvSpPr>
              <a:spLocks/>
            </p:cNvSpPr>
            <p:nvPr/>
          </p:nvSpPr>
          <p:spPr bwMode="auto">
            <a:xfrm>
              <a:off x="827" y="2969"/>
              <a:ext cx="8" cy="13"/>
            </a:xfrm>
            <a:custGeom>
              <a:avLst/>
              <a:gdLst>
                <a:gd name="T0" fmla="*/ 0 w 45"/>
                <a:gd name="T1" fmla="*/ 0 h 80"/>
                <a:gd name="T2" fmla="*/ 0 w 45"/>
                <a:gd name="T3" fmla="*/ 0 h 80"/>
                <a:gd name="T4" fmla="*/ 0 w 45"/>
                <a:gd name="T5" fmla="*/ 0 h 80"/>
                <a:gd name="T6" fmla="*/ 0 w 45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80"/>
                <a:gd name="T14" fmla="*/ 45 w 45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80">
                  <a:moveTo>
                    <a:pt x="45" y="80"/>
                  </a:moveTo>
                  <a:lnTo>
                    <a:pt x="0" y="80"/>
                  </a:lnTo>
                  <a:lnTo>
                    <a:pt x="12" y="0"/>
                  </a:lnTo>
                  <a:lnTo>
                    <a:pt x="45" y="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87" name="Freeform 854"/>
            <p:cNvSpPr>
              <a:spLocks/>
            </p:cNvSpPr>
            <p:nvPr/>
          </p:nvSpPr>
          <p:spPr bwMode="auto">
            <a:xfrm>
              <a:off x="824" y="2969"/>
              <a:ext cx="5" cy="13"/>
            </a:xfrm>
            <a:custGeom>
              <a:avLst/>
              <a:gdLst>
                <a:gd name="T0" fmla="*/ 0 w 32"/>
                <a:gd name="T1" fmla="*/ 0 h 80"/>
                <a:gd name="T2" fmla="*/ 0 w 32"/>
                <a:gd name="T3" fmla="*/ 0 h 80"/>
                <a:gd name="T4" fmla="*/ 0 w 32"/>
                <a:gd name="T5" fmla="*/ 0 h 80"/>
                <a:gd name="T6" fmla="*/ 0 w 32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80"/>
                <a:gd name="T14" fmla="*/ 32 w 32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80">
                  <a:moveTo>
                    <a:pt x="20" y="80"/>
                  </a:moveTo>
                  <a:lnTo>
                    <a:pt x="32" y="0"/>
                  </a:lnTo>
                  <a:lnTo>
                    <a:pt x="0" y="32"/>
                  </a:lnTo>
                  <a:lnTo>
                    <a:pt x="20" y="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88" name="Freeform 855"/>
            <p:cNvSpPr>
              <a:spLocks/>
            </p:cNvSpPr>
            <p:nvPr/>
          </p:nvSpPr>
          <p:spPr bwMode="auto">
            <a:xfrm>
              <a:off x="824" y="2969"/>
              <a:ext cx="11" cy="13"/>
            </a:xfrm>
            <a:custGeom>
              <a:avLst/>
              <a:gdLst>
                <a:gd name="T0" fmla="*/ 0 w 65"/>
                <a:gd name="T1" fmla="*/ 0 h 80"/>
                <a:gd name="T2" fmla="*/ 0 w 65"/>
                <a:gd name="T3" fmla="*/ 0 h 80"/>
                <a:gd name="T4" fmla="*/ 0 w 65"/>
                <a:gd name="T5" fmla="*/ 0 h 80"/>
                <a:gd name="T6" fmla="*/ 0 w 65"/>
                <a:gd name="T7" fmla="*/ 0 h 80"/>
                <a:gd name="T8" fmla="*/ 0 w 65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80"/>
                <a:gd name="T17" fmla="*/ 65 w 65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80">
                  <a:moveTo>
                    <a:pt x="65" y="80"/>
                  </a:moveTo>
                  <a:lnTo>
                    <a:pt x="20" y="80"/>
                  </a:lnTo>
                  <a:lnTo>
                    <a:pt x="0" y="32"/>
                  </a:lnTo>
                  <a:lnTo>
                    <a:pt x="32" y="0"/>
                  </a:lnTo>
                  <a:lnTo>
                    <a:pt x="65" y="8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89" name="Freeform 856"/>
            <p:cNvSpPr>
              <a:spLocks/>
            </p:cNvSpPr>
            <p:nvPr/>
          </p:nvSpPr>
          <p:spPr bwMode="auto">
            <a:xfrm>
              <a:off x="816" y="2964"/>
              <a:ext cx="13" cy="10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66"/>
                <a:gd name="T14" fmla="*/ 80 w 80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66">
                  <a:moveTo>
                    <a:pt x="80" y="34"/>
                  </a:moveTo>
                  <a:lnTo>
                    <a:pt x="48" y="66"/>
                  </a:lnTo>
                  <a:lnTo>
                    <a:pt x="0" y="0"/>
                  </a:lnTo>
                  <a:lnTo>
                    <a:pt x="80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90" name="Freeform 857"/>
            <p:cNvSpPr>
              <a:spLocks/>
            </p:cNvSpPr>
            <p:nvPr/>
          </p:nvSpPr>
          <p:spPr bwMode="auto">
            <a:xfrm>
              <a:off x="816" y="2964"/>
              <a:ext cx="8" cy="10"/>
            </a:xfrm>
            <a:custGeom>
              <a:avLst/>
              <a:gdLst>
                <a:gd name="T0" fmla="*/ 0 w 48"/>
                <a:gd name="T1" fmla="*/ 0 h 66"/>
                <a:gd name="T2" fmla="*/ 0 w 48"/>
                <a:gd name="T3" fmla="*/ 0 h 66"/>
                <a:gd name="T4" fmla="*/ 0 w 48"/>
                <a:gd name="T5" fmla="*/ 0 h 66"/>
                <a:gd name="T6" fmla="*/ 0 w 48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66"/>
                <a:gd name="T14" fmla="*/ 48 w 48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66">
                  <a:moveTo>
                    <a:pt x="48" y="66"/>
                  </a:moveTo>
                  <a:lnTo>
                    <a:pt x="0" y="0"/>
                  </a:lnTo>
                  <a:lnTo>
                    <a:pt x="0" y="46"/>
                  </a:lnTo>
                  <a:lnTo>
                    <a:pt x="48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91" name="Freeform 858"/>
            <p:cNvSpPr>
              <a:spLocks/>
            </p:cNvSpPr>
            <p:nvPr/>
          </p:nvSpPr>
          <p:spPr bwMode="auto">
            <a:xfrm>
              <a:off x="816" y="2964"/>
              <a:ext cx="13" cy="10"/>
            </a:xfrm>
            <a:custGeom>
              <a:avLst/>
              <a:gdLst>
                <a:gd name="T0" fmla="*/ 0 w 80"/>
                <a:gd name="T1" fmla="*/ 0 h 66"/>
                <a:gd name="T2" fmla="*/ 0 w 80"/>
                <a:gd name="T3" fmla="*/ 0 h 66"/>
                <a:gd name="T4" fmla="*/ 0 w 80"/>
                <a:gd name="T5" fmla="*/ 0 h 66"/>
                <a:gd name="T6" fmla="*/ 0 w 80"/>
                <a:gd name="T7" fmla="*/ 0 h 66"/>
                <a:gd name="T8" fmla="*/ 0 w 80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66"/>
                <a:gd name="T17" fmla="*/ 80 w 80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66">
                  <a:moveTo>
                    <a:pt x="80" y="34"/>
                  </a:moveTo>
                  <a:lnTo>
                    <a:pt x="48" y="66"/>
                  </a:lnTo>
                  <a:lnTo>
                    <a:pt x="0" y="46"/>
                  </a:lnTo>
                  <a:lnTo>
                    <a:pt x="0" y="0"/>
                  </a:lnTo>
                  <a:lnTo>
                    <a:pt x="80" y="3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92" name="Freeform 859"/>
            <p:cNvSpPr>
              <a:spLocks/>
            </p:cNvSpPr>
            <p:nvPr/>
          </p:nvSpPr>
          <p:spPr bwMode="auto">
            <a:xfrm>
              <a:off x="481" y="2786"/>
              <a:ext cx="6" cy="9"/>
            </a:xfrm>
            <a:custGeom>
              <a:avLst/>
              <a:gdLst>
                <a:gd name="T0" fmla="*/ 0 w 32"/>
                <a:gd name="T1" fmla="*/ 0 h 61"/>
                <a:gd name="T2" fmla="*/ 0 w 32"/>
                <a:gd name="T3" fmla="*/ 0 h 61"/>
                <a:gd name="T4" fmla="*/ 0 w 32"/>
                <a:gd name="T5" fmla="*/ 0 h 61"/>
                <a:gd name="T6" fmla="*/ 0 w 3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61"/>
                <a:gd name="T14" fmla="*/ 32 w 3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61">
                  <a:moveTo>
                    <a:pt x="32" y="33"/>
                  </a:moveTo>
                  <a:lnTo>
                    <a:pt x="0" y="0"/>
                  </a:lnTo>
                  <a:lnTo>
                    <a:pt x="4" y="61"/>
                  </a:lnTo>
                  <a:lnTo>
                    <a:pt x="32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93" name="Freeform 860"/>
            <p:cNvSpPr>
              <a:spLocks/>
            </p:cNvSpPr>
            <p:nvPr/>
          </p:nvSpPr>
          <p:spPr bwMode="auto">
            <a:xfrm>
              <a:off x="477" y="2786"/>
              <a:ext cx="5" cy="9"/>
            </a:xfrm>
            <a:custGeom>
              <a:avLst/>
              <a:gdLst>
                <a:gd name="T0" fmla="*/ 0 w 32"/>
                <a:gd name="T1" fmla="*/ 0 h 61"/>
                <a:gd name="T2" fmla="*/ 0 w 32"/>
                <a:gd name="T3" fmla="*/ 0 h 61"/>
                <a:gd name="T4" fmla="*/ 0 w 32"/>
                <a:gd name="T5" fmla="*/ 0 h 61"/>
                <a:gd name="T6" fmla="*/ 0 w 32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61"/>
                <a:gd name="T14" fmla="*/ 32 w 32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61">
                  <a:moveTo>
                    <a:pt x="28" y="0"/>
                  </a:moveTo>
                  <a:lnTo>
                    <a:pt x="32" y="61"/>
                  </a:lnTo>
                  <a:lnTo>
                    <a:pt x="0" y="2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94" name="Freeform 861"/>
            <p:cNvSpPr>
              <a:spLocks/>
            </p:cNvSpPr>
            <p:nvPr/>
          </p:nvSpPr>
          <p:spPr bwMode="auto">
            <a:xfrm>
              <a:off x="477" y="2786"/>
              <a:ext cx="10" cy="9"/>
            </a:xfrm>
            <a:custGeom>
              <a:avLst/>
              <a:gdLst>
                <a:gd name="T0" fmla="*/ 0 w 60"/>
                <a:gd name="T1" fmla="*/ 0 h 61"/>
                <a:gd name="T2" fmla="*/ 0 w 60"/>
                <a:gd name="T3" fmla="*/ 0 h 61"/>
                <a:gd name="T4" fmla="*/ 0 w 60"/>
                <a:gd name="T5" fmla="*/ 0 h 61"/>
                <a:gd name="T6" fmla="*/ 0 w 60"/>
                <a:gd name="T7" fmla="*/ 0 h 61"/>
                <a:gd name="T8" fmla="*/ 0 w 60"/>
                <a:gd name="T9" fmla="*/ 0 h 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61"/>
                <a:gd name="T17" fmla="*/ 60 w 60"/>
                <a:gd name="T18" fmla="*/ 61 h 6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61">
                  <a:moveTo>
                    <a:pt x="60" y="33"/>
                  </a:moveTo>
                  <a:lnTo>
                    <a:pt x="28" y="0"/>
                  </a:lnTo>
                  <a:lnTo>
                    <a:pt x="0" y="28"/>
                  </a:lnTo>
                  <a:lnTo>
                    <a:pt x="32" y="61"/>
                  </a:lnTo>
                  <a:lnTo>
                    <a:pt x="60" y="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95" name="Freeform 862"/>
            <p:cNvSpPr>
              <a:spLocks/>
            </p:cNvSpPr>
            <p:nvPr/>
          </p:nvSpPr>
          <p:spPr bwMode="auto">
            <a:xfrm>
              <a:off x="688" y="2811"/>
              <a:ext cx="173" cy="7"/>
            </a:xfrm>
            <a:custGeom>
              <a:avLst/>
              <a:gdLst>
                <a:gd name="T0" fmla="*/ 0 w 1044"/>
                <a:gd name="T1" fmla="*/ 0 h 46"/>
                <a:gd name="T2" fmla="*/ 0 w 1044"/>
                <a:gd name="T3" fmla="*/ 0 h 46"/>
                <a:gd name="T4" fmla="*/ 0 w 1044"/>
                <a:gd name="T5" fmla="*/ 0 h 46"/>
                <a:gd name="T6" fmla="*/ 0 w 104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4"/>
                <a:gd name="T13" fmla="*/ 0 h 46"/>
                <a:gd name="T14" fmla="*/ 1044 w 104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4" h="46">
                  <a:moveTo>
                    <a:pt x="1044" y="46"/>
                  </a:moveTo>
                  <a:lnTo>
                    <a:pt x="1044" y="0"/>
                  </a:lnTo>
                  <a:lnTo>
                    <a:pt x="0" y="46"/>
                  </a:lnTo>
                  <a:lnTo>
                    <a:pt x="1044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96" name="Freeform 863"/>
            <p:cNvSpPr>
              <a:spLocks/>
            </p:cNvSpPr>
            <p:nvPr/>
          </p:nvSpPr>
          <p:spPr bwMode="auto">
            <a:xfrm>
              <a:off x="688" y="2811"/>
              <a:ext cx="173" cy="7"/>
            </a:xfrm>
            <a:custGeom>
              <a:avLst/>
              <a:gdLst>
                <a:gd name="T0" fmla="*/ 0 w 1044"/>
                <a:gd name="T1" fmla="*/ 0 h 46"/>
                <a:gd name="T2" fmla="*/ 0 w 1044"/>
                <a:gd name="T3" fmla="*/ 0 h 46"/>
                <a:gd name="T4" fmla="*/ 0 w 1044"/>
                <a:gd name="T5" fmla="*/ 0 h 46"/>
                <a:gd name="T6" fmla="*/ 0 w 104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4"/>
                <a:gd name="T13" fmla="*/ 0 h 46"/>
                <a:gd name="T14" fmla="*/ 1044 w 104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4" h="46">
                  <a:moveTo>
                    <a:pt x="1044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97" name="Rectangle 864"/>
            <p:cNvSpPr>
              <a:spLocks noChangeArrowheads="1"/>
            </p:cNvSpPr>
            <p:nvPr/>
          </p:nvSpPr>
          <p:spPr bwMode="auto">
            <a:xfrm>
              <a:off x="688" y="2811"/>
              <a:ext cx="173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298" name="Freeform 865"/>
            <p:cNvSpPr>
              <a:spLocks/>
            </p:cNvSpPr>
            <p:nvPr/>
          </p:nvSpPr>
          <p:spPr bwMode="auto">
            <a:xfrm>
              <a:off x="692" y="2833"/>
              <a:ext cx="34" cy="7"/>
            </a:xfrm>
            <a:custGeom>
              <a:avLst/>
              <a:gdLst>
                <a:gd name="T0" fmla="*/ 0 w 204"/>
                <a:gd name="T1" fmla="*/ 0 h 46"/>
                <a:gd name="T2" fmla="*/ 0 w 204"/>
                <a:gd name="T3" fmla="*/ 0 h 46"/>
                <a:gd name="T4" fmla="*/ 0 w 204"/>
                <a:gd name="T5" fmla="*/ 0 h 46"/>
                <a:gd name="T6" fmla="*/ 0 w 20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46"/>
                <a:gd name="T14" fmla="*/ 204 w 20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46">
                  <a:moveTo>
                    <a:pt x="204" y="46"/>
                  </a:moveTo>
                  <a:lnTo>
                    <a:pt x="204" y="0"/>
                  </a:lnTo>
                  <a:lnTo>
                    <a:pt x="0" y="46"/>
                  </a:lnTo>
                  <a:lnTo>
                    <a:pt x="204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299" name="Freeform 866"/>
            <p:cNvSpPr>
              <a:spLocks/>
            </p:cNvSpPr>
            <p:nvPr/>
          </p:nvSpPr>
          <p:spPr bwMode="auto">
            <a:xfrm>
              <a:off x="692" y="2833"/>
              <a:ext cx="34" cy="7"/>
            </a:xfrm>
            <a:custGeom>
              <a:avLst/>
              <a:gdLst>
                <a:gd name="T0" fmla="*/ 0 w 204"/>
                <a:gd name="T1" fmla="*/ 0 h 46"/>
                <a:gd name="T2" fmla="*/ 0 w 204"/>
                <a:gd name="T3" fmla="*/ 0 h 46"/>
                <a:gd name="T4" fmla="*/ 0 w 204"/>
                <a:gd name="T5" fmla="*/ 0 h 46"/>
                <a:gd name="T6" fmla="*/ 0 w 20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46"/>
                <a:gd name="T14" fmla="*/ 204 w 20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46">
                  <a:moveTo>
                    <a:pt x="204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00" name="Rectangle 867"/>
            <p:cNvSpPr>
              <a:spLocks noChangeArrowheads="1"/>
            </p:cNvSpPr>
            <p:nvPr/>
          </p:nvSpPr>
          <p:spPr bwMode="auto">
            <a:xfrm>
              <a:off x="692" y="2833"/>
              <a:ext cx="34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301" name="Freeform 868"/>
            <p:cNvSpPr>
              <a:spLocks/>
            </p:cNvSpPr>
            <p:nvPr/>
          </p:nvSpPr>
          <p:spPr bwMode="auto">
            <a:xfrm>
              <a:off x="1190" y="2077"/>
              <a:ext cx="24" cy="10"/>
            </a:xfrm>
            <a:custGeom>
              <a:avLst/>
              <a:gdLst>
                <a:gd name="T0" fmla="*/ 0 w 144"/>
                <a:gd name="T1" fmla="*/ 0 h 60"/>
                <a:gd name="T2" fmla="*/ 0 w 144"/>
                <a:gd name="T3" fmla="*/ 0 h 60"/>
                <a:gd name="T4" fmla="*/ 0 w 144"/>
                <a:gd name="T5" fmla="*/ 0 h 60"/>
                <a:gd name="T6" fmla="*/ 0 w 144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60"/>
                <a:gd name="T14" fmla="*/ 144 w 144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60">
                  <a:moveTo>
                    <a:pt x="143" y="0"/>
                  </a:moveTo>
                  <a:lnTo>
                    <a:pt x="144" y="45"/>
                  </a:lnTo>
                  <a:lnTo>
                    <a:pt x="0" y="6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02" name="Freeform 869"/>
            <p:cNvSpPr>
              <a:spLocks/>
            </p:cNvSpPr>
            <p:nvPr/>
          </p:nvSpPr>
          <p:spPr bwMode="auto">
            <a:xfrm>
              <a:off x="1190" y="2084"/>
              <a:ext cx="24" cy="8"/>
            </a:xfrm>
            <a:custGeom>
              <a:avLst/>
              <a:gdLst>
                <a:gd name="T0" fmla="*/ 0 w 144"/>
                <a:gd name="T1" fmla="*/ 0 h 47"/>
                <a:gd name="T2" fmla="*/ 0 w 144"/>
                <a:gd name="T3" fmla="*/ 0 h 47"/>
                <a:gd name="T4" fmla="*/ 0 w 144"/>
                <a:gd name="T5" fmla="*/ 0 h 47"/>
                <a:gd name="T6" fmla="*/ 0 w 144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47"/>
                <a:gd name="T14" fmla="*/ 144 w 144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47">
                  <a:moveTo>
                    <a:pt x="144" y="0"/>
                  </a:moveTo>
                  <a:lnTo>
                    <a:pt x="0" y="15"/>
                  </a:lnTo>
                  <a:lnTo>
                    <a:pt x="32" y="47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03" name="Freeform 870"/>
            <p:cNvSpPr>
              <a:spLocks/>
            </p:cNvSpPr>
            <p:nvPr/>
          </p:nvSpPr>
          <p:spPr bwMode="auto">
            <a:xfrm>
              <a:off x="1190" y="2077"/>
              <a:ext cx="24" cy="15"/>
            </a:xfrm>
            <a:custGeom>
              <a:avLst/>
              <a:gdLst>
                <a:gd name="T0" fmla="*/ 0 w 144"/>
                <a:gd name="T1" fmla="*/ 0 h 92"/>
                <a:gd name="T2" fmla="*/ 0 w 144"/>
                <a:gd name="T3" fmla="*/ 0 h 92"/>
                <a:gd name="T4" fmla="*/ 0 w 144"/>
                <a:gd name="T5" fmla="*/ 0 h 92"/>
                <a:gd name="T6" fmla="*/ 0 w 144"/>
                <a:gd name="T7" fmla="*/ 0 h 92"/>
                <a:gd name="T8" fmla="*/ 0 w 144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92"/>
                <a:gd name="T17" fmla="*/ 144 w 144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92">
                  <a:moveTo>
                    <a:pt x="143" y="0"/>
                  </a:moveTo>
                  <a:lnTo>
                    <a:pt x="144" y="45"/>
                  </a:lnTo>
                  <a:lnTo>
                    <a:pt x="32" y="92"/>
                  </a:lnTo>
                  <a:lnTo>
                    <a:pt x="0" y="60"/>
                  </a:lnTo>
                  <a:lnTo>
                    <a:pt x="1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04" name="Freeform 871"/>
            <p:cNvSpPr>
              <a:spLocks/>
            </p:cNvSpPr>
            <p:nvPr/>
          </p:nvSpPr>
          <p:spPr bwMode="auto">
            <a:xfrm>
              <a:off x="1180" y="2087"/>
              <a:ext cx="15" cy="23"/>
            </a:xfrm>
            <a:custGeom>
              <a:avLst/>
              <a:gdLst>
                <a:gd name="T0" fmla="*/ 0 w 91"/>
                <a:gd name="T1" fmla="*/ 0 h 143"/>
                <a:gd name="T2" fmla="*/ 0 w 91"/>
                <a:gd name="T3" fmla="*/ 0 h 143"/>
                <a:gd name="T4" fmla="*/ 0 w 91"/>
                <a:gd name="T5" fmla="*/ 0 h 143"/>
                <a:gd name="T6" fmla="*/ 0 w 91"/>
                <a:gd name="T7" fmla="*/ 0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43"/>
                <a:gd name="T14" fmla="*/ 91 w 91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43">
                  <a:moveTo>
                    <a:pt x="59" y="0"/>
                  </a:moveTo>
                  <a:lnTo>
                    <a:pt x="91" y="32"/>
                  </a:lnTo>
                  <a:lnTo>
                    <a:pt x="0" y="14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05" name="Freeform 872"/>
            <p:cNvSpPr>
              <a:spLocks/>
            </p:cNvSpPr>
            <p:nvPr/>
          </p:nvSpPr>
          <p:spPr bwMode="auto">
            <a:xfrm>
              <a:off x="1180" y="2092"/>
              <a:ext cx="15" cy="18"/>
            </a:xfrm>
            <a:custGeom>
              <a:avLst/>
              <a:gdLst>
                <a:gd name="T0" fmla="*/ 0 w 91"/>
                <a:gd name="T1" fmla="*/ 0 h 112"/>
                <a:gd name="T2" fmla="*/ 0 w 91"/>
                <a:gd name="T3" fmla="*/ 0 h 112"/>
                <a:gd name="T4" fmla="*/ 0 w 91"/>
                <a:gd name="T5" fmla="*/ 0 h 112"/>
                <a:gd name="T6" fmla="*/ 0 w 91"/>
                <a:gd name="T7" fmla="*/ 0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12"/>
                <a:gd name="T14" fmla="*/ 91 w 91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12">
                  <a:moveTo>
                    <a:pt x="91" y="0"/>
                  </a:moveTo>
                  <a:lnTo>
                    <a:pt x="0" y="111"/>
                  </a:lnTo>
                  <a:lnTo>
                    <a:pt x="45" y="11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06" name="Freeform 873"/>
            <p:cNvSpPr>
              <a:spLocks/>
            </p:cNvSpPr>
            <p:nvPr/>
          </p:nvSpPr>
          <p:spPr bwMode="auto">
            <a:xfrm>
              <a:off x="1180" y="2087"/>
              <a:ext cx="15" cy="23"/>
            </a:xfrm>
            <a:custGeom>
              <a:avLst/>
              <a:gdLst>
                <a:gd name="T0" fmla="*/ 0 w 91"/>
                <a:gd name="T1" fmla="*/ 0 h 144"/>
                <a:gd name="T2" fmla="*/ 0 w 91"/>
                <a:gd name="T3" fmla="*/ 0 h 144"/>
                <a:gd name="T4" fmla="*/ 0 w 91"/>
                <a:gd name="T5" fmla="*/ 0 h 144"/>
                <a:gd name="T6" fmla="*/ 0 w 91"/>
                <a:gd name="T7" fmla="*/ 0 h 144"/>
                <a:gd name="T8" fmla="*/ 0 w 91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144"/>
                <a:gd name="T17" fmla="*/ 91 w 91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144">
                  <a:moveTo>
                    <a:pt x="59" y="0"/>
                  </a:moveTo>
                  <a:lnTo>
                    <a:pt x="91" y="32"/>
                  </a:lnTo>
                  <a:lnTo>
                    <a:pt x="45" y="144"/>
                  </a:lnTo>
                  <a:lnTo>
                    <a:pt x="0" y="143"/>
                  </a:lnTo>
                  <a:lnTo>
                    <a:pt x="5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07" name="Freeform 874"/>
            <p:cNvSpPr>
              <a:spLocks/>
            </p:cNvSpPr>
            <p:nvPr/>
          </p:nvSpPr>
          <p:spPr bwMode="auto">
            <a:xfrm>
              <a:off x="1149" y="1960"/>
              <a:ext cx="186" cy="64"/>
            </a:xfrm>
            <a:custGeom>
              <a:avLst/>
              <a:gdLst>
                <a:gd name="T0" fmla="*/ 0 w 1125"/>
                <a:gd name="T1" fmla="*/ 0 h 397"/>
                <a:gd name="T2" fmla="*/ 0 w 1125"/>
                <a:gd name="T3" fmla="*/ 0 h 397"/>
                <a:gd name="T4" fmla="*/ 0 w 1125"/>
                <a:gd name="T5" fmla="*/ 0 h 397"/>
                <a:gd name="T6" fmla="*/ 0 w 1125"/>
                <a:gd name="T7" fmla="*/ 0 h 3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5"/>
                <a:gd name="T13" fmla="*/ 0 h 397"/>
                <a:gd name="T14" fmla="*/ 1125 w 1125"/>
                <a:gd name="T15" fmla="*/ 397 h 3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5" h="397">
                  <a:moveTo>
                    <a:pt x="16" y="0"/>
                  </a:moveTo>
                  <a:lnTo>
                    <a:pt x="0" y="43"/>
                  </a:lnTo>
                  <a:lnTo>
                    <a:pt x="1125" y="39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08" name="Freeform 875"/>
            <p:cNvSpPr>
              <a:spLocks/>
            </p:cNvSpPr>
            <p:nvPr/>
          </p:nvSpPr>
          <p:spPr bwMode="auto">
            <a:xfrm>
              <a:off x="1149" y="1967"/>
              <a:ext cx="186" cy="64"/>
            </a:xfrm>
            <a:custGeom>
              <a:avLst/>
              <a:gdLst>
                <a:gd name="T0" fmla="*/ 0 w 1125"/>
                <a:gd name="T1" fmla="*/ 0 h 397"/>
                <a:gd name="T2" fmla="*/ 0 w 1125"/>
                <a:gd name="T3" fmla="*/ 0 h 397"/>
                <a:gd name="T4" fmla="*/ 0 w 1125"/>
                <a:gd name="T5" fmla="*/ 0 h 397"/>
                <a:gd name="T6" fmla="*/ 0 w 1125"/>
                <a:gd name="T7" fmla="*/ 0 h 3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5"/>
                <a:gd name="T13" fmla="*/ 0 h 397"/>
                <a:gd name="T14" fmla="*/ 1125 w 1125"/>
                <a:gd name="T15" fmla="*/ 397 h 3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5" h="397">
                  <a:moveTo>
                    <a:pt x="0" y="0"/>
                  </a:moveTo>
                  <a:lnTo>
                    <a:pt x="1125" y="354"/>
                  </a:lnTo>
                  <a:lnTo>
                    <a:pt x="1111" y="3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09" name="Freeform 876"/>
            <p:cNvSpPr>
              <a:spLocks/>
            </p:cNvSpPr>
            <p:nvPr/>
          </p:nvSpPr>
          <p:spPr bwMode="auto">
            <a:xfrm>
              <a:off x="1149" y="1960"/>
              <a:ext cx="186" cy="71"/>
            </a:xfrm>
            <a:custGeom>
              <a:avLst/>
              <a:gdLst>
                <a:gd name="T0" fmla="*/ 0 w 1125"/>
                <a:gd name="T1" fmla="*/ 0 h 440"/>
                <a:gd name="T2" fmla="*/ 0 w 1125"/>
                <a:gd name="T3" fmla="*/ 0 h 440"/>
                <a:gd name="T4" fmla="*/ 0 w 1125"/>
                <a:gd name="T5" fmla="*/ 0 h 440"/>
                <a:gd name="T6" fmla="*/ 0 w 1125"/>
                <a:gd name="T7" fmla="*/ 0 h 440"/>
                <a:gd name="T8" fmla="*/ 0 w 1125"/>
                <a:gd name="T9" fmla="*/ 0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5"/>
                <a:gd name="T16" fmla="*/ 0 h 440"/>
                <a:gd name="T17" fmla="*/ 1125 w 1125"/>
                <a:gd name="T18" fmla="*/ 440 h 4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5" h="440">
                  <a:moveTo>
                    <a:pt x="16" y="0"/>
                  </a:moveTo>
                  <a:lnTo>
                    <a:pt x="0" y="43"/>
                  </a:lnTo>
                  <a:lnTo>
                    <a:pt x="1111" y="440"/>
                  </a:lnTo>
                  <a:lnTo>
                    <a:pt x="1125" y="397"/>
                  </a:lnTo>
                  <a:lnTo>
                    <a:pt x="1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10" name="Freeform 877"/>
            <p:cNvSpPr>
              <a:spLocks/>
            </p:cNvSpPr>
            <p:nvPr/>
          </p:nvSpPr>
          <p:spPr bwMode="auto">
            <a:xfrm>
              <a:off x="949" y="2133"/>
              <a:ext cx="401" cy="8"/>
            </a:xfrm>
            <a:custGeom>
              <a:avLst/>
              <a:gdLst>
                <a:gd name="T0" fmla="*/ 0 w 2425"/>
                <a:gd name="T1" fmla="*/ 0 h 47"/>
                <a:gd name="T2" fmla="*/ 0 w 2425"/>
                <a:gd name="T3" fmla="*/ 0 h 47"/>
                <a:gd name="T4" fmla="*/ 0 w 2425"/>
                <a:gd name="T5" fmla="*/ 0 h 47"/>
                <a:gd name="T6" fmla="*/ 0 w 2425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25"/>
                <a:gd name="T13" fmla="*/ 0 h 47"/>
                <a:gd name="T14" fmla="*/ 2425 w 2425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25" h="47">
                  <a:moveTo>
                    <a:pt x="0" y="0"/>
                  </a:moveTo>
                  <a:lnTo>
                    <a:pt x="0" y="47"/>
                  </a:lnTo>
                  <a:lnTo>
                    <a:pt x="24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11" name="Freeform 878"/>
            <p:cNvSpPr>
              <a:spLocks/>
            </p:cNvSpPr>
            <p:nvPr/>
          </p:nvSpPr>
          <p:spPr bwMode="auto">
            <a:xfrm>
              <a:off x="949" y="2133"/>
              <a:ext cx="401" cy="8"/>
            </a:xfrm>
            <a:custGeom>
              <a:avLst/>
              <a:gdLst>
                <a:gd name="T0" fmla="*/ 0 w 2425"/>
                <a:gd name="T1" fmla="*/ 0 h 47"/>
                <a:gd name="T2" fmla="*/ 0 w 2425"/>
                <a:gd name="T3" fmla="*/ 0 h 47"/>
                <a:gd name="T4" fmla="*/ 0 w 2425"/>
                <a:gd name="T5" fmla="*/ 0 h 47"/>
                <a:gd name="T6" fmla="*/ 0 w 2425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25"/>
                <a:gd name="T13" fmla="*/ 0 h 47"/>
                <a:gd name="T14" fmla="*/ 2425 w 2425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25" h="47">
                  <a:moveTo>
                    <a:pt x="0" y="47"/>
                  </a:moveTo>
                  <a:lnTo>
                    <a:pt x="2425" y="0"/>
                  </a:lnTo>
                  <a:lnTo>
                    <a:pt x="2425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12" name="Rectangle 879"/>
            <p:cNvSpPr>
              <a:spLocks noChangeArrowheads="1"/>
            </p:cNvSpPr>
            <p:nvPr/>
          </p:nvSpPr>
          <p:spPr bwMode="auto">
            <a:xfrm>
              <a:off x="949" y="2133"/>
              <a:ext cx="401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313" name="Freeform 880"/>
            <p:cNvSpPr>
              <a:spLocks/>
            </p:cNvSpPr>
            <p:nvPr/>
          </p:nvSpPr>
          <p:spPr bwMode="auto">
            <a:xfrm>
              <a:off x="1084" y="2003"/>
              <a:ext cx="229" cy="78"/>
            </a:xfrm>
            <a:custGeom>
              <a:avLst/>
              <a:gdLst>
                <a:gd name="T0" fmla="*/ 0 w 1388"/>
                <a:gd name="T1" fmla="*/ 0 h 491"/>
                <a:gd name="T2" fmla="*/ 0 w 1388"/>
                <a:gd name="T3" fmla="*/ 0 h 491"/>
                <a:gd name="T4" fmla="*/ 0 w 1388"/>
                <a:gd name="T5" fmla="*/ 0 h 491"/>
                <a:gd name="T6" fmla="*/ 0 w 1388"/>
                <a:gd name="T7" fmla="*/ 0 h 4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8"/>
                <a:gd name="T13" fmla="*/ 0 h 491"/>
                <a:gd name="T14" fmla="*/ 1388 w 1388"/>
                <a:gd name="T15" fmla="*/ 491 h 4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8" h="491">
                  <a:moveTo>
                    <a:pt x="15" y="0"/>
                  </a:moveTo>
                  <a:lnTo>
                    <a:pt x="0" y="42"/>
                  </a:lnTo>
                  <a:lnTo>
                    <a:pt x="1388" y="49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14" name="Freeform 881"/>
            <p:cNvSpPr>
              <a:spLocks/>
            </p:cNvSpPr>
            <p:nvPr/>
          </p:nvSpPr>
          <p:spPr bwMode="auto">
            <a:xfrm>
              <a:off x="1084" y="2011"/>
              <a:ext cx="229" cy="77"/>
            </a:xfrm>
            <a:custGeom>
              <a:avLst/>
              <a:gdLst>
                <a:gd name="T0" fmla="*/ 0 w 1388"/>
                <a:gd name="T1" fmla="*/ 0 h 492"/>
                <a:gd name="T2" fmla="*/ 0 w 1388"/>
                <a:gd name="T3" fmla="*/ 0 h 492"/>
                <a:gd name="T4" fmla="*/ 0 w 1388"/>
                <a:gd name="T5" fmla="*/ 0 h 492"/>
                <a:gd name="T6" fmla="*/ 0 w 1388"/>
                <a:gd name="T7" fmla="*/ 0 h 4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8"/>
                <a:gd name="T13" fmla="*/ 0 h 492"/>
                <a:gd name="T14" fmla="*/ 1388 w 1388"/>
                <a:gd name="T15" fmla="*/ 492 h 4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8" h="492">
                  <a:moveTo>
                    <a:pt x="0" y="0"/>
                  </a:moveTo>
                  <a:lnTo>
                    <a:pt x="1388" y="449"/>
                  </a:lnTo>
                  <a:lnTo>
                    <a:pt x="1372" y="4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15" name="Freeform 882"/>
            <p:cNvSpPr>
              <a:spLocks/>
            </p:cNvSpPr>
            <p:nvPr/>
          </p:nvSpPr>
          <p:spPr bwMode="auto">
            <a:xfrm>
              <a:off x="1084" y="2003"/>
              <a:ext cx="229" cy="85"/>
            </a:xfrm>
            <a:custGeom>
              <a:avLst/>
              <a:gdLst>
                <a:gd name="T0" fmla="*/ 0 w 1388"/>
                <a:gd name="T1" fmla="*/ 0 h 534"/>
                <a:gd name="T2" fmla="*/ 0 w 1388"/>
                <a:gd name="T3" fmla="*/ 0 h 534"/>
                <a:gd name="T4" fmla="*/ 0 w 1388"/>
                <a:gd name="T5" fmla="*/ 0 h 534"/>
                <a:gd name="T6" fmla="*/ 0 w 1388"/>
                <a:gd name="T7" fmla="*/ 0 h 534"/>
                <a:gd name="T8" fmla="*/ 0 w 1388"/>
                <a:gd name="T9" fmla="*/ 0 h 5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8"/>
                <a:gd name="T16" fmla="*/ 0 h 534"/>
                <a:gd name="T17" fmla="*/ 1388 w 1388"/>
                <a:gd name="T18" fmla="*/ 534 h 5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8" h="534">
                  <a:moveTo>
                    <a:pt x="15" y="0"/>
                  </a:moveTo>
                  <a:lnTo>
                    <a:pt x="0" y="42"/>
                  </a:lnTo>
                  <a:lnTo>
                    <a:pt x="1372" y="534"/>
                  </a:lnTo>
                  <a:lnTo>
                    <a:pt x="1388" y="491"/>
                  </a:lnTo>
                  <a:lnTo>
                    <a:pt x="1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16" name="Freeform 883"/>
            <p:cNvSpPr>
              <a:spLocks/>
            </p:cNvSpPr>
            <p:nvPr/>
          </p:nvSpPr>
          <p:spPr bwMode="auto">
            <a:xfrm>
              <a:off x="1082" y="1947"/>
              <a:ext cx="22" cy="61"/>
            </a:xfrm>
            <a:custGeom>
              <a:avLst/>
              <a:gdLst>
                <a:gd name="T0" fmla="*/ 0 w 133"/>
                <a:gd name="T1" fmla="*/ 0 h 389"/>
                <a:gd name="T2" fmla="*/ 0 w 133"/>
                <a:gd name="T3" fmla="*/ 0 h 389"/>
                <a:gd name="T4" fmla="*/ 0 w 133"/>
                <a:gd name="T5" fmla="*/ 0 h 389"/>
                <a:gd name="T6" fmla="*/ 0 w 133"/>
                <a:gd name="T7" fmla="*/ 0 h 3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389"/>
                <a:gd name="T14" fmla="*/ 133 w 133"/>
                <a:gd name="T15" fmla="*/ 389 h 3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389">
                  <a:moveTo>
                    <a:pt x="0" y="373"/>
                  </a:moveTo>
                  <a:lnTo>
                    <a:pt x="42" y="389"/>
                  </a:lnTo>
                  <a:lnTo>
                    <a:pt x="133" y="0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17" name="Freeform 884"/>
            <p:cNvSpPr>
              <a:spLocks/>
            </p:cNvSpPr>
            <p:nvPr/>
          </p:nvSpPr>
          <p:spPr bwMode="auto">
            <a:xfrm>
              <a:off x="1089" y="1947"/>
              <a:ext cx="22" cy="61"/>
            </a:xfrm>
            <a:custGeom>
              <a:avLst/>
              <a:gdLst>
                <a:gd name="T0" fmla="*/ 0 w 134"/>
                <a:gd name="T1" fmla="*/ 0 h 389"/>
                <a:gd name="T2" fmla="*/ 0 w 134"/>
                <a:gd name="T3" fmla="*/ 0 h 389"/>
                <a:gd name="T4" fmla="*/ 0 w 134"/>
                <a:gd name="T5" fmla="*/ 0 h 389"/>
                <a:gd name="T6" fmla="*/ 0 w 134"/>
                <a:gd name="T7" fmla="*/ 0 h 3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389"/>
                <a:gd name="T14" fmla="*/ 134 w 134"/>
                <a:gd name="T15" fmla="*/ 389 h 3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389">
                  <a:moveTo>
                    <a:pt x="0" y="389"/>
                  </a:moveTo>
                  <a:lnTo>
                    <a:pt x="91" y="0"/>
                  </a:lnTo>
                  <a:lnTo>
                    <a:pt x="134" y="15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18" name="Freeform 885"/>
            <p:cNvSpPr>
              <a:spLocks/>
            </p:cNvSpPr>
            <p:nvPr/>
          </p:nvSpPr>
          <p:spPr bwMode="auto">
            <a:xfrm>
              <a:off x="1082" y="1947"/>
              <a:ext cx="29" cy="61"/>
            </a:xfrm>
            <a:custGeom>
              <a:avLst/>
              <a:gdLst>
                <a:gd name="T0" fmla="*/ 0 w 176"/>
                <a:gd name="T1" fmla="*/ 0 h 389"/>
                <a:gd name="T2" fmla="*/ 0 w 176"/>
                <a:gd name="T3" fmla="*/ 0 h 389"/>
                <a:gd name="T4" fmla="*/ 0 w 176"/>
                <a:gd name="T5" fmla="*/ 0 h 389"/>
                <a:gd name="T6" fmla="*/ 0 w 176"/>
                <a:gd name="T7" fmla="*/ 0 h 389"/>
                <a:gd name="T8" fmla="*/ 0 w 176"/>
                <a:gd name="T9" fmla="*/ 0 h 3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389"/>
                <a:gd name="T17" fmla="*/ 176 w 176"/>
                <a:gd name="T18" fmla="*/ 389 h 3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389">
                  <a:moveTo>
                    <a:pt x="0" y="373"/>
                  </a:moveTo>
                  <a:lnTo>
                    <a:pt x="42" y="389"/>
                  </a:lnTo>
                  <a:lnTo>
                    <a:pt x="176" y="15"/>
                  </a:lnTo>
                  <a:lnTo>
                    <a:pt x="133" y="0"/>
                  </a:lnTo>
                  <a:lnTo>
                    <a:pt x="0" y="37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19" name="Freeform 886"/>
            <p:cNvSpPr>
              <a:spLocks/>
            </p:cNvSpPr>
            <p:nvPr/>
          </p:nvSpPr>
          <p:spPr bwMode="auto">
            <a:xfrm>
              <a:off x="1123" y="1936"/>
              <a:ext cx="30" cy="25"/>
            </a:xfrm>
            <a:custGeom>
              <a:avLst/>
              <a:gdLst>
                <a:gd name="T0" fmla="*/ 0 w 178"/>
                <a:gd name="T1" fmla="*/ 0 h 157"/>
                <a:gd name="T2" fmla="*/ 0 w 178"/>
                <a:gd name="T3" fmla="*/ 0 h 157"/>
                <a:gd name="T4" fmla="*/ 0 w 178"/>
                <a:gd name="T5" fmla="*/ 0 h 157"/>
                <a:gd name="T6" fmla="*/ 0 w 178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8"/>
                <a:gd name="T13" fmla="*/ 0 h 157"/>
                <a:gd name="T14" fmla="*/ 178 w 178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8" h="157">
                  <a:moveTo>
                    <a:pt x="33" y="0"/>
                  </a:moveTo>
                  <a:lnTo>
                    <a:pt x="0" y="31"/>
                  </a:lnTo>
                  <a:lnTo>
                    <a:pt x="178" y="15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20" name="Freeform 887"/>
            <p:cNvSpPr>
              <a:spLocks/>
            </p:cNvSpPr>
            <p:nvPr/>
          </p:nvSpPr>
          <p:spPr bwMode="auto">
            <a:xfrm>
              <a:off x="1123" y="1941"/>
              <a:ext cx="30" cy="25"/>
            </a:xfrm>
            <a:custGeom>
              <a:avLst/>
              <a:gdLst>
                <a:gd name="T0" fmla="*/ 0 w 178"/>
                <a:gd name="T1" fmla="*/ 0 h 156"/>
                <a:gd name="T2" fmla="*/ 0 w 178"/>
                <a:gd name="T3" fmla="*/ 0 h 156"/>
                <a:gd name="T4" fmla="*/ 0 w 178"/>
                <a:gd name="T5" fmla="*/ 0 h 156"/>
                <a:gd name="T6" fmla="*/ 0 w 178"/>
                <a:gd name="T7" fmla="*/ 0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8"/>
                <a:gd name="T13" fmla="*/ 0 h 156"/>
                <a:gd name="T14" fmla="*/ 178 w 17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8" h="156">
                  <a:moveTo>
                    <a:pt x="0" y="0"/>
                  </a:moveTo>
                  <a:lnTo>
                    <a:pt x="178" y="126"/>
                  </a:lnTo>
                  <a:lnTo>
                    <a:pt x="144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21" name="Freeform 888"/>
            <p:cNvSpPr>
              <a:spLocks/>
            </p:cNvSpPr>
            <p:nvPr/>
          </p:nvSpPr>
          <p:spPr bwMode="auto">
            <a:xfrm>
              <a:off x="1123" y="1936"/>
              <a:ext cx="30" cy="30"/>
            </a:xfrm>
            <a:custGeom>
              <a:avLst/>
              <a:gdLst>
                <a:gd name="T0" fmla="*/ 0 w 178"/>
                <a:gd name="T1" fmla="*/ 0 h 187"/>
                <a:gd name="T2" fmla="*/ 0 w 178"/>
                <a:gd name="T3" fmla="*/ 0 h 187"/>
                <a:gd name="T4" fmla="*/ 0 w 178"/>
                <a:gd name="T5" fmla="*/ 0 h 187"/>
                <a:gd name="T6" fmla="*/ 0 w 178"/>
                <a:gd name="T7" fmla="*/ 0 h 187"/>
                <a:gd name="T8" fmla="*/ 0 w 178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8"/>
                <a:gd name="T16" fmla="*/ 0 h 187"/>
                <a:gd name="T17" fmla="*/ 178 w 178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8" h="187">
                  <a:moveTo>
                    <a:pt x="33" y="0"/>
                  </a:moveTo>
                  <a:lnTo>
                    <a:pt x="0" y="31"/>
                  </a:lnTo>
                  <a:lnTo>
                    <a:pt x="144" y="187"/>
                  </a:lnTo>
                  <a:lnTo>
                    <a:pt x="178" y="157"/>
                  </a:lnTo>
                  <a:lnTo>
                    <a:pt x="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22" name="Freeform 889"/>
            <p:cNvSpPr>
              <a:spLocks/>
            </p:cNvSpPr>
            <p:nvPr/>
          </p:nvSpPr>
          <p:spPr bwMode="auto">
            <a:xfrm>
              <a:off x="1065" y="2086"/>
              <a:ext cx="48" cy="6"/>
            </a:xfrm>
            <a:custGeom>
              <a:avLst/>
              <a:gdLst>
                <a:gd name="T0" fmla="*/ 0 w 288"/>
                <a:gd name="T1" fmla="*/ 0 h 45"/>
                <a:gd name="T2" fmla="*/ 0 w 288"/>
                <a:gd name="T3" fmla="*/ 0 h 45"/>
                <a:gd name="T4" fmla="*/ 0 w 288"/>
                <a:gd name="T5" fmla="*/ 0 h 45"/>
                <a:gd name="T6" fmla="*/ 0 w 2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5"/>
                <a:gd name="T14" fmla="*/ 288 w 2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5">
                  <a:moveTo>
                    <a:pt x="0" y="0"/>
                  </a:moveTo>
                  <a:lnTo>
                    <a:pt x="0" y="45"/>
                  </a:ln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23" name="Freeform 890"/>
            <p:cNvSpPr>
              <a:spLocks/>
            </p:cNvSpPr>
            <p:nvPr/>
          </p:nvSpPr>
          <p:spPr bwMode="auto">
            <a:xfrm>
              <a:off x="1065" y="2086"/>
              <a:ext cx="48" cy="6"/>
            </a:xfrm>
            <a:custGeom>
              <a:avLst/>
              <a:gdLst>
                <a:gd name="T0" fmla="*/ 0 w 288"/>
                <a:gd name="T1" fmla="*/ 0 h 45"/>
                <a:gd name="T2" fmla="*/ 0 w 288"/>
                <a:gd name="T3" fmla="*/ 0 h 45"/>
                <a:gd name="T4" fmla="*/ 0 w 288"/>
                <a:gd name="T5" fmla="*/ 0 h 45"/>
                <a:gd name="T6" fmla="*/ 0 w 2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5"/>
                <a:gd name="T14" fmla="*/ 288 w 2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5">
                  <a:moveTo>
                    <a:pt x="0" y="45"/>
                  </a:moveTo>
                  <a:lnTo>
                    <a:pt x="288" y="0"/>
                  </a:lnTo>
                  <a:lnTo>
                    <a:pt x="28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24" name="Rectangle 891"/>
            <p:cNvSpPr>
              <a:spLocks noChangeArrowheads="1"/>
            </p:cNvSpPr>
            <p:nvPr/>
          </p:nvSpPr>
          <p:spPr bwMode="auto">
            <a:xfrm>
              <a:off x="1065" y="2086"/>
              <a:ext cx="4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325" name="Freeform 892"/>
            <p:cNvSpPr>
              <a:spLocks/>
            </p:cNvSpPr>
            <p:nvPr/>
          </p:nvSpPr>
          <p:spPr bwMode="auto">
            <a:xfrm>
              <a:off x="1066" y="2100"/>
              <a:ext cx="37" cy="7"/>
            </a:xfrm>
            <a:custGeom>
              <a:avLst/>
              <a:gdLst>
                <a:gd name="T0" fmla="*/ 0 w 224"/>
                <a:gd name="T1" fmla="*/ 0 h 45"/>
                <a:gd name="T2" fmla="*/ 0 w 224"/>
                <a:gd name="T3" fmla="*/ 0 h 45"/>
                <a:gd name="T4" fmla="*/ 0 w 224"/>
                <a:gd name="T5" fmla="*/ 0 h 45"/>
                <a:gd name="T6" fmla="*/ 0 w 22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5"/>
                <a:gd name="T14" fmla="*/ 224 w 22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5">
                  <a:moveTo>
                    <a:pt x="0" y="0"/>
                  </a:moveTo>
                  <a:lnTo>
                    <a:pt x="0" y="45"/>
                  </a:lnTo>
                  <a:lnTo>
                    <a:pt x="2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26" name="Freeform 893"/>
            <p:cNvSpPr>
              <a:spLocks/>
            </p:cNvSpPr>
            <p:nvPr/>
          </p:nvSpPr>
          <p:spPr bwMode="auto">
            <a:xfrm>
              <a:off x="1066" y="2100"/>
              <a:ext cx="37" cy="7"/>
            </a:xfrm>
            <a:custGeom>
              <a:avLst/>
              <a:gdLst>
                <a:gd name="T0" fmla="*/ 0 w 224"/>
                <a:gd name="T1" fmla="*/ 0 h 45"/>
                <a:gd name="T2" fmla="*/ 0 w 224"/>
                <a:gd name="T3" fmla="*/ 0 h 45"/>
                <a:gd name="T4" fmla="*/ 0 w 224"/>
                <a:gd name="T5" fmla="*/ 0 h 45"/>
                <a:gd name="T6" fmla="*/ 0 w 22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5"/>
                <a:gd name="T14" fmla="*/ 224 w 22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5">
                  <a:moveTo>
                    <a:pt x="0" y="45"/>
                  </a:moveTo>
                  <a:lnTo>
                    <a:pt x="224" y="0"/>
                  </a:lnTo>
                  <a:lnTo>
                    <a:pt x="224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27" name="Rectangle 894"/>
            <p:cNvSpPr>
              <a:spLocks noChangeArrowheads="1"/>
            </p:cNvSpPr>
            <p:nvPr/>
          </p:nvSpPr>
          <p:spPr bwMode="auto">
            <a:xfrm>
              <a:off x="1066" y="2100"/>
              <a:ext cx="37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328" name="Freeform 895"/>
            <p:cNvSpPr>
              <a:spLocks/>
            </p:cNvSpPr>
            <p:nvPr/>
          </p:nvSpPr>
          <p:spPr bwMode="auto">
            <a:xfrm>
              <a:off x="1065" y="2105"/>
              <a:ext cx="38" cy="7"/>
            </a:xfrm>
            <a:custGeom>
              <a:avLst/>
              <a:gdLst>
                <a:gd name="T0" fmla="*/ 0 w 230"/>
                <a:gd name="T1" fmla="*/ 0 h 46"/>
                <a:gd name="T2" fmla="*/ 0 w 230"/>
                <a:gd name="T3" fmla="*/ 0 h 46"/>
                <a:gd name="T4" fmla="*/ 0 w 230"/>
                <a:gd name="T5" fmla="*/ 0 h 46"/>
                <a:gd name="T6" fmla="*/ 0 w 23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0"/>
                <a:gd name="T13" fmla="*/ 0 h 46"/>
                <a:gd name="T14" fmla="*/ 230 w 23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0" h="46">
                  <a:moveTo>
                    <a:pt x="0" y="0"/>
                  </a:moveTo>
                  <a:lnTo>
                    <a:pt x="0" y="46"/>
                  </a:lnTo>
                  <a:lnTo>
                    <a:pt x="2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29" name="Freeform 896"/>
            <p:cNvSpPr>
              <a:spLocks/>
            </p:cNvSpPr>
            <p:nvPr/>
          </p:nvSpPr>
          <p:spPr bwMode="auto">
            <a:xfrm>
              <a:off x="1065" y="2105"/>
              <a:ext cx="38" cy="7"/>
            </a:xfrm>
            <a:custGeom>
              <a:avLst/>
              <a:gdLst>
                <a:gd name="T0" fmla="*/ 0 w 230"/>
                <a:gd name="T1" fmla="*/ 0 h 46"/>
                <a:gd name="T2" fmla="*/ 0 w 230"/>
                <a:gd name="T3" fmla="*/ 0 h 46"/>
                <a:gd name="T4" fmla="*/ 0 w 230"/>
                <a:gd name="T5" fmla="*/ 0 h 46"/>
                <a:gd name="T6" fmla="*/ 0 w 23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0"/>
                <a:gd name="T13" fmla="*/ 0 h 46"/>
                <a:gd name="T14" fmla="*/ 230 w 23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0" h="46">
                  <a:moveTo>
                    <a:pt x="0" y="46"/>
                  </a:moveTo>
                  <a:lnTo>
                    <a:pt x="230" y="0"/>
                  </a:lnTo>
                  <a:lnTo>
                    <a:pt x="23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30" name="Rectangle 897"/>
            <p:cNvSpPr>
              <a:spLocks noChangeArrowheads="1"/>
            </p:cNvSpPr>
            <p:nvPr/>
          </p:nvSpPr>
          <p:spPr bwMode="auto">
            <a:xfrm>
              <a:off x="1065" y="2105"/>
              <a:ext cx="3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331" name="Freeform 898"/>
            <p:cNvSpPr>
              <a:spLocks/>
            </p:cNvSpPr>
            <p:nvPr/>
          </p:nvSpPr>
          <p:spPr bwMode="auto">
            <a:xfrm>
              <a:off x="1061" y="2025"/>
              <a:ext cx="7" cy="87"/>
            </a:xfrm>
            <a:custGeom>
              <a:avLst/>
              <a:gdLst>
                <a:gd name="T0" fmla="*/ 0 w 45"/>
                <a:gd name="T1" fmla="*/ 0 h 549"/>
                <a:gd name="T2" fmla="*/ 0 w 45"/>
                <a:gd name="T3" fmla="*/ 0 h 549"/>
                <a:gd name="T4" fmla="*/ 0 w 45"/>
                <a:gd name="T5" fmla="*/ 0 h 549"/>
                <a:gd name="T6" fmla="*/ 0 w 45"/>
                <a:gd name="T7" fmla="*/ 0 h 5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49"/>
                <a:gd name="T14" fmla="*/ 45 w 45"/>
                <a:gd name="T15" fmla="*/ 549 h 5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49">
                  <a:moveTo>
                    <a:pt x="0" y="549"/>
                  </a:moveTo>
                  <a:lnTo>
                    <a:pt x="45" y="549"/>
                  </a:lnTo>
                  <a:lnTo>
                    <a:pt x="0" y="0"/>
                  </a:lnTo>
                  <a:lnTo>
                    <a:pt x="0" y="5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32" name="Freeform 899"/>
            <p:cNvSpPr>
              <a:spLocks/>
            </p:cNvSpPr>
            <p:nvPr/>
          </p:nvSpPr>
          <p:spPr bwMode="auto">
            <a:xfrm>
              <a:off x="1061" y="2025"/>
              <a:ext cx="7" cy="87"/>
            </a:xfrm>
            <a:custGeom>
              <a:avLst/>
              <a:gdLst>
                <a:gd name="T0" fmla="*/ 0 w 45"/>
                <a:gd name="T1" fmla="*/ 0 h 549"/>
                <a:gd name="T2" fmla="*/ 0 w 45"/>
                <a:gd name="T3" fmla="*/ 0 h 549"/>
                <a:gd name="T4" fmla="*/ 0 w 45"/>
                <a:gd name="T5" fmla="*/ 0 h 549"/>
                <a:gd name="T6" fmla="*/ 0 w 45"/>
                <a:gd name="T7" fmla="*/ 0 h 5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49"/>
                <a:gd name="T14" fmla="*/ 45 w 45"/>
                <a:gd name="T15" fmla="*/ 549 h 5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49">
                  <a:moveTo>
                    <a:pt x="45" y="54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33" name="Rectangle 900"/>
            <p:cNvSpPr>
              <a:spLocks noChangeArrowheads="1"/>
            </p:cNvSpPr>
            <p:nvPr/>
          </p:nvSpPr>
          <p:spPr bwMode="auto">
            <a:xfrm>
              <a:off x="1061" y="2025"/>
              <a:ext cx="7" cy="8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334" name="Freeform 901"/>
            <p:cNvSpPr>
              <a:spLocks/>
            </p:cNvSpPr>
            <p:nvPr/>
          </p:nvSpPr>
          <p:spPr bwMode="auto">
            <a:xfrm>
              <a:off x="1044" y="2091"/>
              <a:ext cx="9" cy="21"/>
            </a:xfrm>
            <a:custGeom>
              <a:avLst/>
              <a:gdLst>
                <a:gd name="T0" fmla="*/ 0 w 52"/>
                <a:gd name="T1" fmla="*/ 0 h 133"/>
                <a:gd name="T2" fmla="*/ 0 w 52"/>
                <a:gd name="T3" fmla="*/ 0 h 133"/>
                <a:gd name="T4" fmla="*/ 0 w 52"/>
                <a:gd name="T5" fmla="*/ 0 h 133"/>
                <a:gd name="T6" fmla="*/ 0 w 52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133"/>
                <a:gd name="T14" fmla="*/ 52 w 52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133">
                  <a:moveTo>
                    <a:pt x="52" y="133"/>
                  </a:moveTo>
                  <a:lnTo>
                    <a:pt x="7" y="132"/>
                  </a:lnTo>
                  <a:lnTo>
                    <a:pt x="0" y="0"/>
                  </a:lnTo>
                  <a:lnTo>
                    <a:pt x="52" y="1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35" name="Freeform 902"/>
            <p:cNvSpPr>
              <a:spLocks/>
            </p:cNvSpPr>
            <p:nvPr/>
          </p:nvSpPr>
          <p:spPr bwMode="auto">
            <a:xfrm>
              <a:off x="1039" y="2091"/>
              <a:ext cx="6" cy="21"/>
            </a:xfrm>
            <a:custGeom>
              <a:avLst/>
              <a:gdLst>
                <a:gd name="T0" fmla="*/ 0 w 39"/>
                <a:gd name="T1" fmla="*/ 0 h 132"/>
                <a:gd name="T2" fmla="*/ 0 w 39"/>
                <a:gd name="T3" fmla="*/ 0 h 132"/>
                <a:gd name="T4" fmla="*/ 0 w 39"/>
                <a:gd name="T5" fmla="*/ 0 h 132"/>
                <a:gd name="T6" fmla="*/ 0 w 39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132"/>
                <a:gd name="T14" fmla="*/ 39 w 39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132">
                  <a:moveTo>
                    <a:pt x="39" y="132"/>
                  </a:moveTo>
                  <a:lnTo>
                    <a:pt x="32" y="0"/>
                  </a:lnTo>
                  <a:lnTo>
                    <a:pt x="0" y="32"/>
                  </a:lnTo>
                  <a:lnTo>
                    <a:pt x="39" y="1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36" name="Freeform 903"/>
            <p:cNvSpPr>
              <a:spLocks/>
            </p:cNvSpPr>
            <p:nvPr/>
          </p:nvSpPr>
          <p:spPr bwMode="auto">
            <a:xfrm>
              <a:off x="1039" y="2091"/>
              <a:ext cx="14" cy="21"/>
            </a:xfrm>
            <a:custGeom>
              <a:avLst/>
              <a:gdLst>
                <a:gd name="T0" fmla="*/ 0 w 84"/>
                <a:gd name="T1" fmla="*/ 0 h 133"/>
                <a:gd name="T2" fmla="*/ 0 w 84"/>
                <a:gd name="T3" fmla="*/ 0 h 133"/>
                <a:gd name="T4" fmla="*/ 0 w 84"/>
                <a:gd name="T5" fmla="*/ 0 h 133"/>
                <a:gd name="T6" fmla="*/ 0 w 84"/>
                <a:gd name="T7" fmla="*/ 0 h 133"/>
                <a:gd name="T8" fmla="*/ 0 w 84"/>
                <a:gd name="T9" fmla="*/ 0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33"/>
                <a:gd name="T17" fmla="*/ 84 w 84"/>
                <a:gd name="T18" fmla="*/ 133 h 1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33">
                  <a:moveTo>
                    <a:pt x="84" y="133"/>
                  </a:moveTo>
                  <a:lnTo>
                    <a:pt x="39" y="132"/>
                  </a:lnTo>
                  <a:lnTo>
                    <a:pt x="0" y="32"/>
                  </a:lnTo>
                  <a:lnTo>
                    <a:pt x="32" y="0"/>
                  </a:lnTo>
                  <a:lnTo>
                    <a:pt x="84" y="1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37" name="Freeform 904"/>
            <p:cNvSpPr>
              <a:spLocks/>
            </p:cNvSpPr>
            <p:nvPr/>
          </p:nvSpPr>
          <p:spPr bwMode="auto">
            <a:xfrm>
              <a:off x="1022" y="2082"/>
              <a:ext cx="22" cy="13"/>
            </a:xfrm>
            <a:custGeom>
              <a:avLst/>
              <a:gdLst>
                <a:gd name="T0" fmla="*/ 0 w 130"/>
                <a:gd name="T1" fmla="*/ 0 h 88"/>
                <a:gd name="T2" fmla="*/ 0 w 130"/>
                <a:gd name="T3" fmla="*/ 0 h 88"/>
                <a:gd name="T4" fmla="*/ 0 w 130"/>
                <a:gd name="T5" fmla="*/ 0 h 88"/>
                <a:gd name="T6" fmla="*/ 0 w 130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88"/>
                <a:gd name="T14" fmla="*/ 130 w 130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88">
                  <a:moveTo>
                    <a:pt x="130" y="56"/>
                  </a:moveTo>
                  <a:lnTo>
                    <a:pt x="98" y="88"/>
                  </a:lnTo>
                  <a:lnTo>
                    <a:pt x="0" y="0"/>
                  </a:lnTo>
                  <a:lnTo>
                    <a:pt x="130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38" name="Freeform 905"/>
            <p:cNvSpPr>
              <a:spLocks/>
            </p:cNvSpPr>
            <p:nvPr/>
          </p:nvSpPr>
          <p:spPr bwMode="auto">
            <a:xfrm>
              <a:off x="1022" y="2082"/>
              <a:ext cx="17" cy="13"/>
            </a:xfrm>
            <a:custGeom>
              <a:avLst/>
              <a:gdLst>
                <a:gd name="T0" fmla="*/ 0 w 99"/>
                <a:gd name="T1" fmla="*/ 0 h 88"/>
                <a:gd name="T2" fmla="*/ 0 w 99"/>
                <a:gd name="T3" fmla="*/ 0 h 88"/>
                <a:gd name="T4" fmla="*/ 0 w 99"/>
                <a:gd name="T5" fmla="*/ 0 h 88"/>
                <a:gd name="T6" fmla="*/ 0 w 99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"/>
                <a:gd name="T13" fmla="*/ 0 h 88"/>
                <a:gd name="T14" fmla="*/ 99 w 99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" h="88">
                  <a:moveTo>
                    <a:pt x="99" y="88"/>
                  </a:moveTo>
                  <a:lnTo>
                    <a:pt x="1" y="0"/>
                  </a:lnTo>
                  <a:lnTo>
                    <a:pt x="0" y="46"/>
                  </a:lnTo>
                  <a:lnTo>
                    <a:pt x="99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39" name="Freeform 906"/>
            <p:cNvSpPr>
              <a:spLocks/>
            </p:cNvSpPr>
            <p:nvPr/>
          </p:nvSpPr>
          <p:spPr bwMode="auto">
            <a:xfrm>
              <a:off x="1022" y="2082"/>
              <a:ext cx="22" cy="13"/>
            </a:xfrm>
            <a:custGeom>
              <a:avLst/>
              <a:gdLst>
                <a:gd name="T0" fmla="*/ 0 w 131"/>
                <a:gd name="T1" fmla="*/ 0 h 88"/>
                <a:gd name="T2" fmla="*/ 0 w 131"/>
                <a:gd name="T3" fmla="*/ 0 h 88"/>
                <a:gd name="T4" fmla="*/ 0 w 131"/>
                <a:gd name="T5" fmla="*/ 0 h 88"/>
                <a:gd name="T6" fmla="*/ 0 w 131"/>
                <a:gd name="T7" fmla="*/ 0 h 88"/>
                <a:gd name="T8" fmla="*/ 0 w 131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88"/>
                <a:gd name="T17" fmla="*/ 131 w 131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88">
                  <a:moveTo>
                    <a:pt x="131" y="56"/>
                  </a:moveTo>
                  <a:lnTo>
                    <a:pt x="99" y="88"/>
                  </a:lnTo>
                  <a:lnTo>
                    <a:pt x="0" y="46"/>
                  </a:lnTo>
                  <a:lnTo>
                    <a:pt x="1" y="0"/>
                  </a:lnTo>
                  <a:lnTo>
                    <a:pt x="131" y="5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40" name="Freeform 907"/>
            <p:cNvSpPr>
              <a:spLocks/>
            </p:cNvSpPr>
            <p:nvPr/>
          </p:nvSpPr>
          <p:spPr bwMode="auto">
            <a:xfrm>
              <a:off x="1000" y="2082"/>
              <a:ext cx="22" cy="9"/>
            </a:xfrm>
            <a:custGeom>
              <a:avLst/>
              <a:gdLst>
                <a:gd name="T0" fmla="*/ 0 w 131"/>
                <a:gd name="T1" fmla="*/ 0 h 54"/>
                <a:gd name="T2" fmla="*/ 0 w 131"/>
                <a:gd name="T3" fmla="*/ 0 h 54"/>
                <a:gd name="T4" fmla="*/ 0 w 131"/>
                <a:gd name="T5" fmla="*/ 0 h 54"/>
                <a:gd name="T6" fmla="*/ 0 w 131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54"/>
                <a:gd name="T14" fmla="*/ 131 w 131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54">
                  <a:moveTo>
                    <a:pt x="131" y="0"/>
                  </a:moveTo>
                  <a:lnTo>
                    <a:pt x="130" y="46"/>
                  </a:lnTo>
                  <a:lnTo>
                    <a:pt x="0" y="5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41" name="Freeform 908"/>
            <p:cNvSpPr>
              <a:spLocks/>
            </p:cNvSpPr>
            <p:nvPr/>
          </p:nvSpPr>
          <p:spPr bwMode="auto">
            <a:xfrm>
              <a:off x="1000" y="2089"/>
              <a:ext cx="22" cy="6"/>
            </a:xfrm>
            <a:custGeom>
              <a:avLst/>
              <a:gdLst>
                <a:gd name="T0" fmla="*/ 0 w 130"/>
                <a:gd name="T1" fmla="*/ 0 h 40"/>
                <a:gd name="T2" fmla="*/ 0 w 130"/>
                <a:gd name="T3" fmla="*/ 0 h 40"/>
                <a:gd name="T4" fmla="*/ 0 w 130"/>
                <a:gd name="T5" fmla="*/ 0 h 40"/>
                <a:gd name="T6" fmla="*/ 0 w 130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40"/>
                <a:gd name="T14" fmla="*/ 130 w 130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40">
                  <a:moveTo>
                    <a:pt x="130" y="0"/>
                  </a:moveTo>
                  <a:lnTo>
                    <a:pt x="0" y="8"/>
                  </a:lnTo>
                  <a:lnTo>
                    <a:pt x="32" y="40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42" name="Freeform 909"/>
            <p:cNvSpPr>
              <a:spLocks/>
            </p:cNvSpPr>
            <p:nvPr/>
          </p:nvSpPr>
          <p:spPr bwMode="auto">
            <a:xfrm>
              <a:off x="1000" y="2082"/>
              <a:ext cx="22" cy="13"/>
            </a:xfrm>
            <a:custGeom>
              <a:avLst/>
              <a:gdLst>
                <a:gd name="T0" fmla="*/ 0 w 131"/>
                <a:gd name="T1" fmla="*/ 0 h 86"/>
                <a:gd name="T2" fmla="*/ 0 w 131"/>
                <a:gd name="T3" fmla="*/ 0 h 86"/>
                <a:gd name="T4" fmla="*/ 0 w 131"/>
                <a:gd name="T5" fmla="*/ 0 h 86"/>
                <a:gd name="T6" fmla="*/ 0 w 131"/>
                <a:gd name="T7" fmla="*/ 0 h 86"/>
                <a:gd name="T8" fmla="*/ 0 w 131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86"/>
                <a:gd name="T17" fmla="*/ 131 w 131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86">
                  <a:moveTo>
                    <a:pt x="131" y="0"/>
                  </a:moveTo>
                  <a:lnTo>
                    <a:pt x="130" y="46"/>
                  </a:lnTo>
                  <a:lnTo>
                    <a:pt x="32" y="86"/>
                  </a:lnTo>
                  <a:lnTo>
                    <a:pt x="0" y="54"/>
                  </a:lnTo>
                  <a:lnTo>
                    <a:pt x="13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43" name="Freeform 910"/>
            <p:cNvSpPr>
              <a:spLocks/>
            </p:cNvSpPr>
            <p:nvPr/>
          </p:nvSpPr>
          <p:spPr bwMode="auto">
            <a:xfrm>
              <a:off x="992" y="2091"/>
              <a:ext cx="14" cy="20"/>
            </a:xfrm>
            <a:custGeom>
              <a:avLst/>
              <a:gdLst>
                <a:gd name="T0" fmla="*/ 0 w 87"/>
                <a:gd name="T1" fmla="*/ 0 h 130"/>
                <a:gd name="T2" fmla="*/ 0 w 87"/>
                <a:gd name="T3" fmla="*/ 0 h 130"/>
                <a:gd name="T4" fmla="*/ 0 w 87"/>
                <a:gd name="T5" fmla="*/ 0 h 130"/>
                <a:gd name="T6" fmla="*/ 0 w 87"/>
                <a:gd name="T7" fmla="*/ 0 h 1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30"/>
                <a:gd name="T14" fmla="*/ 87 w 87"/>
                <a:gd name="T15" fmla="*/ 130 h 1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30">
                  <a:moveTo>
                    <a:pt x="55" y="0"/>
                  </a:moveTo>
                  <a:lnTo>
                    <a:pt x="87" y="32"/>
                  </a:lnTo>
                  <a:lnTo>
                    <a:pt x="0" y="13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44" name="Freeform 911"/>
            <p:cNvSpPr>
              <a:spLocks/>
            </p:cNvSpPr>
            <p:nvPr/>
          </p:nvSpPr>
          <p:spPr bwMode="auto">
            <a:xfrm>
              <a:off x="992" y="2095"/>
              <a:ext cx="14" cy="16"/>
            </a:xfrm>
            <a:custGeom>
              <a:avLst/>
              <a:gdLst>
                <a:gd name="T0" fmla="*/ 0 w 87"/>
                <a:gd name="T1" fmla="*/ 0 h 98"/>
                <a:gd name="T2" fmla="*/ 0 w 87"/>
                <a:gd name="T3" fmla="*/ 0 h 98"/>
                <a:gd name="T4" fmla="*/ 0 w 87"/>
                <a:gd name="T5" fmla="*/ 0 h 98"/>
                <a:gd name="T6" fmla="*/ 0 w 87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98"/>
                <a:gd name="T14" fmla="*/ 87 w 87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98">
                  <a:moveTo>
                    <a:pt x="87" y="0"/>
                  </a:moveTo>
                  <a:lnTo>
                    <a:pt x="0" y="98"/>
                  </a:lnTo>
                  <a:lnTo>
                    <a:pt x="45" y="9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45" name="Freeform 912"/>
            <p:cNvSpPr>
              <a:spLocks/>
            </p:cNvSpPr>
            <p:nvPr/>
          </p:nvSpPr>
          <p:spPr bwMode="auto">
            <a:xfrm>
              <a:off x="992" y="2091"/>
              <a:ext cx="14" cy="20"/>
            </a:xfrm>
            <a:custGeom>
              <a:avLst/>
              <a:gdLst>
                <a:gd name="T0" fmla="*/ 0 w 87"/>
                <a:gd name="T1" fmla="*/ 0 h 130"/>
                <a:gd name="T2" fmla="*/ 0 w 87"/>
                <a:gd name="T3" fmla="*/ 0 h 130"/>
                <a:gd name="T4" fmla="*/ 0 w 87"/>
                <a:gd name="T5" fmla="*/ 0 h 130"/>
                <a:gd name="T6" fmla="*/ 0 w 87"/>
                <a:gd name="T7" fmla="*/ 0 h 130"/>
                <a:gd name="T8" fmla="*/ 0 w 87"/>
                <a:gd name="T9" fmla="*/ 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30"/>
                <a:gd name="T17" fmla="*/ 87 w 87"/>
                <a:gd name="T18" fmla="*/ 130 h 1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30">
                  <a:moveTo>
                    <a:pt x="55" y="0"/>
                  </a:moveTo>
                  <a:lnTo>
                    <a:pt x="87" y="32"/>
                  </a:lnTo>
                  <a:lnTo>
                    <a:pt x="45" y="130"/>
                  </a:lnTo>
                  <a:lnTo>
                    <a:pt x="0" y="130"/>
                  </a:lnTo>
                  <a:lnTo>
                    <a:pt x="5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46" name="Freeform 913"/>
            <p:cNvSpPr>
              <a:spLocks/>
            </p:cNvSpPr>
            <p:nvPr/>
          </p:nvSpPr>
          <p:spPr bwMode="auto">
            <a:xfrm>
              <a:off x="1044" y="2091"/>
              <a:ext cx="8" cy="21"/>
            </a:xfrm>
            <a:custGeom>
              <a:avLst/>
              <a:gdLst>
                <a:gd name="T0" fmla="*/ 0 w 51"/>
                <a:gd name="T1" fmla="*/ 0 h 131"/>
                <a:gd name="T2" fmla="*/ 0 w 51"/>
                <a:gd name="T3" fmla="*/ 0 h 131"/>
                <a:gd name="T4" fmla="*/ 0 w 51"/>
                <a:gd name="T5" fmla="*/ 0 h 131"/>
                <a:gd name="T6" fmla="*/ 0 w 51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131"/>
                <a:gd name="T14" fmla="*/ 51 w 51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131">
                  <a:moveTo>
                    <a:pt x="51" y="131"/>
                  </a:moveTo>
                  <a:lnTo>
                    <a:pt x="6" y="130"/>
                  </a:lnTo>
                  <a:lnTo>
                    <a:pt x="0" y="0"/>
                  </a:lnTo>
                  <a:lnTo>
                    <a:pt x="51" y="1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47" name="Freeform 914"/>
            <p:cNvSpPr>
              <a:spLocks/>
            </p:cNvSpPr>
            <p:nvPr/>
          </p:nvSpPr>
          <p:spPr bwMode="auto">
            <a:xfrm>
              <a:off x="1038" y="2091"/>
              <a:ext cx="7" cy="21"/>
            </a:xfrm>
            <a:custGeom>
              <a:avLst/>
              <a:gdLst>
                <a:gd name="T0" fmla="*/ 0 w 39"/>
                <a:gd name="T1" fmla="*/ 0 h 130"/>
                <a:gd name="T2" fmla="*/ 0 w 39"/>
                <a:gd name="T3" fmla="*/ 0 h 130"/>
                <a:gd name="T4" fmla="*/ 0 w 39"/>
                <a:gd name="T5" fmla="*/ 0 h 130"/>
                <a:gd name="T6" fmla="*/ 0 w 39"/>
                <a:gd name="T7" fmla="*/ 0 h 1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130"/>
                <a:gd name="T14" fmla="*/ 39 w 39"/>
                <a:gd name="T15" fmla="*/ 130 h 1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130">
                  <a:moveTo>
                    <a:pt x="39" y="130"/>
                  </a:moveTo>
                  <a:lnTo>
                    <a:pt x="33" y="0"/>
                  </a:lnTo>
                  <a:lnTo>
                    <a:pt x="0" y="32"/>
                  </a:lnTo>
                  <a:lnTo>
                    <a:pt x="39" y="1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48" name="Freeform 915"/>
            <p:cNvSpPr>
              <a:spLocks/>
            </p:cNvSpPr>
            <p:nvPr/>
          </p:nvSpPr>
          <p:spPr bwMode="auto">
            <a:xfrm>
              <a:off x="1038" y="2091"/>
              <a:ext cx="14" cy="21"/>
            </a:xfrm>
            <a:custGeom>
              <a:avLst/>
              <a:gdLst>
                <a:gd name="T0" fmla="*/ 0 w 84"/>
                <a:gd name="T1" fmla="*/ 0 h 131"/>
                <a:gd name="T2" fmla="*/ 0 w 84"/>
                <a:gd name="T3" fmla="*/ 0 h 131"/>
                <a:gd name="T4" fmla="*/ 0 w 84"/>
                <a:gd name="T5" fmla="*/ 0 h 131"/>
                <a:gd name="T6" fmla="*/ 0 w 84"/>
                <a:gd name="T7" fmla="*/ 0 h 131"/>
                <a:gd name="T8" fmla="*/ 0 w 84"/>
                <a:gd name="T9" fmla="*/ 0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31"/>
                <a:gd name="T17" fmla="*/ 84 w 84"/>
                <a:gd name="T18" fmla="*/ 131 h 1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31">
                  <a:moveTo>
                    <a:pt x="84" y="131"/>
                  </a:moveTo>
                  <a:lnTo>
                    <a:pt x="39" y="130"/>
                  </a:lnTo>
                  <a:lnTo>
                    <a:pt x="0" y="32"/>
                  </a:lnTo>
                  <a:lnTo>
                    <a:pt x="33" y="0"/>
                  </a:lnTo>
                  <a:lnTo>
                    <a:pt x="84" y="1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49" name="Freeform 916"/>
            <p:cNvSpPr>
              <a:spLocks/>
            </p:cNvSpPr>
            <p:nvPr/>
          </p:nvSpPr>
          <p:spPr bwMode="auto">
            <a:xfrm>
              <a:off x="1022" y="2082"/>
              <a:ext cx="22" cy="14"/>
            </a:xfrm>
            <a:custGeom>
              <a:avLst/>
              <a:gdLst>
                <a:gd name="T0" fmla="*/ 0 w 129"/>
                <a:gd name="T1" fmla="*/ 0 h 87"/>
                <a:gd name="T2" fmla="*/ 0 w 129"/>
                <a:gd name="T3" fmla="*/ 0 h 87"/>
                <a:gd name="T4" fmla="*/ 0 w 129"/>
                <a:gd name="T5" fmla="*/ 0 h 87"/>
                <a:gd name="T6" fmla="*/ 0 w 129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"/>
                <a:gd name="T13" fmla="*/ 0 h 87"/>
                <a:gd name="T14" fmla="*/ 129 w 129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" h="87">
                  <a:moveTo>
                    <a:pt x="129" y="55"/>
                  </a:moveTo>
                  <a:lnTo>
                    <a:pt x="96" y="87"/>
                  </a:lnTo>
                  <a:lnTo>
                    <a:pt x="0" y="0"/>
                  </a:lnTo>
                  <a:lnTo>
                    <a:pt x="129" y="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50" name="Freeform 917"/>
            <p:cNvSpPr>
              <a:spLocks/>
            </p:cNvSpPr>
            <p:nvPr/>
          </p:nvSpPr>
          <p:spPr bwMode="auto">
            <a:xfrm>
              <a:off x="1022" y="2082"/>
              <a:ext cx="16" cy="14"/>
            </a:xfrm>
            <a:custGeom>
              <a:avLst/>
              <a:gdLst>
                <a:gd name="T0" fmla="*/ 0 w 97"/>
                <a:gd name="T1" fmla="*/ 0 h 87"/>
                <a:gd name="T2" fmla="*/ 0 w 97"/>
                <a:gd name="T3" fmla="*/ 0 h 87"/>
                <a:gd name="T4" fmla="*/ 0 w 97"/>
                <a:gd name="T5" fmla="*/ 0 h 87"/>
                <a:gd name="T6" fmla="*/ 0 w 97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87"/>
                <a:gd name="T14" fmla="*/ 97 w 97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87">
                  <a:moveTo>
                    <a:pt x="97" y="87"/>
                  </a:moveTo>
                  <a:lnTo>
                    <a:pt x="1" y="0"/>
                  </a:lnTo>
                  <a:lnTo>
                    <a:pt x="0" y="46"/>
                  </a:lnTo>
                  <a:lnTo>
                    <a:pt x="97" y="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51" name="Freeform 918"/>
            <p:cNvSpPr>
              <a:spLocks/>
            </p:cNvSpPr>
            <p:nvPr/>
          </p:nvSpPr>
          <p:spPr bwMode="auto">
            <a:xfrm>
              <a:off x="1022" y="2082"/>
              <a:ext cx="22" cy="14"/>
            </a:xfrm>
            <a:custGeom>
              <a:avLst/>
              <a:gdLst>
                <a:gd name="T0" fmla="*/ 0 w 130"/>
                <a:gd name="T1" fmla="*/ 0 h 87"/>
                <a:gd name="T2" fmla="*/ 0 w 130"/>
                <a:gd name="T3" fmla="*/ 0 h 87"/>
                <a:gd name="T4" fmla="*/ 0 w 130"/>
                <a:gd name="T5" fmla="*/ 0 h 87"/>
                <a:gd name="T6" fmla="*/ 0 w 130"/>
                <a:gd name="T7" fmla="*/ 0 h 87"/>
                <a:gd name="T8" fmla="*/ 0 w 130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87"/>
                <a:gd name="T17" fmla="*/ 130 w 130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87">
                  <a:moveTo>
                    <a:pt x="130" y="55"/>
                  </a:moveTo>
                  <a:lnTo>
                    <a:pt x="97" y="87"/>
                  </a:lnTo>
                  <a:lnTo>
                    <a:pt x="0" y="46"/>
                  </a:lnTo>
                  <a:lnTo>
                    <a:pt x="1" y="0"/>
                  </a:lnTo>
                  <a:lnTo>
                    <a:pt x="130" y="5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52" name="Freeform 919"/>
            <p:cNvSpPr>
              <a:spLocks/>
            </p:cNvSpPr>
            <p:nvPr/>
          </p:nvSpPr>
          <p:spPr bwMode="auto">
            <a:xfrm>
              <a:off x="1001" y="2082"/>
              <a:ext cx="21" cy="9"/>
            </a:xfrm>
            <a:custGeom>
              <a:avLst/>
              <a:gdLst>
                <a:gd name="T0" fmla="*/ 0 w 129"/>
                <a:gd name="T1" fmla="*/ 0 h 53"/>
                <a:gd name="T2" fmla="*/ 0 w 129"/>
                <a:gd name="T3" fmla="*/ 0 h 53"/>
                <a:gd name="T4" fmla="*/ 0 w 129"/>
                <a:gd name="T5" fmla="*/ 0 h 53"/>
                <a:gd name="T6" fmla="*/ 0 w 129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"/>
                <a:gd name="T13" fmla="*/ 0 h 53"/>
                <a:gd name="T14" fmla="*/ 129 w 129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" h="53">
                  <a:moveTo>
                    <a:pt x="129" y="0"/>
                  </a:moveTo>
                  <a:lnTo>
                    <a:pt x="128" y="46"/>
                  </a:lnTo>
                  <a:lnTo>
                    <a:pt x="0" y="5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53" name="Freeform 920"/>
            <p:cNvSpPr>
              <a:spLocks/>
            </p:cNvSpPr>
            <p:nvPr/>
          </p:nvSpPr>
          <p:spPr bwMode="auto">
            <a:xfrm>
              <a:off x="1001" y="2090"/>
              <a:ext cx="21" cy="5"/>
            </a:xfrm>
            <a:custGeom>
              <a:avLst/>
              <a:gdLst>
                <a:gd name="T0" fmla="*/ 0 w 128"/>
                <a:gd name="T1" fmla="*/ 0 h 39"/>
                <a:gd name="T2" fmla="*/ 0 w 128"/>
                <a:gd name="T3" fmla="*/ 0 h 39"/>
                <a:gd name="T4" fmla="*/ 0 w 128"/>
                <a:gd name="T5" fmla="*/ 0 h 39"/>
                <a:gd name="T6" fmla="*/ 0 w 128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8"/>
                <a:gd name="T13" fmla="*/ 0 h 39"/>
                <a:gd name="T14" fmla="*/ 128 w 128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8" h="39">
                  <a:moveTo>
                    <a:pt x="128" y="0"/>
                  </a:moveTo>
                  <a:lnTo>
                    <a:pt x="0" y="7"/>
                  </a:lnTo>
                  <a:lnTo>
                    <a:pt x="32" y="39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54" name="Freeform 921"/>
            <p:cNvSpPr>
              <a:spLocks/>
            </p:cNvSpPr>
            <p:nvPr/>
          </p:nvSpPr>
          <p:spPr bwMode="auto">
            <a:xfrm>
              <a:off x="1001" y="2082"/>
              <a:ext cx="21" cy="13"/>
            </a:xfrm>
            <a:custGeom>
              <a:avLst/>
              <a:gdLst>
                <a:gd name="T0" fmla="*/ 0 w 129"/>
                <a:gd name="T1" fmla="*/ 0 h 85"/>
                <a:gd name="T2" fmla="*/ 0 w 129"/>
                <a:gd name="T3" fmla="*/ 0 h 85"/>
                <a:gd name="T4" fmla="*/ 0 w 129"/>
                <a:gd name="T5" fmla="*/ 0 h 85"/>
                <a:gd name="T6" fmla="*/ 0 w 129"/>
                <a:gd name="T7" fmla="*/ 0 h 85"/>
                <a:gd name="T8" fmla="*/ 0 w 129"/>
                <a:gd name="T9" fmla="*/ 0 h 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"/>
                <a:gd name="T16" fmla="*/ 0 h 85"/>
                <a:gd name="T17" fmla="*/ 129 w 129"/>
                <a:gd name="T18" fmla="*/ 85 h 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" h="85">
                  <a:moveTo>
                    <a:pt x="129" y="0"/>
                  </a:moveTo>
                  <a:lnTo>
                    <a:pt x="128" y="46"/>
                  </a:lnTo>
                  <a:lnTo>
                    <a:pt x="32" y="85"/>
                  </a:lnTo>
                  <a:lnTo>
                    <a:pt x="0" y="53"/>
                  </a:lnTo>
                  <a:lnTo>
                    <a:pt x="12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55" name="Freeform 922"/>
            <p:cNvSpPr>
              <a:spLocks/>
            </p:cNvSpPr>
            <p:nvPr/>
          </p:nvSpPr>
          <p:spPr bwMode="auto">
            <a:xfrm>
              <a:off x="993" y="2091"/>
              <a:ext cx="13" cy="20"/>
            </a:xfrm>
            <a:custGeom>
              <a:avLst/>
              <a:gdLst>
                <a:gd name="T0" fmla="*/ 0 w 87"/>
                <a:gd name="T1" fmla="*/ 0 h 128"/>
                <a:gd name="T2" fmla="*/ 0 w 87"/>
                <a:gd name="T3" fmla="*/ 0 h 128"/>
                <a:gd name="T4" fmla="*/ 0 w 87"/>
                <a:gd name="T5" fmla="*/ 0 h 128"/>
                <a:gd name="T6" fmla="*/ 0 w 87"/>
                <a:gd name="T7" fmla="*/ 0 h 1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28"/>
                <a:gd name="T14" fmla="*/ 87 w 87"/>
                <a:gd name="T15" fmla="*/ 128 h 1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28">
                  <a:moveTo>
                    <a:pt x="55" y="0"/>
                  </a:moveTo>
                  <a:lnTo>
                    <a:pt x="87" y="32"/>
                  </a:lnTo>
                  <a:lnTo>
                    <a:pt x="0" y="128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56" name="Freeform 923"/>
            <p:cNvSpPr>
              <a:spLocks/>
            </p:cNvSpPr>
            <p:nvPr/>
          </p:nvSpPr>
          <p:spPr bwMode="auto">
            <a:xfrm>
              <a:off x="993" y="2095"/>
              <a:ext cx="13" cy="16"/>
            </a:xfrm>
            <a:custGeom>
              <a:avLst/>
              <a:gdLst>
                <a:gd name="T0" fmla="*/ 0 w 87"/>
                <a:gd name="T1" fmla="*/ 0 h 96"/>
                <a:gd name="T2" fmla="*/ 0 w 87"/>
                <a:gd name="T3" fmla="*/ 0 h 96"/>
                <a:gd name="T4" fmla="*/ 0 w 87"/>
                <a:gd name="T5" fmla="*/ 0 h 96"/>
                <a:gd name="T6" fmla="*/ 0 w 87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96"/>
                <a:gd name="T14" fmla="*/ 87 w 87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96">
                  <a:moveTo>
                    <a:pt x="87" y="0"/>
                  </a:moveTo>
                  <a:lnTo>
                    <a:pt x="0" y="96"/>
                  </a:lnTo>
                  <a:lnTo>
                    <a:pt x="46" y="96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57" name="Freeform 924"/>
            <p:cNvSpPr>
              <a:spLocks/>
            </p:cNvSpPr>
            <p:nvPr/>
          </p:nvSpPr>
          <p:spPr bwMode="auto">
            <a:xfrm>
              <a:off x="993" y="2091"/>
              <a:ext cx="13" cy="20"/>
            </a:xfrm>
            <a:custGeom>
              <a:avLst/>
              <a:gdLst>
                <a:gd name="T0" fmla="*/ 0 w 87"/>
                <a:gd name="T1" fmla="*/ 0 h 128"/>
                <a:gd name="T2" fmla="*/ 0 w 87"/>
                <a:gd name="T3" fmla="*/ 0 h 128"/>
                <a:gd name="T4" fmla="*/ 0 w 87"/>
                <a:gd name="T5" fmla="*/ 0 h 128"/>
                <a:gd name="T6" fmla="*/ 0 w 87"/>
                <a:gd name="T7" fmla="*/ 0 h 128"/>
                <a:gd name="T8" fmla="*/ 0 w 87"/>
                <a:gd name="T9" fmla="*/ 0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28"/>
                <a:gd name="T17" fmla="*/ 87 w 87"/>
                <a:gd name="T18" fmla="*/ 128 h 1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28">
                  <a:moveTo>
                    <a:pt x="55" y="0"/>
                  </a:moveTo>
                  <a:lnTo>
                    <a:pt x="87" y="32"/>
                  </a:lnTo>
                  <a:lnTo>
                    <a:pt x="46" y="128"/>
                  </a:lnTo>
                  <a:lnTo>
                    <a:pt x="0" y="128"/>
                  </a:lnTo>
                  <a:lnTo>
                    <a:pt x="5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58" name="Freeform 925"/>
            <p:cNvSpPr>
              <a:spLocks/>
            </p:cNvSpPr>
            <p:nvPr/>
          </p:nvSpPr>
          <p:spPr bwMode="auto">
            <a:xfrm>
              <a:off x="1044" y="2091"/>
              <a:ext cx="9" cy="21"/>
            </a:xfrm>
            <a:custGeom>
              <a:avLst/>
              <a:gdLst>
                <a:gd name="T0" fmla="*/ 0 w 53"/>
                <a:gd name="T1" fmla="*/ 0 h 134"/>
                <a:gd name="T2" fmla="*/ 0 w 53"/>
                <a:gd name="T3" fmla="*/ 0 h 134"/>
                <a:gd name="T4" fmla="*/ 0 w 53"/>
                <a:gd name="T5" fmla="*/ 0 h 134"/>
                <a:gd name="T6" fmla="*/ 0 w 53"/>
                <a:gd name="T7" fmla="*/ 0 h 1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134"/>
                <a:gd name="T14" fmla="*/ 53 w 53"/>
                <a:gd name="T15" fmla="*/ 134 h 1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134">
                  <a:moveTo>
                    <a:pt x="53" y="134"/>
                  </a:moveTo>
                  <a:lnTo>
                    <a:pt x="8" y="133"/>
                  </a:lnTo>
                  <a:lnTo>
                    <a:pt x="0" y="0"/>
                  </a:lnTo>
                  <a:lnTo>
                    <a:pt x="53" y="1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59" name="Freeform 926"/>
            <p:cNvSpPr>
              <a:spLocks/>
            </p:cNvSpPr>
            <p:nvPr/>
          </p:nvSpPr>
          <p:spPr bwMode="auto">
            <a:xfrm>
              <a:off x="1039" y="2091"/>
              <a:ext cx="7" cy="21"/>
            </a:xfrm>
            <a:custGeom>
              <a:avLst/>
              <a:gdLst>
                <a:gd name="T0" fmla="*/ 0 w 40"/>
                <a:gd name="T1" fmla="*/ 0 h 133"/>
                <a:gd name="T2" fmla="*/ 0 w 40"/>
                <a:gd name="T3" fmla="*/ 0 h 133"/>
                <a:gd name="T4" fmla="*/ 0 w 40"/>
                <a:gd name="T5" fmla="*/ 0 h 133"/>
                <a:gd name="T6" fmla="*/ 0 w 40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133"/>
                <a:gd name="T14" fmla="*/ 40 w 40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133">
                  <a:moveTo>
                    <a:pt x="40" y="133"/>
                  </a:moveTo>
                  <a:lnTo>
                    <a:pt x="32" y="0"/>
                  </a:lnTo>
                  <a:lnTo>
                    <a:pt x="0" y="31"/>
                  </a:lnTo>
                  <a:lnTo>
                    <a:pt x="40" y="1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60" name="Freeform 927"/>
            <p:cNvSpPr>
              <a:spLocks/>
            </p:cNvSpPr>
            <p:nvPr/>
          </p:nvSpPr>
          <p:spPr bwMode="auto">
            <a:xfrm>
              <a:off x="1039" y="2091"/>
              <a:ext cx="14" cy="21"/>
            </a:xfrm>
            <a:custGeom>
              <a:avLst/>
              <a:gdLst>
                <a:gd name="T0" fmla="*/ 0 w 85"/>
                <a:gd name="T1" fmla="*/ 0 h 134"/>
                <a:gd name="T2" fmla="*/ 0 w 85"/>
                <a:gd name="T3" fmla="*/ 0 h 134"/>
                <a:gd name="T4" fmla="*/ 0 w 85"/>
                <a:gd name="T5" fmla="*/ 0 h 134"/>
                <a:gd name="T6" fmla="*/ 0 w 85"/>
                <a:gd name="T7" fmla="*/ 0 h 134"/>
                <a:gd name="T8" fmla="*/ 0 w 85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"/>
                <a:gd name="T16" fmla="*/ 0 h 134"/>
                <a:gd name="T17" fmla="*/ 85 w 85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" h="134">
                  <a:moveTo>
                    <a:pt x="85" y="134"/>
                  </a:moveTo>
                  <a:lnTo>
                    <a:pt x="40" y="133"/>
                  </a:lnTo>
                  <a:lnTo>
                    <a:pt x="0" y="31"/>
                  </a:lnTo>
                  <a:lnTo>
                    <a:pt x="32" y="0"/>
                  </a:lnTo>
                  <a:lnTo>
                    <a:pt x="85" y="13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61" name="Freeform 928"/>
            <p:cNvSpPr>
              <a:spLocks/>
            </p:cNvSpPr>
            <p:nvPr/>
          </p:nvSpPr>
          <p:spPr bwMode="auto">
            <a:xfrm>
              <a:off x="1022" y="2081"/>
              <a:ext cx="22" cy="14"/>
            </a:xfrm>
            <a:custGeom>
              <a:avLst/>
              <a:gdLst>
                <a:gd name="T0" fmla="*/ 0 w 132"/>
                <a:gd name="T1" fmla="*/ 0 h 88"/>
                <a:gd name="T2" fmla="*/ 0 w 132"/>
                <a:gd name="T3" fmla="*/ 0 h 88"/>
                <a:gd name="T4" fmla="*/ 0 w 132"/>
                <a:gd name="T5" fmla="*/ 0 h 88"/>
                <a:gd name="T6" fmla="*/ 0 w 132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88"/>
                <a:gd name="T14" fmla="*/ 132 w 132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88">
                  <a:moveTo>
                    <a:pt x="132" y="57"/>
                  </a:moveTo>
                  <a:lnTo>
                    <a:pt x="100" y="88"/>
                  </a:lnTo>
                  <a:lnTo>
                    <a:pt x="0" y="0"/>
                  </a:lnTo>
                  <a:lnTo>
                    <a:pt x="132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62" name="Freeform 929"/>
            <p:cNvSpPr>
              <a:spLocks/>
            </p:cNvSpPr>
            <p:nvPr/>
          </p:nvSpPr>
          <p:spPr bwMode="auto">
            <a:xfrm>
              <a:off x="1022" y="2081"/>
              <a:ext cx="17" cy="14"/>
            </a:xfrm>
            <a:custGeom>
              <a:avLst/>
              <a:gdLst>
                <a:gd name="T0" fmla="*/ 0 w 101"/>
                <a:gd name="T1" fmla="*/ 0 h 88"/>
                <a:gd name="T2" fmla="*/ 0 w 101"/>
                <a:gd name="T3" fmla="*/ 0 h 88"/>
                <a:gd name="T4" fmla="*/ 0 w 101"/>
                <a:gd name="T5" fmla="*/ 0 h 88"/>
                <a:gd name="T6" fmla="*/ 0 w 101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88"/>
                <a:gd name="T14" fmla="*/ 101 w 101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88">
                  <a:moveTo>
                    <a:pt x="101" y="88"/>
                  </a:moveTo>
                  <a:lnTo>
                    <a:pt x="1" y="0"/>
                  </a:lnTo>
                  <a:lnTo>
                    <a:pt x="0" y="46"/>
                  </a:lnTo>
                  <a:lnTo>
                    <a:pt x="101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63" name="Freeform 930"/>
            <p:cNvSpPr>
              <a:spLocks/>
            </p:cNvSpPr>
            <p:nvPr/>
          </p:nvSpPr>
          <p:spPr bwMode="auto">
            <a:xfrm>
              <a:off x="1022" y="2081"/>
              <a:ext cx="22" cy="14"/>
            </a:xfrm>
            <a:custGeom>
              <a:avLst/>
              <a:gdLst>
                <a:gd name="T0" fmla="*/ 0 w 133"/>
                <a:gd name="T1" fmla="*/ 0 h 88"/>
                <a:gd name="T2" fmla="*/ 0 w 133"/>
                <a:gd name="T3" fmla="*/ 0 h 88"/>
                <a:gd name="T4" fmla="*/ 0 w 133"/>
                <a:gd name="T5" fmla="*/ 0 h 88"/>
                <a:gd name="T6" fmla="*/ 0 w 133"/>
                <a:gd name="T7" fmla="*/ 0 h 88"/>
                <a:gd name="T8" fmla="*/ 0 w 133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88"/>
                <a:gd name="T17" fmla="*/ 133 w 133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88">
                  <a:moveTo>
                    <a:pt x="133" y="57"/>
                  </a:moveTo>
                  <a:lnTo>
                    <a:pt x="101" y="88"/>
                  </a:lnTo>
                  <a:lnTo>
                    <a:pt x="0" y="46"/>
                  </a:lnTo>
                  <a:lnTo>
                    <a:pt x="1" y="0"/>
                  </a:lnTo>
                  <a:lnTo>
                    <a:pt x="133" y="5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64" name="Freeform 931"/>
            <p:cNvSpPr>
              <a:spLocks/>
            </p:cNvSpPr>
            <p:nvPr/>
          </p:nvSpPr>
          <p:spPr bwMode="auto">
            <a:xfrm>
              <a:off x="1000" y="2081"/>
              <a:ext cx="22" cy="9"/>
            </a:xfrm>
            <a:custGeom>
              <a:avLst/>
              <a:gdLst>
                <a:gd name="T0" fmla="*/ 0 w 133"/>
                <a:gd name="T1" fmla="*/ 0 h 54"/>
                <a:gd name="T2" fmla="*/ 0 w 133"/>
                <a:gd name="T3" fmla="*/ 0 h 54"/>
                <a:gd name="T4" fmla="*/ 0 w 133"/>
                <a:gd name="T5" fmla="*/ 0 h 54"/>
                <a:gd name="T6" fmla="*/ 0 w 133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54"/>
                <a:gd name="T14" fmla="*/ 133 w 133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54">
                  <a:moveTo>
                    <a:pt x="133" y="0"/>
                  </a:moveTo>
                  <a:lnTo>
                    <a:pt x="132" y="46"/>
                  </a:lnTo>
                  <a:lnTo>
                    <a:pt x="0" y="5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65" name="Freeform 932"/>
            <p:cNvSpPr>
              <a:spLocks/>
            </p:cNvSpPr>
            <p:nvPr/>
          </p:nvSpPr>
          <p:spPr bwMode="auto">
            <a:xfrm>
              <a:off x="1000" y="2089"/>
              <a:ext cx="22" cy="6"/>
            </a:xfrm>
            <a:custGeom>
              <a:avLst/>
              <a:gdLst>
                <a:gd name="T0" fmla="*/ 0 w 132"/>
                <a:gd name="T1" fmla="*/ 0 h 41"/>
                <a:gd name="T2" fmla="*/ 0 w 132"/>
                <a:gd name="T3" fmla="*/ 0 h 41"/>
                <a:gd name="T4" fmla="*/ 0 w 132"/>
                <a:gd name="T5" fmla="*/ 0 h 41"/>
                <a:gd name="T6" fmla="*/ 0 w 132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41"/>
                <a:gd name="T14" fmla="*/ 132 w 132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41">
                  <a:moveTo>
                    <a:pt x="132" y="0"/>
                  </a:moveTo>
                  <a:lnTo>
                    <a:pt x="0" y="8"/>
                  </a:lnTo>
                  <a:lnTo>
                    <a:pt x="32" y="41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66" name="Freeform 933"/>
            <p:cNvSpPr>
              <a:spLocks/>
            </p:cNvSpPr>
            <p:nvPr/>
          </p:nvSpPr>
          <p:spPr bwMode="auto">
            <a:xfrm>
              <a:off x="1000" y="2081"/>
              <a:ext cx="22" cy="14"/>
            </a:xfrm>
            <a:custGeom>
              <a:avLst/>
              <a:gdLst>
                <a:gd name="T0" fmla="*/ 0 w 133"/>
                <a:gd name="T1" fmla="*/ 0 h 87"/>
                <a:gd name="T2" fmla="*/ 0 w 133"/>
                <a:gd name="T3" fmla="*/ 0 h 87"/>
                <a:gd name="T4" fmla="*/ 0 w 133"/>
                <a:gd name="T5" fmla="*/ 0 h 87"/>
                <a:gd name="T6" fmla="*/ 0 w 133"/>
                <a:gd name="T7" fmla="*/ 0 h 87"/>
                <a:gd name="T8" fmla="*/ 0 w 133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87"/>
                <a:gd name="T17" fmla="*/ 133 w 133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87">
                  <a:moveTo>
                    <a:pt x="133" y="0"/>
                  </a:moveTo>
                  <a:lnTo>
                    <a:pt x="132" y="46"/>
                  </a:lnTo>
                  <a:lnTo>
                    <a:pt x="32" y="87"/>
                  </a:lnTo>
                  <a:lnTo>
                    <a:pt x="0" y="54"/>
                  </a:lnTo>
                  <a:lnTo>
                    <a:pt x="1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67" name="Freeform 934"/>
            <p:cNvSpPr>
              <a:spLocks/>
            </p:cNvSpPr>
            <p:nvPr/>
          </p:nvSpPr>
          <p:spPr bwMode="auto">
            <a:xfrm>
              <a:off x="992" y="2090"/>
              <a:ext cx="13" cy="21"/>
            </a:xfrm>
            <a:custGeom>
              <a:avLst/>
              <a:gdLst>
                <a:gd name="T0" fmla="*/ 0 w 88"/>
                <a:gd name="T1" fmla="*/ 0 h 132"/>
                <a:gd name="T2" fmla="*/ 0 w 88"/>
                <a:gd name="T3" fmla="*/ 0 h 132"/>
                <a:gd name="T4" fmla="*/ 0 w 88"/>
                <a:gd name="T5" fmla="*/ 0 h 132"/>
                <a:gd name="T6" fmla="*/ 0 w 88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32"/>
                <a:gd name="T14" fmla="*/ 88 w 88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32">
                  <a:moveTo>
                    <a:pt x="56" y="0"/>
                  </a:moveTo>
                  <a:lnTo>
                    <a:pt x="88" y="33"/>
                  </a:lnTo>
                  <a:lnTo>
                    <a:pt x="0" y="13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68" name="Freeform 935"/>
            <p:cNvSpPr>
              <a:spLocks/>
            </p:cNvSpPr>
            <p:nvPr/>
          </p:nvSpPr>
          <p:spPr bwMode="auto">
            <a:xfrm>
              <a:off x="992" y="2095"/>
              <a:ext cx="13" cy="16"/>
            </a:xfrm>
            <a:custGeom>
              <a:avLst/>
              <a:gdLst>
                <a:gd name="T0" fmla="*/ 0 w 88"/>
                <a:gd name="T1" fmla="*/ 0 h 99"/>
                <a:gd name="T2" fmla="*/ 0 w 88"/>
                <a:gd name="T3" fmla="*/ 0 h 99"/>
                <a:gd name="T4" fmla="*/ 0 w 88"/>
                <a:gd name="T5" fmla="*/ 0 h 99"/>
                <a:gd name="T6" fmla="*/ 0 w 88"/>
                <a:gd name="T7" fmla="*/ 0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99"/>
                <a:gd name="T14" fmla="*/ 88 w 88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99">
                  <a:moveTo>
                    <a:pt x="88" y="0"/>
                  </a:moveTo>
                  <a:lnTo>
                    <a:pt x="0" y="99"/>
                  </a:lnTo>
                  <a:lnTo>
                    <a:pt x="45" y="99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69" name="Freeform 936"/>
            <p:cNvSpPr>
              <a:spLocks/>
            </p:cNvSpPr>
            <p:nvPr/>
          </p:nvSpPr>
          <p:spPr bwMode="auto">
            <a:xfrm>
              <a:off x="992" y="2090"/>
              <a:ext cx="13" cy="21"/>
            </a:xfrm>
            <a:custGeom>
              <a:avLst/>
              <a:gdLst>
                <a:gd name="T0" fmla="*/ 0 w 88"/>
                <a:gd name="T1" fmla="*/ 0 h 132"/>
                <a:gd name="T2" fmla="*/ 0 w 88"/>
                <a:gd name="T3" fmla="*/ 0 h 132"/>
                <a:gd name="T4" fmla="*/ 0 w 88"/>
                <a:gd name="T5" fmla="*/ 0 h 132"/>
                <a:gd name="T6" fmla="*/ 0 w 88"/>
                <a:gd name="T7" fmla="*/ 0 h 132"/>
                <a:gd name="T8" fmla="*/ 0 w 88"/>
                <a:gd name="T9" fmla="*/ 0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132"/>
                <a:gd name="T17" fmla="*/ 88 w 88"/>
                <a:gd name="T18" fmla="*/ 132 h 1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132">
                  <a:moveTo>
                    <a:pt x="56" y="0"/>
                  </a:moveTo>
                  <a:lnTo>
                    <a:pt x="88" y="33"/>
                  </a:lnTo>
                  <a:lnTo>
                    <a:pt x="45" y="132"/>
                  </a:lnTo>
                  <a:lnTo>
                    <a:pt x="0" y="132"/>
                  </a:lnTo>
                  <a:lnTo>
                    <a:pt x="5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70" name="Freeform 937"/>
            <p:cNvSpPr>
              <a:spLocks/>
            </p:cNvSpPr>
            <p:nvPr/>
          </p:nvSpPr>
          <p:spPr bwMode="auto">
            <a:xfrm>
              <a:off x="1044" y="2090"/>
              <a:ext cx="9" cy="22"/>
            </a:xfrm>
            <a:custGeom>
              <a:avLst/>
              <a:gdLst>
                <a:gd name="T0" fmla="*/ 0 w 55"/>
                <a:gd name="T1" fmla="*/ 0 h 135"/>
                <a:gd name="T2" fmla="*/ 0 w 55"/>
                <a:gd name="T3" fmla="*/ 0 h 135"/>
                <a:gd name="T4" fmla="*/ 0 w 55"/>
                <a:gd name="T5" fmla="*/ 0 h 135"/>
                <a:gd name="T6" fmla="*/ 0 w 55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135"/>
                <a:gd name="T14" fmla="*/ 55 w 55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135">
                  <a:moveTo>
                    <a:pt x="55" y="135"/>
                  </a:moveTo>
                  <a:lnTo>
                    <a:pt x="10" y="135"/>
                  </a:lnTo>
                  <a:lnTo>
                    <a:pt x="0" y="0"/>
                  </a:lnTo>
                  <a:lnTo>
                    <a:pt x="55" y="1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71" name="Freeform 938"/>
            <p:cNvSpPr>
              <a:spLocks/>
            </p:cNvSpPr>
            <p:nvPr/>
          </p:nvSpPr>
          <p:spPr bwMode="auto">
            <a:xfrm>
              <a:off x="1039" y="2090"/>
              <a:ext cx="7" cy="22"/>
            </a:xfrm>
            <a:custGeom>
              <a:avLst/>
              <a:gdLst>
                <a:gd name="T0" fmla="*/ 0 w 42"/>
                <a:gd name="T1" fmla="*/ 0 h 135"/>
                <a:gd name="T2" fmla="*/ 0 w 42"/>
                <a:gd name="T3" fmla="*/ 0 h 135"/>
                <a:gd name="T4" fmla="*/ 0 w 42"/>
                <a:gd name="T5" fmla="*/ 0 h 135"/>
                <a:gd name="T6" fmla="*/ 0 w 42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135"/>
                <a:gd name="T14" fmla="*/ 42 w 42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135">
                  <a:moveTo>
                    <a:pt x="42" y="135"/>
                  </a:moveTo>
                  <a:lnTo>
                    <a:pt x="32" y="0"/>
                  </a:lnTo>
                  <a:lnTo>
                    <a:pt x="0" y="32"/>
                  </a:lnTo>
                  <a:lnTo>
                    <a:pt x="42" y="1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72" name="Freeform 939"/>
            <p:cNvSpPr>
              <a:spLocks/>
            </p:cNvSpPr>
            <p:nvPr/>
          </p:nvSpPr>
          <p:spPr bwMode="auto">
            <a:xfrm>
              <a:off x="1039" y="2090"/>
              <a:ext cx="14" cy="22"/>
            </a:xfrm>
            <a:custGeom>
              <a:avLst/>
              <a:gdLst>
                <a:gd name="T0" fmla="*/ 0 w 87"/>
                <a:gd name="T1" fmla="*/ 0 h 135"/>
                <a:gd name="T2" fmla="*/ 0 w 87"/>
                <a:gd name="T3" fmla="*/ 0 h 135"/>
                <a:gd name="T4" fmla="*/ 0 w 87"/>
                <a:gd name="T5" fmla="*/ 0 h 135"/>
                <a:gd name="T6" fmla="*/ 0 w 87"/>
                <a:gd name="T7" fmla="*/ 0 h 135"/>
                <a:gd name="T8" fmla="*/ 0 w 87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35"/>
                <a:gd name="T17" fmla="*/ 87 w 87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35">
                  <a:moveTo>
                    <a:pt x="87" y="135"/>
                  </a:moveTo>
                  <a:lnTo>
                    <a:pt x="42" y="135"/>
                  </a:lnTo>
                  <a:lnTo>
                    <a:pt x="0" y="32"/>
                  </a:lnTo>
                  <a:lnTo>
                    <a:pt x="32" y="0"/>
                  </a:lnTo>
                  <a:lnTo>
                    <a:pt x="87" y="13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73" name="Freeform 940"/>
            <p:cNvSpPr>
              <a:spLocks/>
            </p:cNvSpPr>
            <p:nvPr/>
          </p:nvSpPr>
          <p:spPr bwMode="auto">
            <a:xfrm>
              <a:off x="1022" y="2081"/>
              <a:ext cx="22" cy="14"/>
            </a:xfrm>
            <a:custGeom>
              <a:avLst/>
              <a:gdLst>
                <a:gd name="T0" fmla="*/ 0 w 134"/>
                <a:gd name="T1" fmla="*/ 0 h 88"/>
                <a:gd name="T2" fmla="*/ 0 w 134"/>
                <a:gd name="T3" fmla="*/ 0 h 88"/>
                <a:gd name="T4" fmla="*/ 0 w 134"/>
                <a:gd name="T5" fmla="*/ 0 h 88"/>
                <a:gd name="T6" fmla="*/ 0 w 134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88"/>
                <a:gd name="T14" fmla="*/ 134 w 134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88">
                  <a:moveTo>
                    <a:pt x="134" y="56"/>
                  </a:moveTo>
                  <a:lnTo>
                    <a:pt x="102" y="88"/>
                  </a:lnTo>
                  <a:lnTo>
                    <a:pt x="0" y="0"/>
                  </a:lnTo>
                  <a:lnTo>
                    <a:pt x="134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74" name="Freeform 941"/>
            <p:cNvSpPr>
              <a:spLocks/>
            </p:cNvSpPr>
            <p:nvPr/>
          </p:nvSpPr>
          <p:spPr bwMode="auto">
            <a:xfrm>
              <a:off x="1022" y="2081"/>
              <a:ext cx="17" cy="14"/>
            </a:xfrm>
            <a:custGeom>
              <a:avLst/>
              <a:gdLst>
                <a:gd name="T0" fmla="*/ 0 w 102"/>
                <a:gd name="T1" fmla="*/ 0 h 88"/>
                <a:gd name="T2" fmla="*/ 0 w 102"/>
                <a:gd name="T3" fmla="*/ 0 h 88"/>
                <a:gd name="T4" fmla="*/ 0 w 102"/>
                <a:gd name="T5" fmla="*/ 0 h 88"/>
                <a:gd name="T6" fmla="*/ 0 w 102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"/>
                <a:gd name="T13" fmla="*/ 0 h 88"/>
                <a:gd name="T14" fmla="*/ 102 w 102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" h="88">
                  <a:moveTo>
                    <a:pt x="102" y="88"/>
                  </a:moveTo>
                  <a:lnTo>
                    <a:pt x="0" y="0"/>
                  </a:lnTo>
                  <a:lnTo>
                    <a:pt x="0" y="46"/>
                  </a:lnTo>
                  <a:lnTo>
                    <a:pt x="102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75" name="Freeform 942"/>
            <p:cNvSpPr>
              <a:spLocks/>
            </p:cNvSpPr>
            <p:nvPr/>
          </p:nvSpPr>
          <p:spPr bwMode="auto">
            <a:xfrm>
              <a:off x="1022" y="2081"/>
              <a:ext cx="22" cy="14"/>
            </a:xfrm>
            <a:custGeom>
              <a:avLst/>
              <a:gdLst>
                <a:gd name="T0" fmla="*/ 0 w 134"/>
                <a:gd name="T1" fmla="*/ 0 h 88"/>
                <a:gd name="T2" fmla="*/ 0 w 134"/>
                <a:gd name="T3" fmla="*/ 0 h 88"/>
                <a:gd name="T4" fmla="*/ 0 w 134"/>
                <a:gd name="T5" fmla="*/ 0 h 88"/>
                <a:gd name="T6" fmla="*/ 0 w 134"/>
                <a:gd name="T7" fmla="*/ 0 h 88"/>
                <a:gd name="T8" fmla="*/ 0 w 13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88"/>
                <a:gd name="T17" fmla="*/ 134 w 134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88">
                  <a:moveTo>
                    <a:pt x="134" y="56"/>
                  </a:moveTo>
                  <a:lnTo>
                    <a:pt x="102" y="88"/>
                  </a:lnTo>
                  <a:lnTo>
                    <a:pt x="0" y="46"/>
                  </a:lnTo>
                  <a:lnTo>
                    <a:pt x="0" y="0"/>
                  </a:lnTo>
                  <a:lnTo>
                    <a:pt x="134" y="5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76" name="Freeform 943"/>
            <p:cNvSpPr>
              <a:spLocks/>
            </p:cNvSpPr>
            <p:nvPr/>
          </p:nvSpPr>
          <p:spPr bwMode="auto">
            <a:xfrm>
              <a:off x="999" y="2081"/>
              <a:ext cx="23" cy="9"/>
            </a:xfrm>
            <a:custGeom>
              <a:avLst/>
              <a:gdLst>
                <a:gd name="T0" fmla="*/ 0 w 134"/>
                <a:gd name="T1" fmla="*/ 0 h 56"/>
                <a:gd name="T2" fmla="*/ 0 w 134"/>
                <a:gd name="T3" fmla="*/ 0 h 56"/>
                <a:gd name="T4" fmla="*/ 0 w 134"/>
                <a:gd name="T5" fmla="*/ 0 h 56"/>
                <a:gd name="T6" fmla="*/ 0 w 134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56"/>
                <a:gd name="T14" fmla="*/ 134 w 134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56">
                  <a:moveTo>
                    <a:pt x="134" y="0"/>
                  </a:moveTo>
                  <a:lnTo>
                    <a:pt x="134" y="46"/>
                  </a:lnTo>
                  <a:lnTo>
                    <a:pt x="0" y="5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77" name="Freeform 944"/>
            <p:cNvSpPr>
              <a:spLocks/>
            </p:cNvSpPr>
            <p:nvPr/>
          </p:nvSpPr>
          <p:spPr bwMode="auto">
            <a:xfrm>
              <a:off x="999" y="2089"/>
              <a:ext cx="23" cy="6"/>
            </a:xfrm>
            <a:custGeom>
              <a:avLst/>
              <a:gdLst>
                <a:gd name="T0" fmla="*/ 0 w 134"/>
                <a:gd name="T1" fmla="*/ 0 h 42"/>
                <a:gd name="T2" fmla="*/ 0 w 134"/>
                <a:gd name="T3" fmla="*/ 0 h 42"/>
                <a:gd name="T4" fmla="*/ 0 w 134"/>
                <a:gd name="T5" fmla="*/ 0 h 42"/>
                <a:gd name="T6" fmla="*/ 0 w 134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42"/>
                <a:gd name="T14" fmla="*/ 134 w 134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42">
                  <a:moveTo>
                    <a:pt x="134" y="0"/>
                  </a:moveTo>
                  <a:lnTo>
                    <a:pt x="0" y="10"/>
                  </a:lnTo>
                  <a:lnTo>
                    <a:pt x="32" y="42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78" name="Freeform 945"/>
            <p:cNvSpPr>
              <a:spLocks/>
            </p:cNvSpPr>
            <p:nvPr/>
          </p:nvSpPr>
          <p:spPr bwMode="auto">
            <a:xfrm>
              <a:off x="999" y="2081"/>
              <a:ext cx="23" cy="14"/>
            </a:xfrm>
            <a:custGeom>
              <a:avLst/>
              <a:gdLst>
                <a:gd name="T0" fmla="*/ 0 w 134"/>
                <a:gd name="T1" fmla="*/ 0 h 88"/>
                <a:gd name="T2" fmla="*/ 0 w 134"/>
                <a:gd name="T3" fmla="*/ 0 h 88"/>
                <a:gd name="T4" fmla="*/ 0 w 134"/>
                <a:gd name="T5" fmla="*/ 0 h 88"/>
                <a:gd name="T6" fmla="*/ 0 w 134"/>
                <a:gd name="T7" fmla="*/ 0 h 88"/>
                <a:gd name="T8" fmla="*/ 0 w 13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88"/>
                <a:gd name="T17" fmla="*/ 134 w 134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88">
                  <a:moveTo>
                    <a:pt x="134" y="0"/>
                  </a:moveTo>
                  <a:lnTo>
                    <a:pt x="134" y="46"/>
                  </a:lnTo>
                  <a:lnTo>
                    <a:pt x="32" y="88"/>
                  </a:lnTo>
                  <a:lnTo>
                    <a:pt x="0" y="56"/>
                  </a:lnTo>
                  <a:lnTo>
                    <a:pt x="13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79" name="Freeform 946"/>
            <p:cNvSpPr>
              <a:spLocks/>
            </p:cNvSpPr>
            <p:nvPr/>
          </p:nvSpPr>
          <p:spPr bwMode="auto">
            <a:xfrm>
              <a:off x="991" y="2090"/>
              <a:ext cx="14" cy="22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0 w 88"/>
                <a:gd name="T5" fmla="*/ 0 h 135"/>
                <a:gd name="T6" fmla="*/ 0 w 88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35"/>
                <a:gd name="T14" fmla="*/ 88 w 88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35">
                  <a:moveTo>
                    <a:pt x="56" y="0"/>
                  </a:moveTo>
                  <a:lnTo>
                    <a:pt x="88" y="32"/>
                  </a:lnTo>
                  <a:lnTo>
                    <a:pt x="0" y="13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80" name="Freeform 947"/>
            <p:cNvSpPr>
              <a:spLocks/>
            </p:cNvSpPr>
            <p:nvPr/>
          </p:nvSpPr>
          <p:spPr bwMode="auto">
            <a:xfrm>
              <a:off x="991" y="2095"/>
              <a:ext cx="14" cy="17"/>
            </a:xfrm>
            <a:custGeom>
              <a:avLst/>
              <a:gdLst>
                <a:gd name="T0" fmla="*/ 0 w 88"/>
                <a:gd name="T1" fmla="*/ 0 h 103"/>
                <a:gd name="T2" fmla="*/ 0 w 88"/>
                <a:gd name="T3" fmla="*/ 0 h 103"/>
                <a:gd name="T4" fmla="*/ 0 w 88"/>
                <a:gd name="T5" fmla="*/ 0 h 103"/>
                <a:gd name="T6" fmla="*/ 0 w 88"/>
                <a:gd name="T7" fmla="*/ 0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103"/>
                <a:gd name="T14" fmla="*/ 88 w 88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103">
                  <a:moveTo>
                    <a:pt x="88" y="0"/>
                  </a:moveTo>
                  <a:lnTo>
                    <a:pt x="0" y="103"/>
                  </a:lnTo>
                  <a:lnTo>
                    <a:pt x="46" y="103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81" name="Freeform 948"/>
            <p:cNvSpPr>
              <a:spLocks/>
            </p:cNvSpPr>
            <p:nvPr/>
          </p:nvSpPr>
          <p:spPr bwMode="auto">
            <a:xfrm>
              <a:off x="991" y="2090"/>
              <a:ext cx="14" cy="22"/>
            </a:xfrm>
            <a:custGeom>
              <a:avLst/>
              <a:gdLst>
                <a:gd name="T0" fmla="*/ 0 w 88"/>
                <a:gd name="T1" fmla="*/ 0 h 135"/>
                <a:gd name="T2" fmla="*/ 0 w 88"/>
                <a:gd name="T3" fmla="*/ 0 h 135"/>
                <a:gd name="T4" fmla="*/ 0 w 88"/>
                <a:gd name="T5" fmla="*/ 0 h 135"/>
                <a:gd name="T6" fmla="*/ 0 w 88"/>
                <a:gd name="T7" fmla="*/ 0 h 135"/>
                <a:gd name="T8" fmla="*/ 0 w 88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135"/>
                <a:gd name="T17" fmla="*/ 88 w 88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135">
                  <a:moveTo>
                    <a:pt x="56" y="0"/>
                  </a:moveTo>
                  <a:lnTo>
                    <a:pt x="88" y="32"/>
                  </a:lnTo>
                  <a:lnTo>
                    <a:pt x="46" y="135"/>
                  </a:lnTo>
                  <a:lnTo>
                    <a:pt x="0" y="135"/>
                  </a:lnTo>
                  <a:lnTo>
                    <a:pt x="5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82" name="Freeform 949"/>
            <p:cNvSpPr>
              <a:spLocks/>
            </p:cNvSpPr>
            <p:nvPr/>
          </p:nvSpPr>
          <p:spPr bwMode="auto">
            <a:xfrm>
              <a:off x="998" y="2077"/>
              <a:ext cx="24" cy="10"/>
            </a:xfrm>
            <a:custGeom>
              <a:avLst/>
              <a:gdLst>
                <a:gd name="T0" fmla="*/ 0 w 143"/>
                <a:gd name="T1" fmla="*/ 0 h 60"/>
                <a:gd name="T2" fmla="*/ 0 w 143"/>
                <a:gd name="T3" fmla="*/ 0 h 60"/>
                <a:gd name="T4" fmla="*/ 0 w 143"/>
                <a:gd name="T5" fmla="*/ 0 h 60"/>
                <a:gd name="T6" fmla="*/ 0 w 143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60"/>
                <a:gd name="T14" fmla="*/ 143 w 143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60">
                  <a:moveTo>
                    <a:pt x="143" y="0"/>
                  </a:moveTo>
                  <a:lnTo>
                    <a:pt x="143" y="45"/>
                  </a:lnTo>
                  <a:lnTo>
                    <a:pt x="0" y="6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83" name="Freeform 950"/>
            <p:cNvSpPr>
              <a:spLocks/>
            </p:cNvSpPr>
            <p:nvPr/>
          </p:nvSpPr>
          <p:spPr bwMode="auto">
            <a:xfrm>
              <a:off x="998" y="2084"/>
              <a:ext cx="24" cy="8"/>
            </a:xfrm>
            <a:custGeom>
              <a:avLst/>
              <a:gdLst>
                <a:gd name="T0" fmla="*/ 0 w 143"/>
                <a:gd name="T1" fmla="*/ 0 h 47"/>
                <a:gd name="T2" fmla="*/ 0 w 143"/>
                <a:gd name="T3" fmla="*/ 0 h 47"/>
                <a:gd name="T4" fmla="*/ 0 w 143"/>
                <a:gd name="T5" fmla="*/ 0 h 47"/>
                <a:gd name="T6" fmla="*/ 0 w 143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47"/>
                <a:gd name="T14" fmla="*/ 143 w 143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47">
                  <a:moveTo>
                    <a:pt x="143" y="0"/>
                  </a:moveTo>
                  <a:lnTo>
                    <a:pt x="0" y="15"/>
                  </a:lnTo>
                  <a:lnTo>
                    <a:pt x="32" y="47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84" name="Freeform 951"/>
            <p:cNvSpPr>
              <a:spLocks/>
            </p:cNvSpPr>
            <p:nvPr/>
          </p:nvSpPr>
          <p:spPr bwMode="auto">
            <a:xfrm>
              <a:off x="998" y="2077"/>
              <a:ext cx="24" cy="15"/>
            </a:xfrm>
            <a:custGeom>
              <a:avLst/>
              <a:gdLst>
                <a:gd name="T0" fmla="*/ 0 w 143"/>
                <a:gd name="T1" fmla="*/ 0 h 92"/>
                <a:gd name="T2" fmla="*/ 0 w 143"/>
                <a:gd name="T3" fmla="*/ 0 h 92"/>
                <a:gd name="T4" fmla="*/ 0 w 143"/>
                <a:gd name="T5" fmla="*/ 0 h 92"/>
                <a:gd name="T6" fmla="*/ 0 w 143"/>
                <a:gd name="T7" fmla="*/ 0 h 92"/>
                <a:gd name="T8" fmla="*/ 0 w 143"/>
                <a:gd name="T9" fmla="*/ 0 h 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"/>
                <a:gd name="T16" fmla="*/ 0 h 92"/>
                <a:gd name="T17" fmla="*/ 143 w 143"/>
                <a:gd name="T18" fmla="*/ 92 h 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" h="92">
                  <a:moveTo>
                    <a:pt x="143" y="0"/>
                  </a:moveTo>
                  <a:lnTo>
                    <a:pt x="143" y="45"/>
                  </a:lnTo>
                  <a:lnTo>
                    <a:pt x="32" y="92"/>
                  </a:lnTo>
                  <a:lnTo>
                    <a:pt x="0" y="60"/>
                  </a:lnTo>
                  <a:lnTo>
                    <a:pt x="1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85" name="Freeform 952"/>
            <p:cNvSpPr>
              <a:spLocks/>
            </p:cNvSpPr>
            <p:nvPr/>
          </p:nvSpPr>
          <p:spPr bwMode="auto">
            <a:xfrm>
              <a:off x="989" y="2087"/>
              <a:ext cx="15" cy="23"/>
            </a:xfrm>
            <a:custGeom>
              <a:avLst/>
              <a:gdLst>
                <a:gd name="T0" fmla="*/ 0 w 91"/>
                <a:gd name="T1" fmla="*/ 0 h 143"/>
                <a:gd name="T2" fmla="*/ 0 w 91"/>
                <a:gd name="T3" fmla="*/ 0 h 143"/>
                <a:gd name="T4" fmla="*/ 0 w 91"/>
                <a:gd name="T5" fmla="*/ 0 h 143"/>
                <a:gd name="T6" fmla="*/ 0 w 91"/>
                <a:gd name="T7" fmla="*/ 0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43"/>
                <a:gd name="T14" fmla="*/ 91 w 91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43">
                  <a:moveTo>
                    <a:pt x="59" y="0"/>
                  </a:moveTo>
                  <a:lnTo>
                    <a:pt x="91" y="32"/>
                  </a:lnTo>
                  <a:lnTo>
                    <a:pt x="0" y="14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86" name="Freeform 953"/>
            <p:cNvSpPr>
              <a:spLocks/>
            </p:cNvSpPr>
            <p:nvPr/>
          </p:nvSpPr>
          <p:spPr bwMode="auto">
            <a:xfrm>
              <a:off x="989" y="2092"/>
              <a:ext cx="15" cy="18"/>
            </a:xfrm>
            <a:custGeom>
              <a:avLst/>
              <a:gdLst>
                <a:gd name="T0" fmla="*/ 0 w 91"/>
                <a:gd name="T1" fmla="*/ 0 h 112"/>
                <a:gd name="T2" fmla="*/ 0 w 91"/>
                <a:gd name="T3" fmla="*/ 0 h 112"/>
                <a:gd name="T4" fmla="*/ 0 w 91"/>
                <a:gd name="T5" fmla="*/ 0 h 112"/>
                <a:gd name="T6" fmla="*/ 0 w 91"/>
                <a:gd name="T7" fmla="*/ 0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12"/>
                <a:gd name="T14" fmla="*/ 91 w 91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12">
                  <a:moveTo>
                    <a:pt x="91" y="0"/>
                  </a:moveTo>
                  <a:lnTo>
                    <a:pt x="0" y="111"/>
                  </a:lnTo>
                  <a:lnTo>
                    <a:pt x="45" y="11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87" name="Freeform 954"/>
            <p:cNvSpPr>
              <a:spLocks/>
            </p:cNvSpPr>
            <p:nvPr/>
          </p:nvSpPr>
          <p:spPr bwMode="auto">
            <a:xfrm>
              <a:off x="989" y="2087"/>
              <a:ext cx="15" cy="23"/>
            </a:xfrm>
            <a:custGeom>
              <a:avLst/>
              <a:gdLst>
                <a:gd name="T0" fmla="*/ 0 w 91"/>
                <a:gd name="T1" fmla="*/ 0 h 144"/>
                <a:gd name="T2" fmla="*/ 0 w 91"/>
                <a:gd name="T3" fmla="*/ 0 h 144"/>
                <a:gd name="T4" fmla="*/ 0 w 91"/>
                <a:gd name="T5" fmla="*/ 0 h 144"/>
                <a:gd name="T6" fmla="*/ 0 w 91"/>
                <a:gd name="T7" fmla="*/ 0 h 144"/>
                <a:gd name="T8" fmla="*/ 0 w 91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144"/>
                <a:gd name="T17" fmla="*/ 91 w 91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144">
                  <a:moveTo>
                    <a:pt x="59" y="0"/>
                  </a:moveTo>
                  <a:lnTo>
                    <a:pt x="91" y="32"/>
                  </a:lnTo>
                  <a:lnTo>
                    <a:pt x="45" y="144"/>
                  </a:lnTo>
                  <a:lnTo>
                    <a:pt x="0" y="143"/>
                  </a:lnTo>
                  <a:lnTo>
                    <a:pt x="5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88" name="Freeform 955"/>
            <p:cNvSpPr>
              <a:spLocks/>
            </p:cNvSpPr>
            <p:nvPr/>
          </p:nvSpPr>
          <p:spPr bwMode="auto">
            <a:xfrm>
              <a:off x="976" y="2105"/>
              <a:ext cx="10" cy="7"/>
            </a:xfrm>
            <a:custGeom>
              <a:avLst/>
              <a:gdLst>
                <a:gd name="T0" fmla="*/ 0 w 60"/>
                <a:gd name="T1" fmla="*/ 0 h 39"/>
                <a:gd name="T2" fmla="*/ 0 w 60"/>
                <a:gd name="T3" fmla="*/ 0 h 39"/>
                <a:gd name="T4" fmla="*/ 0 w 60"/>
                <a:gd name="T5" fmla="*/ 0 h 39"/>
                <a:gd name="T6" fmla="*/ 0 w 60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9"/>
                <a:gd name="T14" fmla="*/ 60 w 60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9">
                  <a:moveTo>
                    <a:pt x="19" y="39"/>
                  </a:moveTo>
                  <a:lnTo>
                    <a:pt x="60" y="19"/>
                  </a:lnTo>
                  <a:lnTo>
                    <a:pt x="0" y="0"/>
                  </a:lnTo>
                  <a:lnTo>
                    <a:pt x="19" y="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89" name="Freeform 956"/>
            <p:cNvSpPr>
              <a:spLocks/>
            </p:cNvSpPr>
            <p:nvPr/>
          </p:nvSpPr>
          <p:spPr bwMode="auto">
            <a:xfrm>
              <a:off x="976" y="2102"/>
              <a:ext cx="10" cy="6"/>
            </a:xfrm>
            <a:custGeom>
              <a:avLst/>
              <a:gdLst>
                <a:gd name="T0" fmla="*/ 0 w 60"/>
                <a:gd name="T1" fmla="*/ 0 h 38"/>
                <a:gd name="T2" fmla="*/ 0 w 60"/>
                <a:gd name="T3" fmla="*/ 0 h 38"/>
                <a:gd name="T4" fmla="*/ 0 w 60"/>
                <a:gd name="T5" fmla="*/ 0 h 38"/>
                <a:gd name="T6" fmla="*/ 0 w 60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8"/>
                <a:gd name="T14" fmla="*/ 60 w 60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8">
                  <a:moveTo>
                    <a:pt x="60" y="38"/>
                  </a:moveTo>
                  <a:lnTo>
                    <a:pt x="0" y="19"/>
                  </a:lnTo>
                  <a:lnTo>
                    <a:pt x="42" y="0"/>
                  </a:lnTo>
                  <a:lnTo>
                    <a:pt x="60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90" name="Freeform 957"/>
            <p:cNvSpPr>
              <a:spLocks/>
            </p:cNvSpPr>
            <p:nvPr/>
          </p:nvSpPr>
          <p:spPr bwMode="auto">
            <a:xfrm>
              <a:off x="976" y="2102"/>
              <a:ext cx="10" cy="10"/>
            </a:xfrm>
            <a:custGeom>
              <a:avLst/>
              <a:gdLst>
                <a:gd name="T0" fmla="*/ 0 w 60"/>
                <a:gd name="T1" fmla="*/ 0 h 58"/>
                <a:gd name="T2" fmla="*/ 0 w 60"/>
                <a:gd name="T3" fmla="*/ 0 h 58"/>
                <a:gd name="T4" fmla="*/ 0 w 60"/>
                <a:gd name="T5" fmla="*/ 0 h 58"/>
                <a:gd name="T6" fmla="*/ 0 w 60"/>
                <a:gd name="T7" fmla="*/ 0 h 58"/>
                <a:gd name="T8" fmla="*/ 0 w 60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8"/>
                <a:gd name="T17" fmla="*/ 60 w 60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8">
                  <a:moveTo>
                    <a:pt x="19" y="58"/>
                  </a:moveTo>
                  <a:lnTo>
                    <a:pt x="60" y="38"/>
                  </a:lnTo>
                  <a:lnTo>
                    <a:pt x="42" y="0"/>
                  </a:lnTo>
                  <a:lnTo>
                    <a:pt x="0" y="19"/>
                  </a:lnTo>
                  <a:lnTo>
                    <a:pt x="19" y="5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91" name="Line 958"/>
            <p:cNvSpPr>
              <a:spLocks noChangeShapeType="1"/>
            </p:cNvSpPr>
            <p:nvPr/>
          </p:nvSpPr>
          <p:spPr bwMode="auto">
            <a:xfrm flipH="1">
              <a:off x="1012" y="2105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92" name="Line 959"/>
            <p:cNvSpPr>
              <a:spLocks noChangeShapeType="1"/>
            </p:cNvSpPr>
            <p:nvPr/>
          </p:nvSpPr>
          <p:spPr bwMode="auto">
            <a:xfrm>
              <a:off x="1011" y="2108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93" name="Freeform 960"/>
            <p:cNvSpPr>
              <a:spLocks/>
            </p:cNvSpPr>
            <p:nvPr/>
          </p:nvSpPr>
          <p:spPr bwMode="auto">
            <a:xfrm>
              <a:off x="1009" y="2105"/>
              <a:ext cx="8" cy="7"/>
            </a:xfrm>
            <a:custGeom>
              <a:avLst/>
              <a:gdLst>
                <a:gd name="T0" fmla="*/ 0 w 47"/>
                <a:gd name="T1" fmla="*/ 0 h 45"/>
                <a:gd name="T2" fmla="*/ 0 w 47"/>
                <a:gd name="T3" fmla="*/ 0 h 45"/>
                <a:gd name="T4" fmla="*/ 0 w 47"/>
                <a:gd name="T5" fmla="*/ 0 h 45"/>
                <a:gd name="T6" fmla="*/ 0 w 4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5"/>
                <a:gd name="T14" fmla="*/ 47 w 4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5">
                  <a:moveTo>
                    <a:pt x="9" y="0"/>
                  </a:moveTo>
                  <a:lnTo>
                    <a:pt x="0" y="45"/>
                  </a:lnTo>
                  <a:lnTo>
                    <a:pt x="47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94" name="Freeform 961"/>
            <p:cNvSpPr>
              <a:spLocks/>
            </p:cNvSpPr>
            <p:nvPr/>
          </p:nvSpPr>
          <p:spPr bwMode="auto">
            <a:xfrm>
              <a:off x="1009" y="2106"/>
              <a:ext cx="8" cy="7"/>
            </a:xfrm>
            <a:custGeom>
              <a:avLst/>
              <a:gdLst>
                <a:gd name="T0" fmla="*/ 0 w 47"/>
                <a:gd name="T1" fmla="*/ 0 h 45"/>
                <a:gd name="T2" fmla="*/ 0 w 47"/>
                <a:gd name="T3" fmla="*/ 0 h 45"/>
                <a:gd name="T4" fmla="*/ 0 w 47"/>
                <a:gd name="T5" fmla="*/ 0 h 45"/>
                <a:gd name="T6" fmla="*/ 0 w 4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5"/>
                <a:gd name="T14" fmla="*/ 47 w 4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5">
                  <a:moveTo>
                    <a:pt x="0" y="37"/>
                  </a:moveTo>
                  <a:lnTo>
                    <a:pt x="47" y="0"/>
                  </a:lnTo>
                  <a:lnTo>
                    <a:pt x="39" y="45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95" name="Freeform 962"/>
            <p:cNvSpPr>
              <a:spLocks/>
            </p:cNvSpPr>
            <p:nvPr/>
          </p:nvSpPr>
          <p:spPr bwMode="auto">
            <a:xfrm>
              <a:off x="1009" y="2105"/>
              <a:ext cx="8" cy="8"/>
            </a:xfrm>
            <a:custGeom>
              <a:avLst/>
              <a:gdLst>
                <a:gd name="T0" fmla="*/ 0 w 47"/>
                <a:gd name="T1" fmla="*/ 0 h 53"/>
                <a:gd name="T2" fmla="*/ 0 w 47"/>
                <a:gd name="T3" fmla="*/ 0 h 53"/>
                <a:gd name="T4" fmla="*/ 0 w 47"/>
                <a:gd name="T5" fmla="*/ 0 h 53"/>
                <a:gd name="T6" fmla="*/ 0 w 47"/>
                <a:gd name="T7" fmla="*/ 0 h 53"/>
                <a:gd name="T8" fmla="*/ 0 w 47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3"/>
                <a:gd name="T17" fmla="*/ 47 w 4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3">
                  <a:moveTo>
                    <a:pt x="9" y="0"/>
                  </a:moveTo>
                  <a:lnTo>
                    <a:pt x="0" y="45"/>
                  </a:lnTo>
                  <a:lnTo>
                    <a:pt x="39" y="53"/>
                  </a:lnTo>
                  <a:lnTo>
                    <a:pt x="47" y="8"/>
                  </a:lnTo>
                  <a:lnTo>
                    <a:pt x="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96" name="Line 963"/>
            <p:cNvSpPr>
              <a:spLocks noChangeShapeType="1"/>
            </p:cNvSpPr>
            <p:nvPr/>
          </p:nvSpPr>
          <p:spPr bwMode="auto">
            <a:xfrm>
              <a:off x="1014" y="2106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97" name="Line 964"/>
            <p:cNvSpPr>
              <a:spLocks noChangeShapeType="1"/>
            </p:cNvSpPr>
            <p:nvPr/>
          </p:nvSpPr>
          <p:spPr bwMode="auto">
            <a:xfrm flipH="1">
              <a:off x="1025" y="2108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98" name="Line 965"/>
            <p:cNvSpPr>
              <a:spLocks noChangeShapeType="1"/>
            </p:cNvSpPr>
            <p:nvPr/>
          </p:nvSpPr>
          <p:spPr bwMode="auto">
            <a:xfrm>
              <a:off x="1031" y="2105"/>
              <a:ext cx="2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399" name="Line 966"/>
            <p:cNvSpPr>
              <a:spLocks noChangeShapeType="1"/>
            </p:cNvSpPr>
            <p:nvPr/>
          </p:nvSpPr>
          <p:spPr bwMode="auto">
            <a:xfrm flipH="1">
              <a:off x="1024" y="2107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00" name="Freeform 967"/>
            <p:cNvSpPr>
              <a:spLocks/>
            </p:cNvSpPr>
            <p:nvPr/>
          </p:nvSpPr>
          <p:spPr bwMode="auto">
            <a:xfrm>
              <a:off x="1046" y="2087"/>
              <a:ext cx="9" cy="23"/>
            </a:xfrm>
            <a:custGeom>
              <a:avLst/>
              <a:gdLst>
                <a:gd name="T0" fmla="*/ 0 w 58"/>
                <a:gd name="T1" fmla="*/ 0 h 142"/>
                <a:gd name="T2" fmla="*/ 0 w 58"/>
                <a:gd name="T3" fmla="*/ 0 h 142"/>
                <a:gd name="T4" fmla="*/ 0 w 58"/>
                <a:gd name="T5" fmla="*/ 0 h 142"/>
                <a:gd name="T6" fmla="*/ 0 w 58"/>
                <a:gd name="T7" fmla="*/ 0 h 1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142"/>
                <a:gd name="T14" fmla="*/ 58 w 58"/>
                <a:gd name="T15" fmla="*/ 142 h 1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142">
                  <a:moveTo>
                    <a:pt x="58" y="142"/>
                  </a:moveTo>
                  <a:lnTo>
                    <a:pt x="13" y="142"/>
                  </a:lnTo>
                  <a:lnTo>
                    <a:pt x="0" y="0"/>
                  </a:lnTo>
                  <a:lnTo>
                    <a:pt x="58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01" name="Freeform 968"/>
            <p:cNvSpPr>
              <a:spLocks/>
            </p:cNvSpPr>
            <p:nvPr/>
          </p:nvSpPr>
          <p:spPr bwMode="auto">
            <a:xfrm>
              <a:off x="1040" y="2087"/>
              <a:ext cx="8" cy="23"/>
            </a:xfrm>
            <a:custGeom>
              <a:avLst/>
              <a:gdLst>
                <a:gd name="T0" fmla="*/ 0 w 46"/>
                <a:gd name="T1" fmla="*/ 0 h 142"/>
                <a:gd name="T2" fmla="*/ 0 w 46"/>
                <a:gd name="T3" fmla="*/ 0 h 142"/>
                <a:gd name="T4" fmla="*/ 0 w 46"/>
                <a:gd name="T5" fmla="*/ 0 h 142"/>
                <a:gd name="T6" fmla="*/ 0 w 46"/>
                <a:gd name="T7" fmla="*/ 0 h 1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42"/>
                <a:gd name="T14" fmla="*/ 46 w 46"/>
                <a:gd name="T15" fmla="*/ 142 h 1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42">
                  <a:moveTo>
                    <a:pt x="46" y="142"/>
                  </a:moveTo>
                  <a:lnTo>
                    <a:pt x="33" y="0"/>
                  </a:lnTo>
                  <a:lnTo>
                    <a:pt x="0" y="32"/>
                  </a:lnTo>
                  <a:lnTo>
                    <a:pt x="46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02" name="Freeform 969"/>
            <p:cNvSpPr>
              <a:spLocks/>
            </p:cNvSpPr>
            <p:nvPr/>
          </p:nvSpPr>
          <p:spPr bwMode="auto">
            <a:xfrm>
              <a:off x="1040" y="2087"/>
              <a:ext cx="15" cy="23"/>
            </a:xfrm>
            <a:custGeom>
              <a:avLst/>
              <a:gdLst>
                <a:gd name="T0" fmla="*/ 0 w 91"/>
                <a:gd name="T1" fmla="*/ 0 h 142"/>
                <a:gd name="T2" fmla="*/ 0 w 91"/>
                <a:gd name="T3" fmla="*/ 0 h 142"/>
                <a:gd name="T4" fmla="*/ 0 w 91"/>
                <a:gd name="T5" fmla="*/ 0 h 142"/>
                <a:gd name="T6" fmla="*/ 0 w 91"/>
                <a:gd name="T7" fmla="*/ 0 h 142"/>
                <a:gd name="T8" fmla="*/ 0 w 91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142"/>
                <a:gd name="T17" fmla="*/ 91 w 91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142">
                  <a:moveTo>
                    <a:pt x="91" y="142"/>
                  </a:moveTo>
                  <a:lnTo>
                    <a:pt x="46" y="142"/>
                  </a:lnTo>
                  <a:lnTo>
                    <a:pt x="0" y="32"/>
                  </a:lnTo>
                  <a:lnTo>
                    <a:pt x="33" y="0"/>
                  </a:lnTo>
                  <a:lnTo>
                    <a:pt x="91" y="14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03" name="Freeform 970"/>
            <p:cNvSpPr>
              <a:spLocks/>
            </p:cNvSpPr>
            <p:nvPr/>
          </p:nvSpPr>
          <p:spPr bwMode="auto">
            <a:xfrm>
              <a:off x="1022" y="2077"/>
              <a:ext cx="24" cy="15"/>
            </a:xfrm>
            <a:custGeom>
              <a:avLst/>
              <a:gdLst>
                <a:gd name="T0" fmla="*/ 0 w 140"/>
                <a:gd name="T1" fmla="*/ 0 h 93"/>
                <a:gd name="T2" fmla="*/ 0 w 140"/>
                <a:gd name="T3" fmla="*/ 0 h 93"/>
                <a:gd name="T4" fmla="*/ 0 w 140"/>
                <a:gd name="T5" fmla="*/ 0 h 93"/>
                <a:gd name="T6" fmla="*/ 0 w 140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93"/>
                <a:gd name="T14" fmla="*/ 140 w 140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93">
                  <a:moveTo>
                    <a:pt x="140" y="61"/>
                  </a:moveTo>
                  <a:lnTo>
                    <a:pt x="107" y="93"/>
                  </a:lnTo>
                  <a:lnTo>
                    <a:pt x="0" y="0"/>
                  </a:lnTo>
                  <a:lnTo>
                    <a:pt x="140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04" name="Freeform 971"/>
            <p:cNvSpPr>
              <a:spLocks/>
            </p:cNvSpPr>
            <p:nvPr/>
          </p:nvSpPr>
          <p:spPr bwMode="auto">
            <a:xfrm>
              <a:off x="1022" y="2077"/>
              <a:ext cx="18" cy="15"/>
            </a:xfrm>
            <a:custGeom>
              <a:avLst/>
              <a:gdLst>
                <a:gd name="T0" fmla="*/ 0 w 109"/>
                <a:gd name="T1" fmla="*/ 0 h 93"/>
                <a:gd name="T2" fmla="*/ 0 w 109"/>
                <a:gd name="T3" fmla="*/ 0 h 93"/>
                <a:gd name="T4" fmla="*/ 0 w 109"/>
                <a:gd name="T5" fmla="*/ 0 h 93"/>
                <a:gd name="T6" fmla="*/ 0 w 109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93"/>
                <a:gd name="T14" fmla="*/ 109 w 109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93">
                  <a:moveTo>
                    <a:pt x="109" y="93"/>
                  </a:moveTo>
                  <a:lnTo>
                    <a:pt x="2" y="0"/>
                  </a:lnTo>
                  <a:lnTo>
                    <a:pt x="0" y="45"/>
                  </a:lnTo>
                  <a:lnTo>
                    <a:pt x="109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05" name="Freeform 972"/>
            <p:cNvSpPr>
              <a:spLocks/>
            </p:cNvSpPr>
            <p:nvPr/>
          </p:nvSpPr>
          <p:spPr bwMode="auto">
            <a:xfrm>
              <a:off x="1022" y="2077"/>
              <a:ext cx="24" cy="15"/>
            </a:xfrm>
            <a:custGeom>
              <a:avLst/>
              <a:gdLst>
                <a:gd name="T0" fmla="*/ 0 w 142"/>
                <a:gd name="T1" fmla="*/ 0 h 93"/>
                <a:gd name="T2" fmla="*/ 0 w 142"/>
                <a:gd name="T3" fmla="*/ 0 h 93"/>
                <a:gd name="T4" fmla="*/ 0 w 142"/>
                <a:gd name="T5" fmla="*/ 0 h 93"/>
                <a:gd name="T6" fmla="*/ 0 w 142"/>
                <a:gd name="T7" fmla="*/ 0 h 93"/>
                <a:gd name="T8" fmla="*/ 0 w 142"/>
                <a:gd name="T9" fmla="*/ 0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2"/>
                <a:gd name="T16" fmla="*/ 0 h 93"/>
                <a:gd name="T17" fmla="*/ 142 w 142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2" h="93">
                  <a:moveTo>
                    <a:pt x="142" y="61"/>
                  </a:moveTo>
                  <a:lnTo>
                    <a:pt x="109" y="93"/>
                  </a:lnTo>
                  <a:lnTo>
                    <a:pt x="0" y="45"/>
                  </a:lnTo>
                  <a:lnTo>
                    <a:pt x="2" y="0"/>
                  </a:lnTo>
                  <a:lnTo>
                    <a:pt x="142" y="6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06" name="Freeform 973"/>
            <p:cNvSpPr>
              <a:spLocks/>
            </p:cNvSpPr>
            <p:nvPr/>
          </p:nvSpPr>
          <p:spPr bwMode="auto">
            <a:xfrm>
              <a:off x="982" y="2106"/>
              <a:ext cx="11" cy="7"/>
            </a:xfrm>
            <a:custGeom>
              <a:avLst/>
              <a:gdLst>
                <a:gd name="T0" fmla="*/ 0 w 64"/>
                <a:gd name="T1" fmla="*/ 0 h 45"/>
                <a:gd name="T2" fmla="*/ 0 w 64"/>
                <a:gd name="T3" fmla="*/ 0 h 45"/>
                <a:gd name="T4" fmla="*/ 0 w 64"/>
                <a:gd name="T5" fmla="*/ 0 h 45"/>
                <a:gd name="T6" fmla="*/ 0 w 6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5"/>
                <a:gd name="T14" fmla="*/ 64 w 6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5">
                  <a:moveTo>
                    <a:pt x="64" y="45"/>
                  </a:moveTo>
                  <a:lnTo>
                    <a:pt x="64" y="0"/>
                  </a:lnTo>
                  <a:lnTo>
                    <a:pt x="0" y="45"/>
                  </a:lnTo>
                  <a:lnTo>
                    <a:pt x="64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07" name="Freeform 974"/>
            <p:cNvSpPr>
              <a:spLocks/>
            </p:cNvSpPr>
            <p:nvPr/>
          </p:nvSpPr>
          <p:spPr bwMode="auto">
            <a:xfrm>
              <a:off x="982" y="2106"/>
              <a:ext cx="11" cy="7"/>
            </a:xfrm>
            <a:custGeom>
              <a:avLst/>
              <a:gdLst>
                <a:gd name="T0" fmla="*/ 0 w 64"/>
                <a:gd name="T1" fmla="*/ 0 h 45"/>
                <a:gd name="T2" fmla="*/ 0 w 64"/>
                <a:gd name="T3" fmla="*/ 0 h 45"/>
                <a:gd name="T4" fmla="*/ 0 w 64"/>
                <a:gd name="T5" fmla="*/ 0 h 45"/>
                <a:gd name="T6" fmla="*/ 0 w 6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5"/>
                <a:gd name="T14" fmla="*/ 64 w 6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5">
                  <a:moveTo>
                    <a:pt x="64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08" name="Rectangle 975"/>
            <p:cNvSpPr>
              <a:spLocks noChangeArrowheads="1"/>
            </p:cNvSpPr>
            <p:nvPr/>
          </p:nvSpPr>
          <p:spPr bwMode="auto">
            <a:xfrm>
              <a:off x="982" y="2106"/>
              <a:ext cx="1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409" name="Line 976"/>
            <p:cNvSpPr>
              <a:spLocks noChangeShapeType="1"/>
            </p:cNvSpPr>
            <p:nvPr/>
          </p:nvSpPr>
          <p:spPr bwMode="auto">
            <a:xfrm flipH="1">
              <a:off x="991" y="2108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10" name="Freeform 977"/>
            <p:cNvSpPr>
              <a:spLocks/>
            </p:cNvSpPr>
            <p:nvPr/>
          </p:nvSpPr>
          <p:spPr bwMode="auto">
            <a:xfrm>
              <a:off x="1056" y="2106"/>
              <a:ext cx="7" cy="9"/>
            </a:xfrm>
            <a:custGeom>
              <a:avLst/>
              <a:gdLst>
                <a:gd name="T0" fmla="*/ 0 w 42"/>
                <a:gd name="T1" fmla="*/ 0 h 60"/>
                <a:gd name="T2" fmla="*/ 0 w 42"/>
                <a:gd name="T3" fmla="*/ 0 h 60"/>
                <a:gd name="T4" fmla="*/ 0 w 42"/>
                <a:gd name="T5" fmla="*/ 0 h 60"/>
                <a:gd name="T6" fmla="*/ 0 w 42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60"/>
                <a:gd name="T14" fmla="*/ 42 w 42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60">
                  <a:moveTo>
                    <a:pt x="0" y="19"/>
                  </a:moveTo>
                  <a:lnTo>
                    <a:pt x="19" y="60"/>
                  </a:lnTo>
                  <a:lnTo>
                    <a:pt x="42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11" name="Freeform 978"/>
            <p:cNvSpPr>
              <a:spLocks/>
            </p:cNvSpPr>
            <p:nvPr/>
          </p:nvSpPr>
          <p:spPr bwMode="auto">
            <a:xfrm>
              <a:off x="1059" y="2106"/>
              <a:ext cx="7" cy="9"/>
            </a:xfrm>
            <a:custGeom>
              <a:avLst/>
              <a:gdLst>
                <a:gd name="T0" fmla="*/ 0 w 43"/>
                <a:gd name="T1" fmla="*/ 0 h 60"/>
                <a:gd name="T2" fmla="*/ 0 w 43"/>
                <a:gd name="T3" fmla="*/ 0 h 60"/>
                <a:gd name="T4" fmla="*/ 0 w 43"/>
                <a:gd name="T5" fmla="*/ 0 h 60"/>
                <a:gd name="T6" fmla="*/ 0 w 43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60"/>
                <a:gd name="T14" fmla="*/ 43 w 43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60">
                  <a:moveTo>
                    <a:pt x="0" y="60"/>
                  </a:moveTo>
                  <a:lnTo>
                    <a:pt x="23" y="0"/>
                  </a:lnTo>
                  <a:lnTo>
                    <a:pt x="43" y="4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12" name="Freeform 979"/>
            <p:cNvSpPr>
              <a:spLocks/>
            </p:cNvSpPr>
            <p:nvPr/>
          </p:nvSpPr>
          <p:spPr bwMode="auto">
            <a:xfrm>
              <a:off x="1056" y="2106"/>
              <a:ext cx="10" cy="9"/>
            </a:xfrm>
            <a:custGeom>
              <a:avLst/>
              <a:gdLst>
                <a:gd name="T0" fmla="*/ 0 w 62"/>
                <a:gd name="T1" fmla="*/ 0 h 60"/>
                <a:gd name="T2" fmla="*/ 0 w 62"/>
                <a:gd name="T3" fmla="*/ 0 h 60"/>
                <a:gd name="T4" fmla="*/ 0 w 62"/>
                <a:gd name="T5" fmla="*/ 0 h 60"/>
                <a:gd name="T6" fmla="*/ 0 w 62"/>
                <a:gd name="T7" fmla="*/ 0 h 60"/>
                <a:gd name="T8" fmla="*/ 0 w 62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60"/>
                <a:gd name="T17" fmla="*/ 62 w 62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60">
                  <a:moveTo>
                    <a:pt x="0" y="19"/>
                  </a:moveTo>
                  <a:lnTo>
                    <a:pt x="19" y="60"/>
                  </a:lnTo>
                  <a:lnTo>
                    <a:pt x="62" y="40"/>
                  </a:lnTo>
                  <a:lnTo>
                    <a:pt x="42" y="0"/>
                  </a:lnTo>
                  <a:lnTo>
                    <a:pt x="0" y="1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13" name="Line 980"/>
            <p:cNvSpPr>
              <a:spLocks noChangeShapeType="1"/>
            </p:cNvSpPr>
            <p:nvPr/>
          </p:nvSpPr>
          <p:spPr bwMode="auto">
            <a:xfrm>
              <a:off x="1012" y="2115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14" name="Freeform 981"/>
            <p:cNvSpPr>
              <a:spLocks/>
            </p:cNvSpPr>
            <p:nvPr/>
          </p:nvSpPr>
          <p:spPr bwMode="auto">
            <a:xfrm>
              <a:off x="1010" y="2112"/>
              <a:ext cx="6" cy="10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0" y="29"/>
                  </a:moveTo>
                  <a:lnTo>
                    <a:pt x="34" y="58"/>
                  </a:lnTo>
                  <a:lnTo>
                    <a:pt x="26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15" name="Freeform 982"/>
            <p:cNvSpPr>
              <a:spLocks/>
            </p:cNvSpPr>
            <p:nvPr/>
          </p:nvSpPr>
          <p:spPr bwMode="auto">
            <a:xfrm>
              <a:off x="1015" y="2112"/>
              <a:ext cx="5" cy="10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8" y="58"/>
                  </a:moveTo>
                  <a:lnTo>
                    <a:pt x="0" y="0"/>
                  </a:lnTo>
                  <a:lnTo>
                    <a:pt x="34" y="30"/>
                  </a:lnTo>
                  <a:lnTo>
                    <a:pt x="8" y="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16" name="Freeform 983"/>
            <p:cNvSpPr>
              <a:spLocks/>
            </p:cNvSpPr>
            <p:nvPr/>
          </p:nvSpPr>
          <p:spPr bwMode="auto">
            <a:xfrm>
              <a:off x="1010" y="2112"/>
              <a:ext cx="10" cy="10"/>
            </a:xfrm>
            <a:custGeom>
              <a:avLst/>
              <a:gdLst>
                <a:gd name="T0" fmla="*/ 0 w 60"/>
                <a:gd name="T1" fmla="*/ 0 h 58"/>
                <a:gd name="T2" fmla="*/ 0 w 60"/>
                <a:gd name="T3" fmla="*/ 0 h 58"/>
                <a:gd name="T4" fmla="*/ 0 w 60"/>
                <a:gd name="T5" fmla="*/ 0 h 58"/>
                <a:gd name="T6" fmla="*/ 0 w 60"/>
                <a:gd name="T7" fmla="*/ 0 h 58"/>
                <a:gd name="T8" fmla="*/ 0 w 60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8"/>
                <a:gd name="T17" fmla="*/ 60 w 60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8">
                  <a:moveTo>
                    <a:pt x="0" y="29"/>
                  </a:moveTo>
                  <a:lnTo>
                    <a:pt x="34" y="58"/>
                  </a:lnTo>
                  <a:lnTo>
                    <a:pt x="60" y="30"/>
                  </a:lnTo>
                  <a:lnTo>
                    <a:pt x="26" y="0"/>
                  </a:lnTo>
                  <a:lnTo>
                    <a:pt x="0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17" name="Line 984"/>
            <p:cNvSpPr>
              <a:spLocks noChangeShapeType="1"/>
            </p:cNvSpPr>
            <p:nvPr/>
          </p:nvSpPr>
          <p:spPr bwMode="auto">
            <a:xfrm flipV="1">
              <a:off x="1021" y="2119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18" name="Line 985"/>
            <p:cNvSpPr>
              <a:spLocks noChangeShapeType="1"/>
            </p:cNvSpPr>
            <p:nvPr/>
          </p:nvSpPr>
          <p:spPr bwMode="auto">
            <a:xfrm flipH="1" flipV="1">
              <a:off x="1015" y="2119"/>
              <a:ext cx="8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19" name="Freeform 986"/>
            <p:cNvSpPr>
              <a:spLocks/>
            </p:cNvSpPr>
            <p:nvPr/>
          </p:nvSpPr>
          <p:spPr bwMode="auto">
            <a:xfrm>
              <a:off x="1020" y="2118"/>
              <a:ext cx="9" cy="6"/>
            </a:xfrm>
            <a:custGeom>
              <a:avLst/>
              <a:gdLst>
                <a:gd name="T0" fmla="*/ 0 w 54"/>
                <a:gd name="T1" fmla="*/ 0 h 37"/>
                <a:gd name="T2" fmla="*/ 0 w 54"/>
                <a:gd name="T3" fmla="*/ 0 h 37"/>
                <a:gd name="T4" fmla="*/ 0 w 54"/>
                <a:gd name="T5" fmla="*/ 0 h 37"/>
                <a:gd name="T6" fmla="*/ 0 w 54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37"/>
                <a:gd name="T14" fmla="*/ 54 w 54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37">
                  <a:moveTo>
                    <a:pt x="12" y="37"/>
                  </a:moveTo>
                  <a:lnTo>
                    <a:pt x="54" y="22"/>
                  </a:lnTo>
                  <a:lnTo>
                    <a:pt x="0" y="0"/>
                  </a:lnTo>
                  <a:lnTo>
                    <a:pt x="12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20" name="Freeform 987"/>
            <p:cNvSpPr>
              <a:spLocks/>
            </p:cNvSpPr>
            <p:nvPr/>
          </p:nvSpPr>
          <p:spPr bwMode="auto">
            <a:xfrm>
              <a:off x="1020" y="2115"/>
              <a:ext cx="9" cy="6"/>
            </a:xfrm>
            <a:custGeom>
              <a:avLst/>
              <a:gdLst>
                <a:gd name="T0" fmla="*/ 0 w 54"/>
                <a:gd name="T1" fmla="*/ 0 h 37"/>
                <a:gd name="T2" fmla="*/ 0 w 54"/>
                <a:gd name="T3" fmla="*/ 0 h 37"/>
                <a:gd name="T4" fmla="*/ 0 w 54"/>
                <a:gd name="T5" fmla="*/ 0 h 37"/>
                <a:gd name="T6" fmla="*/ 0 w 54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37"/>
                <a:gd name="T14" fmla="*/ 54 w 54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37">
                  <a:moveTo>
                    <a:pt x="54" y="37"/>
                  </a:moveTo>
                  <a:lnTo>
                    <a:pt x="0" y="15"/>
                  </a:lnTo>
                  <a:lnTo>
                    <a:pt x="42" y="0"/>
                  </a:lnTo>
                  <a:lnTo>
                    <a:pt x="54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21" name="Freeform 988"/>
            <p:cNvSpPr>
              <a:spLocks/>
            </p:cNvSpPr>
            <p:nvPr/>
          </p:nvSpPr>
          <p:spPr bwMode="auto">
            <a:xfrm>
              <a:off x="1020" y="2115"/>
              <a:ext cx="9" cy="9"/>
            </a:xfrm>
            <a:custGeom>
              <a:avLst/>
              <a:gdLst>
                <a:gd name="T0" fmla="*/ 0 w 54"/>
                <a:gd name="T1" fmla="*/ 0 h 52"/>
                <a:gd name="T2" fmla="*/ 0 w 54"/>
                <a:gd name="T3" fmla="*/ 0 h 52"/>
                <a:gd name="T4" fmla="*/ 0 w 54"/>
                <a:gd name="T5" fmla="*/ 0 h 52"/>
                <a:gd name="T6" fmla="*/ 0 w 54"/>
                <a:gd name="T7" fmla="*/ 0 h 52"/>
                <a:gd name="T8" fmla="*/ 0 w 54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52"/>
                <a:gd name="T17" fmla="*/ 54 w 54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52">
                  <a:moveTo>
                    <a:pt x="12" y="52"/>
                  </a:moveTo>
                  <a:lnTo>
                    <a:pt x="54" y="37"/>
                  </a:lnTo>
                  <a:lnTo>
                    <a:pt x="42" y="0"/>
                  </a:lnTo>
                  <a:lnTo>
                    <a:pt x="0" y="15"/>
                  </a:lnTo>
                  <a:lnTo>
                    <a:pt x="12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22" name="Freeform 989"/>
            <p:cNvSpPr>
              <a:spLocks/>
            </p:cNvSpPr>
            <p:nvPr/>
          </p:nvSpPr>
          <p:spPr bwMode="auto">
            <a:xfrm>
              <a:off x="1016" y="2115"/>
              <a:ext cx="7" cy="9"/>
            </a:xfrm>
            <a:custGeom>
              <a:avLst/>
              <a:gdLst>
                <a:gd name="T0" fmla="*/ 0 w 43"/>
                <a:gd name="T1" fmla="*/ 0 h 51"/>
                <a:gd name="T2" fmla="*/ 0 w 43"/>
                <a:gd name="T3" fmla="*/ 0 h 51"/>
                <a:gd name="T4" fmla="*/ 0 w 43"/>
                <a:gd name="T5" fmla="*/ 0 h 51"/>
                <a:gd name="T6" fmla="*/ 0 w 43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1"/>
                <a:gd name="T14" fmla="*/ 43 w 43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1">
                  <a:moveTo>
                    <a:pt x="43" y="15"/>
                  </a:moveTo>
                  <a:lnTo>
                    <a:pt x="0" y="0"/>
                  </a:lnTo>
                  <a:lnTo>
                    <a:pt x="31" y="51"/>
                  </a:lnTo>
                  <a:lnTo>
                    <a:pt x="4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23" name="Freeform 990"/>
            <p:cNvSpPr>
              <a:spLocks/>
            </p:cNvSpPr>
            <p:nvPr/>
          </p:nvSpPr>
          <p:spPr bwMode="auto">
            <a:xfrm>
              <a:off x="1014" y="2115"/>
              <a:ext cx="7" cy="9"/>
            </a:xfrm>
            <a:custGeom>
              <a:avLst/>
              <a:gdLst>
                <a:gd name="T0" fmla="*/ 0 w 43"/>
                <a:gd name="T1" fmla="*/ 0 h 51"/>
                <a:gd name="T2" fmla="*/ 0 w 43"/>
                <a:gd name="T3" fmla="*/ 0 h 51"/>
                <a:gd name="T4" fmla="*/ 0 w 43"/>
                <a:gd name="T5" fmla="*/ 0 h 51"/>
                <a:gd name="T6" fmla="*/ 0 w 43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1"/>
                <a:gd name="T14" fmla="*/ 43 w 43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1">
                  <a:moveTo>
                    <a:pt x="12" y="0"/>
                  </a:moveTo>
                  <a:lnTo>
                    <a:pt x="43" y="51"/>
                  </a:lnTo>
                  <a:lnTo>
                    <a:pt x="0" y="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24" name="Freeform 991"/>
            <p:cNvSpPr>
              <a:spLocks/>
            </p:cNvSpPr>
            <p:nvPr/>
          </p:nvSpPr>
          <p:spPr bwMode="auto">
            <a:xfrm>
              <a:off x="1014" y="2115"/>
              <a:ext cx="9" cy="9"/>
            </a:xfrm>
            <a:custGeom>
              <a:avLst/>
              <a:gdLst>
                <a:gd name="T0" fmla="*/ 0 w 55"/>
                <a:gd name="T1" fmla="*/ 0 h 51"/>
                <a:gd name="T2" fmla="*/ 0 w 55"/>
                <a:gd name="T3" fmla="*/ 0 h 51"/>
                <a:gd name="T4" fmla="*/ 0 w 55"/>
                <a:gd name="T5" fmla="*/ 0 h 51"/>
                <a:gd name="T6" fmla="*/ 0 w 55"/>
                <a:gd name="T7" fmla="*/ 0 h 51"/>
                <a:gd name="T8" fmla="*/ 0 w 55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1"/>
                <a:gd name="T17" fmla="*/ 55 w 55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1">
                  <a:moveTo>
                    <a:pt x="55" y="15"/>
                  </a:moveTo>
                  <a:lnTo>
                    <a:pt x="12" y="0"/>
                  </a:lnTo>
                  <a:lnTo>
                    <a:pt x="0" y="37"/>
                  </a:lnTo>
                  <a:lnTo>
                    <a:pt x="43" y="51"/>
                  </a:lnTo>
                  <a:lnTo>
                    <a:pt x="55" y="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25" name="Line 992"/>
            <p:cNvSpPr>
              <a:spLocks noChangeShapeType="1"/>
            </p:cNvSpPr>
            <p:nvPr/>
          </p:nvSpPr>
          <p:spPr bwMode="auto">
            <a:xfrm flipH="1">
              <a:off x="1026" y="2115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26" name="Freeform 993"/>
            <p:cNvSpPr>
              <a:spLocks/>
            </p:cNvSpPr>
            <p:nvPr/>
          </p:nvSpPr>
          <p:spPr bwMode="auto">
            <a:xfrm>
              <a:off x="1023" y="2113"/>
              <a:ext cx="10" cy="5"/>
            </a:xfrm>
            <a:custGeom>
              <a:avLst/>
              <a:gdLst>
                <a:gd name="T0" fmla="*/ 0 w 60"/>
                <a:gd name="T1" fmla="*/ 0 h 30"/>
                <a:gd name="T2" fmla="*/ 0 w 60"/>
                <a:gd name="T3" fmla="*/ 0 h 30"/>
                <a:gd name="T4" fmla="*/ 0 w 60"/>
                <a:gd name="T5" fmla="*/ 0 h 30"/>
                <a:gd name="T6" fmla="*/ 0 w 60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0"/>
                <a:gd name="T14" fmla="*/ 60 w 6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0">
                  <a:moveTo>
                    <a:pt x="34" y="0"/>
                  </a:moveTo>
                  <a:lnTo>
                    <a:pt x="0" y="30"/>
                  </a:lnTo>
                  <a:lnTo>
                    <a:pt x="60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27" name="Freeform 994"/>
            <p:cNvSpPr>
              <a:spLocks/>
            </p:cNvSpPr>
            <p:nvPr/>
          </p:nvSpPr>
          <p:spPr bwMode="auto">
            <a:xfrm>
              <a:off x="1023" y="2118"/>
              <a:ext cx="10" cy="5"/>
            </a:xfrm>
            <a:custGeom>
              <a:avLst/>
              <a:gdLst>
                <a:gd name="T0" fmla="*/ 0 w 60"/>
                <a:gd name="T1" fmla="*/ 0 h 29"/>
                <a:gd name="T2" fmla="*/ 0 w 60"/>
                <a:gd name="T3" fmla="*/ 0 h 29"/>
                <a:gd name="T4" fmla="*/ 0 w 60"/>
                <a:gd name="T5" fmla="*/ 0 h 29"/>
                <a:gd name="T6" fmla="*/ 0 w 60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29"/>
                <a:gd name="T14" fmla="*/ 60 w 60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29">
                  <a:moveTo>
                    <a:pt x="0" y="1"/>
                  </a:moveTo>
                  <a:lnTo>
                    <a:pt x="60" y="0"/>
                  </a:lnTo>
                  <a:lnTo>
                    <a:pt x="26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28" name="Freeform 995"/>
            <p:cNvSpPr>
              <a:spLocks/>
            </p:cNvSpPr>
            <p:nvPr/>
          </p:nvSpPr>
          <p:spPr bwMode="auto">
            <a:xfrm>
              <a:off x="1023" y="2113"/>
              <a:ext cx="10" cy="10"/>
            </a:xfrm>
            <a:custGeom>
              <a:avLst/>
              <a:gdLst>
                <a:gd name="T0" fmla="*/ 0 w 60"/>
                <a:gd name="T1" fmla="*/ 0 h 58"/>
                <a:gd name="T2" fmla="*/ 0 w 60"/>
                <a:gd name="T3" fmla="*/ 0 h 58"/>
                <a:gd name="T4" fmla="*/ 0 w 60"/>
                <a:gd name="T5" fmla="*/ 0 h 58"/>
                <a:gd name="T6" fmla="*/ 0 w 60"/>
                <a:gd name="T7" fmla="*/ 0 h 58"/>
                <a:gd name="T8" fmla="*/ 0 w 60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8"/>
                <a:gd name="T17" fmla="*/ 60 w 60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8">
                  <a:moveTo>
                    <a:pt x="34" y="0"/>
                  </a:moveTo>
                  <a:lnTo>
                    <a:pt x="0" y="30"/>
                  </a:lnTo>
                  <a:lnTo>
                    <a:pt x="26" y="58"/>
                  </a:lnTo>
                  <a:lnTo>
                    <a:pt x="60" y="29"/>
                  </a:lnTo>
                  <a:lnTo>
                    <a:pt x="3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29" name="Line 996"/>
            <p:cNvSpPr>
              <a:spLocks noChangeShapeType="1"/>
            </p:cNvSpPr>
            <p:nvPr/>
          </p:nvSpPr>
          <p:spPr bwMode="auto">
            <a:xfrm flipV="1">
              <a:off x="1014" y="2112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30" name="Line 997"/>
            <p:cNvSpPr>
              <a:spLocks noChangeShapeType="1"/>
            </p:cNvSpPr>
            <p:nvPr/>
          </p:nvSpPr>
          <p:spPr bwMode="auto">
            <a:xfrm flipV="1">
              <a:off x="1011" y="2113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31" name="Line 998"/>
            <p:cNvSpPr>
              <a:spLocks noChangeShapeType="1"/>
            </p:cNvSpPr>
            <p:nvPr/>
          </p:nvSpPr>
          <p:spPr bwMode="auto">
            <a:xfrm flipH="1" flipV="1">
              <a:off x="1011" y="2110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32" name="Line 999"/>
            <p:cNvSpPr>
              <a:spLocks noChangeShapeType="1"/>
            </p:cNvSpPr>
            <p:nvPr/>
          </p:nvSpPr>
          <p:spPr bwMode="auto">
            <a:xfrm flipV="1">
              <a:off x="1013" y="2112"/>
              <a:ext cx="7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33" name="Freeform 1000"/>
            <p:cNvSpPr>
              <a:spLocks/>
            </p:cNvSpPr>
            <p:nvPr/>
          </p:nvSpPr>
          <p:spPr bwMode="auto">
            <a:xfrm>
              <a:off x="1010" y="2109"/>
              <a:ext cx="6" cy="7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45"/>
                  </a:moveTo>
                  <a:lnTo>
                    <a:pt x="29" y="0"/>
                  </a:lnTo>
                  <a:lnTo>
                    <a:pt x="0" y="52"/>
                  </a:lnTo>
                  <a:lnTo>
                    <a:pt x="3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34" name="Freeform 1001"/>
            <p:cNvSpPr>
              <a:spLocks/>
            </p:cNvSpPr>
            <p:nvPr/>
          </p:nvSpPr>
          <p:spPr bwMode="auto">
            <a:xfrm>
              <a:off x="1009" y="2109"/>
              <a:ext cx="6" cy="7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0"/>
                  </a:moveTo>
                  <a:lnTo>
                    <a:pt x="9" y="52"/>
                  </a:lnTo>
                  <a:lnTo>
                    <a:pt x="0" y="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35" name="Freeform 1002"/>
            <p:cNvSpPr>
              <a:spLocks/>
            </p:cNvSpPr>
            <p:nvPr/>
          </p:nvSpPr>
          <p:spPr bwMode="auto">
            <a:xfrm>
              <a:off x="1009" y="2109"/>
              <a:ext cx="7" cy="7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0 h 52"/>
                <a:gd name="T4" fmla="*/ 0 w 47"/>
                <a:gd name="T5" fmla="*/ 0 h 52"/>
                <a:gd name="T6" fmla="*/ 0 w 47"/>
                <a:gd name="T7" fmla="*/ 0 h 52"/>
                <a:gd name="T8" fmla="*/ 0 w 47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2"/>
                <a:gd name="T17" fmla="*/ 47 w 47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2">
                  <a:moveTo>
                    <a:pt x="47" y="45"/>
                  </a:moveTo>
                  <a:lnTo>
                    <a:pt x="38" y="0"/>
                  </a:lnTo>
                  <a:lnTo>
                    <a:pt x="0" y="8"/>
                  </a:lnTo>
                  <a:lnTo>
                    <a:pt x="9" y="52"/>
                  </a:lnTo>
                  <a:lnTo>
                    <a:pt x="47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36" name="Line 1003"/>
            <p:cNvSpPr>
              <a:spLocks noChangeShapeType="1"/>
            </p:cNvSpPr>
            <p:nvPr/>
          </p:nvSpPr>
          <p:spPr bwMode="auto">
            <a:xfrm flipH="1" flipV="1">
              <a:off x="1021" y="2114"/>
              <a:ext cx="3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37" name="Line 1004"/>
            <p:cNvSpPr>
              <a:spLocks noChangeShapeType="1"/>
            </p:cNvSpPr>
            <p:nvPr/>
          </p:nvSpPr>
          <p:spPr bwMode="auto">
            <a:xfrm flipV="1">
              <a:off x="1019" y="2114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38" name="Line 1005"/>
            <p:cNvSpPr>
              <a:spLocks noChangeShapeType="1"/>
            </p:cNvSpPr>
            <p:nvPr/>
          </p:nvSpPr>
          <p:spPr bwMode="auto">
            <a:xfrm flipV="1">
              <a:off x="1022" y="2113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39" name="Line 1006"/>
            <p:cNvSpPr>
              <a:spLocks noChangeShapeType="1"/>
            </p:cNvSpPr>
            <p:nvPr/>
          </p:nvSpPr>
          <p:spPr bwMode="auto">
            <a:xfrm flipV="1">
              <a:off x="1030" y="2111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40" name="Line 1007"/>
            <p:cNvSpPr>
              <a:spLocks noChangeShapeType="1"/>
            </p:cNvSpPr>
            <p:nvPr/>
          </p:nvSpPr>
          <p:spPr bwMode="auto">
            <a:xfrm flipH="1" flipV="1">
              <a:off x="1025" y="2113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41" name="Line 1008"/>
            <p:cNvSpPr>
              <a:spLocks noChangeShapeType="1"/>
            </p:cNvSpPr>
            <p:nvPr/>
          </p:nvSpPr>
          <p:spPr bwMode="auto">
            <a:xfrm flipH="1" flipV="1">
              <a:off x="1025" y="2112"/>
              <a:ext cx="5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42" name="Freeform 1009"/>
            <p:cNvSpPr>
              <a:spLocks/>
            </p:cNvSpPr>
            <p:nvPr/>
          </p:nvSpPr>
          <p:spPr bwMode="auto">
            <a:xfrm>
              <a:off x="1027" y="2111"/>
              <a:ext cx="8" cy="6"/>
            </a:xfrm>
            <a:custGeom>
              <a:avLst/>
              <a:gdLst>
                <a:gd name="T0" fmla="*/ 0 w 47"/>
                <a:gd name="T1" fmla="*/ 0 h 45"/>
                <a:gd name="T2" fmla="*/ 0 w 47"/>
                <a:gd name="T3" fmla="*/ 0 h 45"/>
                <a:gd name="T4" fmla="*/ 0 w 47"/>
                <a:gd name="T5" fmla="*/ 0 h 45"/>
                <a:gd name="T6" fmla="*/ 0 w 4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5"/>
                <a:gd name="T14" fmla="*/ 47 w 4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5">
                  <a:moveTo>
                    <a:pt x="38" y="45"/>
                  </a:moveTo>
                  <a:lnTo>
                    <a:pt x="47" y="0"/>
                  </a:lnTo>
                  <a:lnTo>
                    <a:pt x="0" y="37"/>
                  </a:lnTo>
                  <a:lnTo>
                    <a:pt x="3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43" name="Freeform 1010"/>
            <p:cNvSpPr>
              <a:spLocks/>
            </p:cNvSpPr>
            <p:nvPr/>
          </p:nvSpPr>
          <p:spPr bwMode="auto">
            <a:xfrm>
              <a:off x="1027" y="2109"/>
              <a:ext cx="8" cy="7"/>
            </a:xfrm>
            <a:custGeom>
              <a:avLst/>
              <a:gdLst>
                <a:gd name="T0" fmla="*/ 0 w 47"/>
                <a:gd name="T1" fmla="*/ 0 h 45"/>
                <a:gd name="T2" fmla="*/ 0 w 47"/>
                <a:gd name="T3" fmla="*/ 0 h 45"/>
                <a:gd name="T4" fmla="*/ 0 w 47"/>
                <a:gd name="T5" fmla="*/ 0 h 45"/>
                <a:gd name="T6" fmla="*/ 0 w 4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5"/>
                <a:gd name="T14" fmla="*/ 47 w 4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5">
                  <a:moveTo>
                    <a:pt x="47" y="8"/>
                  </a:moveTo>
                  <a:lnTo>
                    <a:pt x="0" y="45"/>
                  </a:lnTo>
                  <a:lnTo>
                    <a:pt x="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44" name="Freeform 1011"/>
            <p:cNvSpPr>
              <a:spLocks/>
            </p:cNvSpPr>
            <p:nvPr/>
          </p:nvSpPr>
          <p:spPr bwMode="auto">
            <a:xfrm>
              <a:off x="1027" y="2109"/>
              <a:ext cx="8" cy="8"/>
            </a:xfrm>
            <a:custGeom>
              <a:avLst/>
              <a:gdLst>
                <a:gd name="T0" fmla="*/ 0 w 47"/>
                <a:gd name="T1" fmla="*/ 0 h 53"/>
                <a:gd name="T2" fmla="*/ 0 w 47"/>
                <a:gd name="T3" fmla="*/ 0 h 53"/>
                <a:gd name="T4" fmla="*/ 0 w 47"/>
                <a:gd name="T5" fmla="*/ 0 h 53"/>
                <a:gd name="T6" fmla="*/ 0 w 47"/>
                <a:gd name="T7" fmla="*/ 0 h 53"/>
                <a:gd name="T8" fmla="*/ 0 w 47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3"/>
                <a:gd name="T17" fmla="*/ 47 w 4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3">
                  <a:moveTo>
                    <a:pt x="38" y="53"/>
                  </a:moveTo>
                  <a:lnTo>
                    <a:pt x="47" y="8"/>
                  </a:lnTo>
                  <a:lnTo>
                    <a:pt x="9" y="0"/>
                  </a:lnTo>
                  <a:lnTo>
                    <a:pt x="0" y="45"/>
                  </a:lnTo>
                  <a:lnTo>
                    <a:pt x="38" y="5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45" name="Line 1012"/>
            <p:cNvSpPr>
              <a:spLocks noChangeShapeType="1"/>
            </p:cNvSpPr>
            <p:nvPr/>
          </p:nvSpPr>
          <p:spPr bwMode="auto">
            <a:xfrm flipH="1" flipV="1">
              <a:off x="1023" y="2112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46" name="Freeform 1013"/>
            <p:cNvSpPr>
              <a:spLocks/>
            </p:cNvSpPr>
            <p:nvPr/>
          </p:nvSpPr>
          <p:spPr bwMode="auto">
            <a:xfrm>
              <a:off x="1028" y="2105"/>
              <a:ext cx="6" cy="8"/>
            </a:xfrm>
            <a:custGeom>
              <a:avLst/>
              <a:gdLst>
                <a:gd name="T0" fmla="*/ 0 w 38"/>
                <a:gd name="T1" fmla="*/ 0 h 53"/>
                <a:gd name="T2" fmla="*/ 0 w 38"/>
                <a:gd name="T3" fmla="*/ 0 h 53"/>
                <a:gd name="T4" fmla="*/ 0 w 38"/>
                <a:gd name="T5" fmla="*/ 0 h 53"/>
                <a:gd name="T6" fmla="*/ 0 w 38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3"/>
                <a:gd name="T14" fmla="*/ 38 w 38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3">
                  <a:moveTo>
                    <a:pt x="0" y="8"/>
                  </a:moveTo>
                  <a:lnTo>
                    <a:pt x="10" y="53"/>
                  </a:lnTo>
                  <a:lnTo>
                    <a:pt x="3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47" name="Freeform 1014"/>
            <p:cNvSpPr>
              <a:spLocks/>
            </p:cNvSpPr>
            <p:nvPr/>
          </p:nvSpPr>
          <p:spPr bwMode="auto">
            <a:xfrm>
              <a:off x="1029" y="2105"/>
              <a:ext cx="7" cy="8"/>
            </a:xfrm>
            <a:custGeom>
              <a:avLst/>
              <a:gdLst>
                <a:gd name="T0" fmla="*/ 0 w 38"/>
                <a:gd name="T1" fmla="*/ 0 h 53"/>
                <a:gd name="T2" fmla="*/ 0 w 38"/>
                <a:gd name="T3" fmla="*/ 0 h 53"/>
                <a:gd name="T4" fmla="*/ 0 w 38"/>
                <a:gd name="T5" fmla="*/ 0 h 53"/>
                <a:gd name="T6" fmla="*/ 0 w 38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3"/>
                <a:gd name="T14" fmla="*/ 38 w 38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3">
                  <a:moveTo>
                    <a:pt x="0" y="53"/>
                  </a:moveTo>
                  <a:lnTo>
                    <a:pt x="28" y="0"/>
                  </a:lnTo>
                  <a:lnTo>
                    <a:pt x="38" y="4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48" name="Freeform 1015"/>
            <p:cNvSpPr>
              <a:spLocks/>
            </p:cNvSpPr>
            <p:nvPr/>
          </p:nvSpPr>
          <p:spPr bwMode="auto">
            <a:xfrm>
              <a:off x="1028" y="2105"/>
              <a:ext cx="8" cy="8"/>
            </a:xfrm>
            <a:custGeom>
              <a:avLst/>
              <a:gdLst>
                <a:gd name="T0" fmla="*/ 0 w 48"/>
                <a:gd name="T1" fmla="*/ 0 h 53"/>
                <a:gd name="T2" fmla="*/ 0 w 48"/>
                <a:gd name="T3" fmla="*/ 0 h 53"/>
                <a:gd name="T4" fmla="*/ 0 w 48"/>
                <a:gd name="T5" fmla="*/ 0 h 53"/>
                <a:gd name="T6" fmla="*/ 0 w 48"/>
                <a:gd name="T7" fmla="*/ 0 h 53"/>
                <a:gd name="T8" fmla="*/ 0 w 48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3"/>
                <a:gd name="T17" fmla="*/ 48 w 48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3">
                  <a:moveTo>
                    <a:pt x="0" y="8"/>
                  </a:moveTo>
                  <a:lnTo>
                    <a:pt x="10" y="53"/>
                  </a:lnTo>
                  <a:lnTo>
                    <a:pt x="48" y="45"/>
                  </a:lnTo>
                  <a:lnTo>
                    <a:pt x="38" y="0"/>
                  </a:lnTo>
                  <a:lnTo>
                    <a:pt x="0" y="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49" name="Line 1016"/>
            <p:cNvSpPr>
              <a:spLocks noChangeShapeType="1"/>
            </p:cNvSpPr>
            <p:nvPr/>
          </p:nvSpPr>
          <p:spPr bwMode="auto">
            <a:xfrm flipH="1" flipV="1">
              <a:off x="1048" y="2109"/>
              <a:ext cx="6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50" name="Freeform 1017"/>
            <p:cNvSpPr>
              <a:spLocks/>
            </p:cNvSpPr>
            <p:nvPr/>
          </p:nvSpPr>
          <p:spPr bwMode="auto">
            <a:xfrm>
              <a:off x="1051" y="2109"/>
              <a:ext cx="6" cy="6"/>
            </a:xfrm>
            <a:custGeom>
              <a:avLst/>
              <a:gdLst>
                <a:gd name="T0" fmla="*/ 0 w 39"/>
                <a:gd name="T1" fmla="*/ 0 h 45"/>
                <a:gd name="T2" fmla="*/ 0 w 39"/>
                <a:gd name="T3" fmla="*/ 0 h 45"/>
                <a:gd name="T4" fmla="*/ 0 w 39"/>
                <a:gd name="T5" fmla="*/ 0 h 45"/>
                <a:gd name="T6" fmla="*/ 0 w 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45"/>
                <a:gd name="T14" fmla="*/ 39 w 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45">
                  <a:moveTo>
                    <a:pt x="0" y="0"/>
                  </a:moveTo>
                  <a:lnTo>
                    <a:pt x="0" y="45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51" name="Freeform 1018"/>
            <p:cNvSpPr>
              <a:spLocks/>
            </p:cNvSpPr>
            <p:nvPr/>
          </p:nvSpPr>
          <p:spPr bwMode="auto">
            <a:xfrm>
              <a:off x="1051" y="2109"/>
              <a:ext cx="6" cy="6"/>
            </a:xfrm>
            <a:custGeom>
              <a:avLst/>
              <a:gdLst>
                <a:gd name="T0" fmla="*/ 0 w 39"/>
                <a:gd name="T1" fmla="*/ 0 h 45"/>
                <a:gd name="T2" fmla="*/ 0 w 39"/>
                <a:gd name="T3" fmla="*/ 0 h 45"/>
                <a:gd name="T4" fmla="*/ 0 w 39"/>
                <a:gd name="T5" fmla="*/ 0 h 45"/>
                <a:gd name="T6" fmla="*/ 0 w 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45"/>
                <a:gd name="T14" fmla="*/ 39 w 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45">
                  <a:moveTo>
                    <a:pt x="0" y="45"/>
                  </a:moveTo>
                  <a:lnTo>
                    <a:pt x="39" y="0"/>
                  </a:lnTo>
                  <a:lnTo>
                    <a:pt x="3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52" name="Rectangle 1019"/>
            <p:cNvSpPr>
              <a:spLocks noChangeArrowheads="1"/>
            </p:cNvSpPr>
            <p:nvPr/>
          </p:nvSpPr>
          <p:spPr bwMode="auto">
            <a:xfrm>
              <a:off x="1051" y="2109"/>
              <a:ext cx="6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453" name="Freeform 1020"/>
            <p:cNvSpPr>
              <a:spLocks/>
            </p:cNvSpPr>
            <p:nvPr/>
          </p:nvSpPr>
          <p:spPr bwMode="auto">
            <a:xfrm>
              <a:off x="993" y="2044"/>
              <a:ext cx="42" cy="8"/>
            </a:xfrm>
            <a:custGeom>
              <a:avLst/>
              <a:gdLst>
                <a:gd name="T0" fmla="*/ 0 w 256"/>
                <a:gd name="T1" fmla="*/ 0 h 45"/>
                <a:gd name="T2" fmla="*/ 0 w 256"/>
                <a:gd name="T3" fmla="*/ 0 h 45"/>
                <a:gd name="T4" fmla="*/ 0 w 256"/>
                <a:gd name="T5" fmla="*/ 0 h 45"/>
                <a:gd name="T6" fmla="*/ 0 w 2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6"/>
                <a:gd name="T13" fmla="*/ 0 h 45"/>
                <a:gd name="T14" fmla="*/ 256 w 2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6" h="45">
                  <a:moveTo>
                    <a:pt x="0" y="0"/>
                  </a:moveTo>
                  <a:lnTo>
                    <a:pt x="0" y="45"/>
                  </a:lnTo>
                  <a:lnTo>
                    <a:pt x="2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54" name="Freeform 1021"/>
            <p:cNvSpPr>
              <a:spLocks/>
            </p:cNvSpPr>
            <p:nvPr/>
          </p:nvSpPr>
          <p:spPr bwMode="auto">
            <a:xfrm>
              <a:off x="993" y="2044"/>
              <a:ext cx="42" cy="8"/>
            </a:xfrm>
            <a:custGeom>
              <a:avLst/>
              <a:gdLst>
                <a:gd name="T0" fmla="*/ 0 w 256"/>
                <a:gd name="T1" fmla="*/ 0 h 45"/>
                <a:gd name="T2" fmla="*/ 0 w 256"/>
                <a:gd name="T3" fmla="*/ 0 h 45"/>
                <a:gd name="T4" fmla="*/ 0 w 256"/>
                <a:gd name="T5" fmla="*/ 0 h 45"/>
                <a:gd name="T6" fmla="*/ 0 w 2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6"/>
                <a:gd name="T13" fmla="*/ 0 h 45"/>
                <a:gd name="T14" fmla="*/ 256 w 2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6" h="45">
                  <a:moveTo>
                    <a:pt x="0" y="45"/>
                  </a:moveTo>
                  <a:lnTo>
                    <a:pt x="256" y="0"/>
                  </a:lnTo>
                  <a:lnTo>
                    <a:pt x="25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55" name="Rectangle 1022"/>
            <p:cNvSpPr>
              <a:spLocks noChangeArrowheads="1"/>
            </p:cNvSpPr>
            <p:nvPr/>
          </p:nvSpPr>
          <p:spPr bwMode="auto">
            <a:xfrm>
              <a:off x="993" y="2044"/>
              <a:ext cx="4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456" name="Freeform 1023"/>
            <p:cNvSpPr>
              <a:spLocks/>
            </p:cNvSpPr>
            <p:nvPr/>
          </p:nvSpPr>
          <p:spPr bwMode="auto">
            <a:xfrm>
              <a:off x="996" y="2066"/>
              <a:ext cx="40" cy="10"/>
            </a:xfrm>
            <a:custGeom>
              <a:avLst/>
              <a:gdLst>
                <a:gd name="T0" fmla="*/ 0 w 248"/>
                <a:gd name="T1" fmla="*/ 0 h 67"/>
                <a:gd name="T2" fmla="*/ 0 w 248"/>
                <a:gd name="T3" fmla="*/ 0 h 67"/>
                <a:gd name="T4" fmla="*/ 0 w 248"/>
                <a:gd name="T5" fmla="*/ 0 h 67"/>
                <a:gd name="T6" fmla="*/ 0 w 248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8"/>
                <a:gd name="T13" fmla="*/ 0 h 67"/>
                <a:gd name="T14" fmla="*/ 248 w 248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8" h="67">
                  <a:moveTo>
                    <a:pt x="248" y="0"/>
                  </a:moveTo>
                  <a:lnTo>
                    <a:pt x="239" y="45"/>
                  </a:lnTo>
                  <a:lnTo>
                    <a:pt x="0" y="67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57" name="Freeform 1024"/>
            <p:cNvSpPr>
              <a:spLocks/>
            </p:cNvSpPr>
            <p:nvPr/>
          </p:nvSpPr>
          <p:spPr bwMode="auto">
            <a:xfrm>
              <a:off x="996" y="2073"/>
              <a:ext cx="39" cy="9"/>
            </a:xfrm>
            <a:custGeom>
              <a:avLst/>
              <a:gdLst>
                <a:gd name="T0" fmla="*/ 0 w 239"/>
                <a:gd name="T1" fmla="*/ 0 h 55"/>
                <a:gd name="T2" fmla="*/ 0 w 239"/>
                <a:gd name="T3" fmla="*/ 0 h 55"/>
                <a:gd name="T4" fmla="*/ 0 w 239"/>
                <a:gd name="T5" fmla="*/ 0 h 55"/>
                <a:gd name="T6" fmla="*/ 0 w 239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55"/>
                <a:gd name="T14" fmla="*/ 239 w 239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55">
                  <a:moveTo>
                    <a:pt x="239" y="0"/>
                  </a:moveTo>
                  <a:lnTo>
                    <a:pt x="0" y="22"/>
                  </a:lnTo>
                  <a:lnTo>
                    <a:pt x="29" y="55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58" name="Freeform 1025"/>
            <p:cNvSpPr>
              <a:spLocks/>
            </p:cNvSpPr>
            <p:nvPr/>
          </p:nvSpPr>
          <p:spPr bwMode="auto">
            <a:xfrm>
              <a:off x="996" y="2066"/>
              <a:ext cx="40" cy="16"/>
            </a:xfrm>
            <a:custGeom>
              <a:avLst/>
              <a:gdLst>
                <a:gd name="T0" fmla="*/ 0 w 248"/>
                <a:gd name="T1" fmla="*/ 0 h 100"/>
                <a:gd name="T2" fmla="*/ 0 w 248"/>
                <a:gd name="T3" fmla="*/ 0 h 100"/>
                <a:gd name="T4" fmla="*/ 0 w 248"/>
                <a:gd name="T5" fmla="*/ 0 h 100"/>
                <a:gd name="T6" fmla="*/ 0 w 248"/>
                <a:gd name="T7" fmla="*/ 0 h 100"/>
                <a:gd name="T8" fmla="*/ 0 w 248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"/>
                <a:gd name="T16" fmla="*/ 0 h 100"/>
                <a:gd name="T17" fmla="*/ 248 w 24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" h="100">
                  <a:moveTo>
                    <a:pt x="248" y="0"/>
                  </a:moveTo>
                  <a:lnTo>
                    <a:pt x="239" y="45"/>
                  </a:lnTo>
                  <a:lnTo>
                    <a:pt x="29" y="100"/>
                  </a:lnTo>
                  <a:lnTo>
                    <a:pt x="0" y="67"/>
                  </a:lnTo>
                  <a:lnTo>
                    <a:pt x="24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59" name="Freeform 1026"/>
            <p:cNvSpPr>
              <a:spLocks/>
            </p:cNvSpPr>
            <p:nvPr/>
          </p:nvSpPr>
          <p:spPr bwMode="auto">
            <a:xfrm>
              <a:off x="976" y="2047"/>
              <a:ext cx="59" cy="7"/>
            </a:xfrm>
            <a:custGeom>
              <a:avLst/>
              <a:gdLst>
                <a:gd name="T0" fmla="*/ 0 w 356"/>
                <a:gd name="T1" fmla="*/ 0 h 47"/>
                <a:gd name="T2" fmla="*/ 0 w 356"/>
                <a:gd name="T3" fmla="*/ 0 h 47"/>
                <a:gd name="T4" fmla="*/ 0 w 356"/>
                <a:gd name="T5" fmla="*/ 0 h 47"/>
                <a:gd name="T6" fmla="*/ 0 w 356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6"/>
                <a:gd name="T13" fmla="*/ 0 h 47"/>
                <a:gd name="T14" fmla="*/ 356 w 356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6" h="47">
                  <a:moveTo>
                    <a:pt x="0" y="0"/>
                  </a:moveTo>
                  <a:lnTo>
                    <a:pt x="0" y="47"/>
                  </a:lnTo>
                  <a:lnTo>
                    <a:pt x="3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60" name="Freeform 1027"/>
            <p:cNvSpPr>
              <a:spLocks/>
            </p:cNvSpPr>
            <p:nvPr/>
          </p:nvSpPr>
          <p:spPr bwMode="auto">
            <a:xfrm>
              <a:off x="976" y="2047"/>
              <a:ext cx="59" cy="7"/>
            </a:xfrm>
            <a:custGeom>
              <a:avLst/>
              <a:gdLst>
                <a:gd name="T0" fmla="*/ 0 w 356"/>
                <a:gd name="T1" fmla="*/ 0 h 47"/>
                <a:gd name="T2" fmla="*/ 0 w 356"/>
                <a:gd name="T3" fmla="*/ 0 h 47"/>
                <a:gd name="T4" fmla="*/ 0 w 356"/>
                <a:gd name="T5" fmla="*/ 0 h 47"/>
                <a:gd name="T6" fmla="*/ 0 w 356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6"/>
                <a:gd name="T13" fmla="*/ 0 h 47"/>
                <a:gd name="T14" fmla="*/ 356 w 356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6" h="47">
                  <a:moveTo>
                    <a:pt x="0" y="47"/>
                  </a:moveTo>
                  <a:lnTo>
                    <a:pt x="356" y="0"/>
                  </a:lnTo>
                  <a:lnTo>
                    <a:pt x="356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61" name="Rectangle 1028"/>
            <p:cNvSpPr>
              <a:spLocks noChangeArrowheads="1"/>
            </p:cNvSpPr>
            <p:nvPr/>
          </p:nvSpPr>
          <p:spPr bwMode="auto">
            <a:xfrm>
              <a:off x="976" y="2047"/>
              <a:ext cx="5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62462" name="Freeform 1029"/>
            <p:cNvSpPr>
              <a:spLocks/>
            </p:cNvSpPr>
            <p:nvPr/>
          </p:nvSpPr>
          <p:spPr bwMode="auto">
            <a:xfrm>
              <a:off x="995" y="2015"/>
              <a:ext cx="64" cy="8"/>
            </a:xfrm>
            <a:custGeom>
              <a:avLst/>
              <a:gdLst>
                <a:gd name="T0" fmla="*/ 0 w 389"/>
                <a:gd name="T1" fmla="*/ 0 h 45"/>
                <a:gd name="T2" fmla="*/ 0 w 389"/>
                <a:gd name="T3" fmla="*/ 0 h 45"/>
                <a:gd name="T4" fmla="*/ 0 w 389"/>
                <a:gd name="T5" fmla="*/ 0 h 45"/>
                <a:gd name="T6" fmla="*/ 0 w 38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9"/>
                <a:gd name="T13" fmla="*/ 0 h 45"/>
                <a:gd name="T14" fmla="*/ 389 w 38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9" h="45">
                  <a:moveTo>
                    <a:pt x="389" y="45"/>
                  </a:moveTo>
                  <a:lnTo>
                    <a:pt x="389" y="0"/>
                  </a:lnTo>
                  <a:lnTo>
                    <a:pt x="0" y="45"/>
                  </a:lnTo>
                  <a:lnTo>
                    <a:pt x="38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62463" name="Freeform 1030"/>
            <p:cNvSpPr>
              <a:spLocks/>
            </p:cNvSpPr>
            <p:nvPr/>
          </p:nvSpPr>
          <p:spPr bwMode="auto">
            <a:xfrm>
              <a:off x="995" y="2015"/>
              <a:ext cx="64" cy="8"/>
            </a:xfrm>
            <a:custGeom>
              <a:avLst/>
              <a:gdLst>
                <a:gd name="T0" fmla="*/ 0 w 389"/>
                <a:gd name="T1" fmla="*/ 0 h 45"/>
                <a:gd name="T2" fmla="*/ 0 w 389"/>
                <a:gd name="T3" fmla="*/ 0 h 45"/>
                <a:gd name="T4" fmla="*/ 0 w 389"/>
                <a:gd name="T5" fmla="*/ 0 h 45"/>
                <a:gd name="T6" fmla="*/ 0 w 38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9"/>
                <a:gd name="T13" fmla="*/ 0 h 45"/>
                <a:gd name="T14" fmla="*/ 389 w 38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9" h="45">
                  <a:moveTo>
                    <a:pt x="38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04" name="Rectangle 1031"/>
            <p:cNvSpPr>
              <a:spLocks noChangeArrowheads="1"/>
            </p:cNvSpPr>
            <p:nvPr/>
          </p:nvSpPr>
          <p:spPr bwMode="auto">
            <a:xfrm>
              <a:off x="995" y="2015"/>
              <a:ext cx="64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05" name="Freeform 1032"/>
            <p:cNvSpPr>
              <a:spLocks/>
            </p:cNvSpPr>
            <p:nvPr/>
          </p:nvSpPr>
          <p:spPr bwMode="auto">
            <a:xfrm>
              <a:off x="1006" y="2021"/>
              <a:ext cx="23" cy="8"/>
            </a:xfrm>
            <a:custGeom>
              <a:avLst/>
              <a:gdLst>
                <a:gd name="T0" fmla="*/ 0 w 135"/>
                <a:gd name="T1" fmla="*/ 0 h 45"/>
                <a:gd name="T2" fmla="*/ 0 w 135"/>
                <a:gd name="T3" fmla="*/ 0 h 45"/>
                <a:gd name="T4" fmla="*/ 0 w 135"/>
                <a:gd name="T5" fmla="*/ 0 h 45"/>
                <a:gd name="T6" fmla="*/ 0 w 13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45"/>
                <a:gd name="T14" fmla="*/ 135 w 13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45">
                  <a:moveTo>
                    <a:pt x="0" y="0"/>
                  </a:moveTo>
                  <a:lnTo>
                    <a:pt x="0" y="45"/>
                  </a:lnTo>
                  <a:lnTo>
                    <a:pt x="1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06" name="Freeform 1033"/>
            <p:cNvSpPr>
              <a:spLocks/>
            </p:cNvSpPr>
            <p:nvPr/>
          </p:nvSpPr>
          <p:spPr bwMode="auto">
            <a:xfrm>
              <a:off x="1006" y="2021"/>
              <a:ext cx="23" cy="8"/>
            </a:xfrm>
            <a:custGeom>
              <a:avLst/>
              <a:gdLst>
                <a:gd name="T0" fmla="*/ 0 w 135"/>
                <a:gd name="T1" fmla="*/ 0 h 45"/>
                <a:gd name="T2" fmla="*/ 0 w 135"/>
                <a:gd name="T3" fmla="*/ 0 h 45"/>
                <a:gd name="T4" fmla="*/ 0 w 135"/>
                <a:gd name="T5" fmla="*/ 0 h 45"/>
                <a:gd name="T6" fmla="*/ 0 w 13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45"/>
                <a:gd name="T14" fmla="*/ 135 w 13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45">
                  <a:moveTo>
                    <a:pt x="0" y="45"/>
                  </a:moveTo>
                  <a:lnTo>
                    <a:pt x="135" y="0"/>
                  </a:lnTo>
                  <a:lnTo>
                    <a:pt x="13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07" name="Rectangle 1034"/>
            <p:cNvSpPr>
              <a:spLocks noChangeArrowheads="1"/>
            </p:cNvSpPr>
            <p:nvPr/>
          </p:nvSpPr>
          <p:spPr bwMode="auto">
            <a:xfrm>
              <a:off x="1006" y="2021"/>
              <a:ext cx="23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08" name="Freeform 1035"/>
            <p:cNvSpPr>
              <a:spLocks/>
            </p:cNvSpPr>
            <p:nvPr/>
          </p:nvSpPr>
          <p:spPr bwMode="auto">
            <a:xfrm>
              <a:off x="975" y="2025"/>
              <a:ext cx="16" cy="22"/>
            </a:xfrm>
            <a:custGeom>
              <a:avLst/>
              <a:gdLst>
                <a:gd name="T0" fmla="*/ 0 w 99"/>
                <a:gd name="T1" fmla="*/ 0 h 138"/>
                <a:gd name="T2" fmla="*/ 0 w 99"/>
                <a:gd name="T3" fmla="*/ 0 h 138"/>
                <a:gd name="T4" fmla="*/ 0 w 99"/>
                <a:gd name="T5" fmla="*/ 0 h 138"/>
                <a:gd name="T6" fmla="*/ 0 w 99"/>
                <a:gd name="T7" fmla="*/ 0 h 1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"/>
                <a:gd name="T13" fmla="*/ 0 h 138"/>
                <a:gd name="T14" fmla="*/ 99 w 99"/>
                <a:gd name="T15" fmla="*/ 138 h 1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" h="138">
                  <a:moveTo>
                    <a:pt x="60" y="0"/>
                  </a:moveTo>
                  <a:lnTo>
                    <a:pt x="99" y="22"/>
                  </a:lnTo>
                  <a:lnTo>
                    <a:pt x="0" y="1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09" name="Freeform 1036"/>
            <p:cNvSpPr>
              <a:spLocks/>
            </p:cNvSpPr>
            <p:nvPr/>
          </p:nvSpPr>
          <p:spPr bwMode="auto">
            <a:xfrm>
              <a:off x="975" y="2029"/>
              <a:ext cx="16" cy="20"/>
            </a:xfrm>
            <a:custGeom>
              <a:avLst/>
              <a:gdLst>
                <a:gd name="T0" fmla="*/ 0 w 99"/>
                <a:gd name="T1" fmla="*/ 0 h 130"/>
                <a:gd name="T2" fmla="*/ 0 w 99"/>
                <a:gd name="T3" fmla="*/ 0 h 130"/>
                <a:gd name="T4" fmla="*/ 0 w 99"/>
                <a:gd name="T5" fmla="*/ 0 h 130"/>
                <a:gd name="T6" fmla="*/ 0 w 99"/>
                <a:gd name="T7" fmla="*/ 0 h 1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"/>
                <a:gd name="T13" fmla="*/ 0 h 130"/>
                <a:gd name="T14" fmla="*/ 99 w 99"/>
                <a:gd name="T15" fmla="*/ 130 h 1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" h="130">
                  <a:moveTo>
                    <a:pt x="99" y="0"/>
                  </a:moveTo>
                  <a:lnTo>
                    <a:pt x="0" y="116"/>
                  </a:lnTo>
                  <a:lnTo>
                    <a:pt x="43" y="13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10" name="Freeform 1037"/>
            <p:cNvSpPr>
              <a:spLocks/>
            </p:cNvSpPr>
            <p:nvPr/>
          </p:nvSpPr>
          <p:spPr bwMode="auto">
            <a:xfrm>
              <a:off x="975" y="2025"/>
              <a:ext cx="16" cy="24"/>
            </a:xfrm>
            <a:custGeom>
              <a:avLst/>
              <a:gdLst>
                <a:gd name="T0" fmla="*/ 0 w 99"/>
                <a:gd name="T1" fmla="*/ 0 h 152"/>
                <a:gd name="T2" fmla="*/ 0 w 99"/>
                <a:gd name="T3" fmla="*/ 0 h 152"/>
                <a:gd name="T4" fmla="*/ 0 w 99"/>
                <a:gd name="T5" fmla="*/ 0 h 152"/>
                <a:gd name="T6" fmla="*/ 0 w 99"/>
                <a:gd name="T7" fmla="*/ 0 h 152"/>
                <a:gd name="T8" fmla="*/ 0 w 99"/>
                <a:gd name="T9" fmla="*/ 0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"/>
                <a:gd name="T16" fmla="*/ 0 h 152"/>
                <a:gd name="T17" fmla="*/ 99 w 99"/>
                <a:gd name="T18" fmla="*/ 152 h 1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" h="152">
                  <a:moveTo>
                    <a:pt x="60" y="0"/>
                  </a:moveTo>
                  <a:lnTo>
                    <a:pt x="99" y="22"/>
                  </a:lnTo>
                  <a:lnTo>
                    <a:pt x="43" y="152"/>
                  </a:lnTo>
                  <a:lnTo>
                    <a:pt x="0" y="138"/>
                  </a:lnTo>
                  <a:lnTo>
                    <a:pt x="6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11" name="Freeform 1038"/>
            <p:cNvSpPr>
              <a:spLocks/>
            </p:cNvSpPr>
            <p:nvPr/>
          </p:nvSpPr>
          <p:spPr bwMode="auto">
            <a:xfrm>
              <a:off x="989" y="2024"/>
              <a:ext cx="14" cy="23"/>
            </a:xfrm>
            <a:custGeom>
              <a:avLst/>
              <a:gdLst>
                <a:gd name="T0" fmla="*/ 0 w 87"/>
                <a:gd name="T1" fmla="*/ 0 h 144"/>
                <a:gd name="T2" fmla="*/ 0 w 87"/>
                <a:gd name="T3" fmla="*/ 0 h 144"/>
                <a:gd name="T4" fmla="*/ 0 w 87"/>
                <a:gd name="T5" fmla="*/ 0 h 144"/>
                <a:gd name="T6" fmla="*/ 0 w 87"/>
                <a:gd name="T7" fmla="*/ 0 h 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44"/>
                <a:gd name="T14" fmla="*/ 87 w 87"/>
                <a:gd name="T15" fmla="*/ 144 h 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44">
                  <a:moveTo>
                    <a:pt x="48" y="0"/>
                  </a:moveTo>
                  <a:lnTo>
                    <a:pt x="87" y="23"/>
                  </a:lnTo>
                  <a:lnTo>
                    <a:pt x="0" y="144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12" name="Freeform 1039"/>
            <p:cNvSpPr>
              <a:spLocks/>
            </p:cNvSpPr>
            <p:nvPr/>
          </p:nvSpPr>
          <p:spPr bwMode="auto">
            <a:xfrm>
              <a:off x="989" y="2028"/>
              <a:ext cx="14" cy="20"/>
            </a:xfrm>
            <a:custGeom>
              <a:avLst/>
              <a:gdLst>
                <a:gd name="T0" fmla="*/ 0 w 87"/>
                <a:gd name="T1" fmla="*/ 0 h 127"/>
                <a:gd name="T2" fmla="*/ 0 w 87"/>
                <a:gd name="T3" fmla="*/ 0 h 127"/>
                <a:gd name="T4" fmla="*/ 0 w 87"/>
                <a:gd name="T5" fmla="*/ 0 h 127"/>
                <a:gd name="T6" fmla="*/ 0 w 87"/>
                <a:gd name="T7" fmla="*/ 0 h 1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27"/>
                <a:gd name="T14" fmla="*/ 87 w 87"/>
                <a:gd name="T15" fmla="*/ 127 h 1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27">
                  <a:moveTo>
                    <a:pt x="87" y="0"/>
                  </a:moveTo>
                  <a:lnTo>
                    <a:pt x="0" y="121"/>
                  </a:lnTo>
                  <a:lnTo>
                    <a:pt x="45" y="127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13" name="Freeform 1040"/>
            <p:cNvSpPr>
              <a:spLocks/>
            </p:cNvSpPr>
            <p:nvPr/>
          </p:nvSpPr>
          <p:spPr bwMode="auto">
            <a:xfrm>
              <a:off x="989" y="2024"/>
              <a:ext cx="14" cy="24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50"/>
                <a:gd name="T17" fmla="*/ 87 w 87"/>
                <a:gd name="T18" fmla="*/ 150 h 1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50">
                  <a:moveTo>
                    <a:pt x="48" y="0"/>
                  </a:moveTo>
                  <a:lnTo>
                    <a:pt x="87" y="23"/>
                  </a:lnTo>
                  <a:lnTo>
                    <a:pt x="45" y="150"/>
                  </a:lnTo>
                  <a:lnTo>
                    <a:pt x="0" y="144"/>
                  </a:lnTo>
                  <a:lnTo>
                    <a:pt x="4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14" name="Freeform 1041"/>
            <p:cNvSpPr>
              <a:spLocks/>
            </p:cNvSpPr>
            <p:nvPr/>
          </p:nvSpPr>
          <p:spPr bwMode="auto">
            <a:xfrm>
              <a:off x="972" y="2022"/>
              <a:ext cx="19" cy="28"/>
            </a:xfrm>
            <a:custGeom>
              <a:avLst/>
              <a:gdLst>
                <a:gd name="T0" fmla="*/ 0 w 112"/>
                <a:gd name="T1" fmla="*/ 0 h 176"/>
                <a:gd name="T2" fmla="*/ 0 w 112"/>
                <a:gd name="T3" fmla="*/ 0 h 176"/>
                <a:gd name="T4" fmla="*/ 0 w 112"/>
                <a:gd name="T5" fmla="*/ 0 h 176"/>
                <a:gd name="T6" fmla="*/ 0 w 112"/>
                <a:gd name="T7" fmla="*/ 0 h 1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176"/>
                <a:gd name="T14" fmla="*/ 112 w 112"/>
                <a:gd name="T15" fmla="*/ 176 h 1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176">
                  <a:moveTo>
                    <a:pt x="73" y="0"/>
                  </a:moveTo>
                  <a:lnTo>
                    <a:pt x="112" y="24"/>
                  </a:lnTo>
                  <a:lnTo>
                    <a:pt x="0" y="17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15" name="Freeform 1042"/>
            <p:cNvSpPr>
              <a:spLocks/>
            </p:cNvSpPr>
            <p:nvPr/>
          </p:nvSpPr>
          <p:spPr bwMode="auto">
            <a:xfrm>
              <a:off x="972" y="2026"/>
              <a:ext cx="19" cy="26"/>
            </a:xfrm>
            <a:custGeom>
              <a:avLst/>
              <a:gdLst>
                <a:gd name="T0" fmla="*/ 0 w 112"/>
                <a:gd name="T1" fmla="*/ 0 h 163"/>
                <a:gd name="T2" fmla="*/ 0 w 112"/>
                <a:gd name="T3" fmla="*/ 0 h 163"/>
                <a:gd name="T4" fmla="*/ 0 w 112"/>
                <a:gd name="T5" fmla="*/ 0 h 163"/>
                <a:gd name="T6" fmla="*/ 0 w 112"/>
                <a:gd name="T7" fmla="*/ 0 h 1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"/>
                <a:gd name="T13" fmla="*/ 0 h 163"/>
                <a:gd name="T14" fmla="*/ 112 w 112"/>
                <a:gd name="T15" fmla="*/ 163 h 1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" h="163">
                  <a:moveTo>
                    <a:pt x="112" y="0"/>
                  </a:moveTo>
                  <a:lnTo>
                    <a:pt x="0" y="152"/>
                  </a:lnTo>
                  <a:lnTo>
                    <a:pt x="44" y="16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16" name="Freeform 1043"/>
            <p:cNvSpPr>
              <a:spLocks/>
            </p:cNvSpPr>
            <p:nvPr/>
          </p:nvSpPr>
          <p:spPr bwMode="auto">
            <a:xfrm>
              <a:off x="972" y="2022"/>
              <a:ext cx="19" cy="30"/>
            </a:xfrm>
            <a:custGeom>
              <a:avLst/>
              <a:gdLst>
                <a:gd name="T0" fmla="*/ 0 w 112"/>
                <a:gd name="T1" fmla="*/ 0 h 187"/>
                <a:gd name="T2" fmla="*/ 0 w 112"/>
                <a:gd name="T3" fmla="*/ 0 h 187"/>
                <a:gd name="T4" fmla="*/ 0 w 112"/>
                <a:gd name="T5" fmla="*/ 0 h 187"/>
                <a:gd name="T6" fmla="*/ 0 w 112"/>
                <a:gd name="T7" fmla="*/ 0 h 187"/>
                <a:gd name="T8" fmla="*/ 0 w 112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187"/>
                <a:gd name="T17" fmla="*/ 112 w 112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187">
                  <a:moveTo>
                    <a:pt x="73" y="0"/>
                  </a:moveTo>
                  <a:lnTo>
                    <a:pt x="112" y="24"/>
                  </a:lnTo>
                  <a:lnTo>
                    <a:pt x="44" y="187"/>
                  </a:lnTo>
                  <a:lnTo>
                    <a:pt x="0" y="176"/>
                  </a:lnTo>
                  <a:lnTo>
                    <a:pt x="7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17" name="Freeform 1044"/>
            <p:cNvSpPr>
              <a:spLocks/>
            </p:cNvSpPr>
            <p:nvPr/>
          </p:nvSpPr>
          <p:spPr bwMode="auto">
            <a:xfrm>
              <a:off x="986" y="2082"/>
              <a:ext cx="15" cy="8"/>
            </a:xfrm>
            <a:custGeom>
              <a:avLst/>
              <a:gdLst>
                <a:gd name="T0" fmla="*/ 0 w 98"/>
                <a:gd name="T1" fmla="*/ 0 h 46"/>
                <a:gd name="T2" fmla="*/ 0 w 98"/>
                <a:gd name="T3" fmla="*/ 0 h 46"/>
                <a:gd name="T4" fmla="*/ 0 w 98"/>
                <a:gd name="T5" fmla="*/ 0 h 46"/>
                <a:gd name="T6" fmla="*/ 0 w 9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46"/>
                <a:gd name="T14" fmla="*/ 98 w 9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46">
                  <a:moveTo>
                    <a:pt x="0" y="0"/>
                  </a:moveTo>
                  <a:lnTo>
                    <a:pt x="0" y="46"/>
                  </a:lnTo>
                  <a:lnTo>
                    <a:pt x="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18" name="Freeform 1045"/>
            <p:cNvSpPr>
              <a:spLocks/>
            </p:cNvSpPr>
            <p:nvPr/>
          </p:nvSpPr>
          <p:spPr bwMode="auto">
            <a:xfrm>
              <a:off x="986" y="2082"/>
              <a:ext cx="15" cy="8"/>
            </a:xfrm>
            <a:custGeom>
              <a:avLst/>
              <a:gdLst>
                <a:gd name="T0" fmla="*/ 0 w 98"/>
                <a:gd name="T1" fmla="*/ 0 h 46"/>
                <a:gd name="T2" fmla="*/ 0 w 98"/>
                <a:gd name="T3" fmla="*/ 0 h 46"/>
                <a:gd name="T4" fmla="*/ 0 w 98"/>
                <a:gd name="T5" fmla="*/ 0 h 46"/>
                <a:gd name="T6" fmla="*/ 0 w 9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46"/>
                <a:gd name="T14" fmla="*/ 98 w 9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46">
                  <a:moveTo>
                    <a:pt x="0" y="46"/>
                  </a:moveTo>
                  <a:lnTo>
                    <a:pt x="98" y="0"/>
                  </a:lnTo>
                  <a:lnTo>
                    <a:pt x="98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19" name="Rectangle 1046"/>
            <p:cNvSpPr>
              <a:spLocks noChangeArrowheads="1"/>
            </p:cNvSpPr>
            <p:nvPr/>
          </p:nvSpPr>
          <p:spPr bwMode="auto">
            <a:xfrm>
              <a:off x="986" y="2082"/>
              <a:ext cx="1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20" name="Freeform 1047"/>
            <p:cNvSpPr>
              <a:spLocks/>
            </p:cNvSpPr>
            <p:nvPr/>
          </p:nvSpPr>
          <p:spPr bwMode="auto">
            <a:xfrm>
              <a:off x="996" y="2045"/>
              <a:ext cx="11" cy="6"/>
            </a:xfrm>
            <a:custGeom>
              <a:avLst/>
              <a:gdLst>
                <a:gd name="T0" fmla="*/ 0 w 69"/>
                <a:gd name="T1" fmla="*/ 0 h 36"/>
                <a:gd name="T2" fmla="*/ 0 w 69"/>
                <a:gd name="T3" fmla="*/ 0 h 36"/>
                <a:gd name="T4" fmla="*/ 0 w 69"/>
                <a:gd name="T5" fmla="*/ 0 h 36"/>
                <a:gd name="T6" fmla="*/ 0 w 69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36"/>
                <a:gd name="T14" fmla="*/ 69 w 69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36">
                  <a:moveTo>
                    <a:pt x="38" y="36"/>
                  </a:moveTo>
                  <a:lnTo>
                    <a:pt x="69" y="2"/>
                  </a:lnTo>
                  <a:lnTo>
                    <a:pt x="0" y="0"/>
                  </a:lnTo>
                  <a:lnTo>
                    <a:pt x="38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21" name="Freeform 1048"/>
            <p:cNvSpPr>
              <a:spLocks/>
            </p:cNvSpPr>
            <p:nvPr/>
          </p:nvSpPr>
          <p:spPr bwMode="auto">
            <a:xfrm>
              <a:off x="996" y="2040"/>
              <a:ext cx="11" cy="5"/>
            </a:xfrm>
            <a:custGeom>
              <a:avLst/>
              <a:gdLst>
                <a:gd name="T0" fmla="*/ 0 w 69"/>
                <a:gd name="T1" fmla="*/ 0 h 35"/>
                <a:gd name="T2" fmla="*/ 0 w 69"/>
                <a:gd name="T3" fmla="*/ 0 h 35"/>
                <a:gd name="T4" fmla="*/ 0 w 69"/>
                <a:gd name="T5" fmla="*/ 0 h 35"/>
                <a:gd name="T6" fmla="*/ 0 w 69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35"/>
                <a:gd name="T14" fmla="*/ 69 w 69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35">
                  <a:moveTo>
                    <a:pt x="69" y="35"/>
                  </a:moveTo>
                  <a:lnTo>
                    <a:pt x="0" y="33"/>
                  </a:lnTo>
                  <a:lnTo>
                    <a:pt x="31" y="0"/>
                  </a:lnTo>
                  <a:lnTo>
                    <a:pt x="69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22" name="Freeform 1049"/>
            <p:cNvSpPr>
              <a:spLocks/>
            </p:cNvSpPr>
            <p:nvPr/>
          </p:nvSpPr>
          <p:spPr bwMode="auto">
            <a:xfrm>
              <a:off x="996" y="2040"/>
              <a:ext cx="11" cy="11"/>
            </a:xfrm>
            <a:custGeom>
              <a:avLst/>
              <a:gdLst>
                <a:gd name="T0" fmla="*/ 0 w 69"/>
                <a:gd name="T1" fmla="*/ 0 h 69"/>
                <a:gd name="T2" fmla="*/ 0 w 69"/>
                <a:gd name="T3" fmla="*/ 0 h 69"/>
                <a:gd name="T4" fmla="*/ 0 w 69"/>
                <a:gd name="T5" fmla="*/ 0 h 69"/>
                <a:gd name="T6" fmla="*/ 0 w 69"/>
                <a:gd name="T7" fmla="*/ 0 h 69"/>
                <a:gd name="T8" fmla="*/ 0 w 69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69"/>
                <a:gd name="T17" fmla="*/ 69 w 69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69">
                  <a:moveTo>
                    <a:pt x="38" y="69"/>
                  </a:moveTo>
                  <a:lnTo>
                    <a:pt x="69" y="35"/>
                  </a:lnTo>
                  <a:lnTo>
                    <a:pt x="31" y="0"/>
                  </a:lnTo>
                  <a:lnTo>
                    <a:pt x="0" y="33"/>
                  </a:lnTo>
                  <a:lnTo>
                    <a:pt x="38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23" name="Freeform 1050"/>
            <p:cNvSpPr>
              <a:spLocks/>
            </p:cNvSpPr>
            <p:nvPr/>
          </p:nvSpPr>
          <p:spPr bwMode="auto">
            <a:xfrm>
              <a:off x="997" y="2038"/>
              <a:ext cx="11" cy="7"/>
            </a:xfrm>
            <a:custGeom>
              <a:avLst/>
              <a:gdLst>
                <a:gd name="T0" fmla="*/ 0 w 76"/>
                <a:gd name="T1" fmla="*/ 0 h 41"/>
                <a:gd name="T2" fmla="*/ 0 w 76"/>
                <a:gd name="T3" fmla="*/ 0 h 41"/>
                <a:gd name="T4" fmla="*/ 0 w 76"/>
                <a:gd name="T5" fmla="*/ 0 h 41"/>
                <a:gd name="T6" fmla="*/ 0 w 76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1"/>
                <a:gd name="T14" fmla="*/ 76 w 76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1">
                  <a:moveTo>
                    <a:pt x="31" y="0"/>
                  </a:moveTo>
                  <a:lnTo>
                    <a:pt x="0" y="33"/>
                  </a:lnTo>
                  <a:lnTo>
                    <a:pt x="76" y="4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24" name="Freeform 1051"/>
            <p:cNvSpPr>
              <a:spLocks/>
            </p:cNvSpPr>
            <p:nvPr/>
          </p:nvSpPr>
          <p:spPr bwMode="auto">
            <a:xfrm>
              <a:off x="997" y="2044"/>
              <a:ext cx="11" cy="7"/>
            </a:xfrm>
            <a:custGeom>
              <a:avLst/>
              <a:gdLst>
                <a:gd name="T0" fmla="*/ 0 w 76"/>
                <a:gd name="T1" fmla="*/ 0 h 42"/>
                <a:gd name="T2" fmla="*/ 0 w 76"/>
                <a:gd name="T3" fmla="*/ 0 h 42"/>
                <a:gd name="T4" fmla="*/ 0 w 76"/>
                <a:gd name="T5" fmla="*/ 0 h 42"/>
                <a:gd name="T6" fmla="*/ 0 w 76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2"/>
                <a:gd name="T14" fmla="*/ 76 w 76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2">
                  <a:moveTo>
                    <a:pt x="0" y="0"/>
                  </a:moveTo>
                  <a:lnTo>
                    <a:pt x="76" y="8"/>
                  </a:lnTo>
                  <a:lnTo>
                    <a:pt x="45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25" name="Freeform 1052"/>
            <p:cNvSpPr>
              <a:spLocks/>
            </p:cNvSpPr>
            <p:nvPr/>
          </p:nvSpPr>
          <p:spPr bwMode="auto">
            <a:xfrm>
              <a:off x="997" y="2038"/>
              <a:ext cx="11" cy="13"/>
            </a:xfrm>
            <a:custGeom>
              <a:avLst/>
              <a:gdLst>
                <a:gd name="T0" fmla="*/ 0 w 76"/>
                <a:gd name="T1" fmla="*/ 0 h 75"/>
                <a:gd name="T2" fmla="*/ 0 w 76"/>
                <a:gd name="T3" fmla="*/ 0 h 75"/>
                <a:gd name="T4" fmla="*/ 0 w 76"/>
                <a:gd name="T5" fmla="*/ 0 h 75"/>
                <a:gd name="T6" fmla="*/ 0 w 76"/>
                <a:gd name="T7" fmla="*/ 0 h 75"/>
                <a:gd name="T8" fmla="*/ 0 w 76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75"/>
                <a:gd name="T17" fmla="*/ 76 w 76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75">
                  <a:moveTo>
                    <a:pt x="31" y="0"/>
                  </a:moveTo>
                  <a:lnTo>
                    <a:pt x="0" y="33"/>
                  </a:lnTo>
                  <a:lnTo>
                    <a:pt x="45" y="75"/>
                  </a:lnTo>
                  <a:lnTo>
                    <a:pt x="76" y="41"/>
                  </a:lnTo>
                  <a:lnTo>
                    <a:pt x="3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26" name="Freeform 1053"/>
            <p:cNvSpPr>
              <a:spLocks/>
            </p:cNvSpPr>
            <p:nvPr/>
          </p:nvSpPr>
          <p:spPr bwMode="auto">
            <a:xfrm>
              <a:off x="972" y="2058"/>
              <a:ext cx="7" cy="28"/>
            </a:xfrm>
            <a:custGeom>
              <a:avLst/>
              <a:gdLst>
                <a:gd name="T0" fmla="*/ 0 w 44"/>
                <a:gd name="T1" fmla="*/ 0 h 171"/>
                <a:gd name="T2" fmla="*/ 0 w 44"/>
                <a:gd name="T3" fmla="*/ 0 h 171"/>
                <a:gd name="T4" fmla="*/ 0 w 44"/>
                <a:gd name="T5" fmla="*/ 0 h 171"/>
                <a:gd name="T6" fmla="*/ 0 w 44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71"/>
                <a:gd name="T14" fmla="*/ 44 w 44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71">
                  <a:moveTo>
                    <a:pt x="44" y="8"/>
                  </a:moveTo>
                  <a:lnTo>
                    <a:pt x="0" y="0"/>
                  </a:lnTo>
                  <a:lnTo>
                    <a:pt x="17" y="171"/>
                  </a:lnTo>
                  <a:lnTo>
                    <a:pt x="44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27" name="Freeform 1054"/>
            <p:cNvSpPr>
              <a:spLocks/>
            </p:cNvSpPr>
            <p:nvPr/>
          </p:nvSpPr>
          <p:spPr bwMode="auto">
            <a:xfrm>
              <a:off x="967" y="2058"/>
              <a:ext cx="8" cy="28"/>
            </a:xfrm>
            <a:custGeom>
              <a:avLst/>
              <a:gdLst>
                <a:gd name="T0" fmla="*/ 0 w 44"/>
                <a:gd name="T1" fmla="*/ 0 h 171"/>
                <a:gd name="T2" fmla="*/ 0 w 44"/>
                <a:gd name="T3" fmla="*/ 0 h 171"/>
                <a:gd name="T4" fmla="*/ 0 w 44"/>
                <a:gd name="T5" fmla="*/ 0 h 171"/>
                <a:gd name="T6" fmla="*/ 0 w 44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71"/>
                <a:gd name="T14" fmla="*/ 44 w 44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71">
                  <a:moveTo>
                    <a:pt x="27" y="0"/>
                  </a:moveTo>
                  <a:lnTo>
                    <a:pt x="44" y="171"/>
                  </a:lnTo>
                  <a:lnTo>
                    <a:pt x="0" y="16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28" name="Freeform 1055"/>
            <p:cNvSpPr>
              <a:spLocks/>
            </p:cNvSpPr>
            <p:nvPr/>
          </p:nvSpPr>
          <p:spPr bwMode="auto">
            <a:xfrm>
              <a:off x="967" y="2058"/>
              <a:ext cx="12" cy="28"/>
            </a:xfrm>
            <a:custGeom>
              <a:avLst/>
              <a:gdLst>
                <a:gd name="T0" fmla="*/ 0 w 71"/>
                <a:gd name="T1" fmla="*/ 0 h 171"/>
                <a:gd name="T2" fmla="*/ 0 w 71"/>
                <a:gd name="T3" fmla="*/ 0 h 171"/>
                <a:gd name="T4" fmla="*/ 0 w 71"/>
                <a:gd name="T5" fmla="*/ 0 h 171"/>
                <a:gd name="T6" fmla="*/ 0 w 71"/>
                <a:gd name="T7" fmla="*/ 0 h 171"/>
                <a:gd name="T8" fmla="*/ 0 w 71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171"/>
                <a:gd name="T17" fmla="*/ 71 w 71"/>
                <a:gd name="T18" fmla="*/ 171 h 1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171">
                  <a:moveTo>
                    <a:pt x="71" y="8"/>
                  </a:moveTo>
                  <a:lnTo>
                    <a:pt x="27" y="0"/>
                  </a:lnTo>
                  <a:lnTo>
                    <a:pt x="0" y="164"/>
                  </a:lnTo>
                  <a:lnTo>
                    <a:pt x="44" y="171"/>
                  </a:lnTo>
                  <a:lnTo>
                    <a:pt x="71" y="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29" name="Freeform 1056"/>
            <p:cNvSpPr>
              <a:spLocks/>
            </p:cNvSpPr>
            <p:nvPr/>
          </p:nvSpPr>
          <p:spPr bwMode="auto">
            <a:xfrm>
              <a:off x="971" y="2057"/>
              <a:ext cx="7" cy="27"/>
            </a:xfrm>
            <a:custGeom>
              <a:avLst/>
              <a:gdLst>
                <a:gd name="T0" fmla="*/ 0 w 44"/>
                <a:gd name="T1" fmla="*/ 0 h 171"/>
                <a:gd name="T2" fmla="*/ 0 w 44"/>
                <a:gd name="T3" fmla="*/ 0 h 171"/>
                <a:gd name="T4" fmla="*/ 0 w 44"/>
                <a:gd name="T5" fmla="*/ 0 h 171"/>
                <a:gd name="T6" fmla="*/ 0 w 44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71"/>
                <a:gd name="T14" fmla="*/ 44 w 44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71">
                  <a:moveTo>
                    <a:pt x="44" y="7"/>
                  </a:moveTo>
                  <a:lnTo>
                    <a:pt x="0" y="0"/>
                  </a:lnTo>
                  <a:lnTo>
                    <a:pt x="17" y="171"/>
                  </a:lnTo>
                  <a:lnTo>
                    <a:pt x="44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30" name="Freeform 1057"/>
            <p:cNvSpPr>
              <a:spLocks/>
            </p:cNvSpPr>
            <p:nvPr/>
          </p:nvSpPr>
          <p:spPr bwMode="auto">
            <a:xfrm>
              <a:off x="966" y="2057"/>
              <a:ext cx="8" cy="27"/>
            </a:xfrm>
            <a:custGeom>
              <a:avLst/>
              <a:gdLst>
                <a:gd name="T0" fmla="*/ 0 w 44"/>
                <a:gd name="T1" fmla="*/ 0 h 171"/>
                <a:gd name="T2" fmla="*/ 0 w 44"/>
                <a:gd name="T3" fmla="*/ 0 h 171"/>
                <a:gd name="T4" fmla="*/ 0 w 44"/>
                <a:gd name="T5" fmla="*/ 0 h 171"/>
                <a:gd name="T6" fmla="*/ 0 w 44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71"/>
                <a:gd name="T14" fmla="*/ 44 w 44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71">
                  <a:moveTo>
                    <a:pt x="27" y="0"/>
                  </a:moveTo>
                  <a:lnTo>
                    <a:pt x="44" y="171"/>
                  </a:lnTo>
                  <a:lnTo>
                    <a:pt x="0" y="16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31" name="Freeform 1058"/>
            <p:cNvSpPr>
              <a:spLocks/>
            </p:cNvSpPr>
            <p:nvPr/>
          </p:nvSpPr>
          <p:spPr bwMode="auto">
            <a:xfrm>
              <a:off x="966" y="2057"/>
              <a:ext cx="12" cy="27"/>
            </a:xfrm>
            <a:custGeom>
              <a:avLst/>
              <a:gdLst>
                <a:gd name="T0" fmla="*/ 0 w 71"/>
                <a:gd name="T1" fmla="*/ 0 h 171"/>
                <a:gd name="T2" fmla="*/ 0 w 71"/>
                <a:gd name="T3" fmla="*/ 0 h 171"/>
                <a:gd name="T4" fmla="*/ 0 w 71"/>
                <a:gd name="T5" fmla="*/ 0 h 171"/>
                <a:gd name="T6" fmla="*/ 0 w 71"/>
                <a:gd name="T7" fmla="*/ 0 h 171"/>
                <a:gd name="T8" fmla="*/ 0 w 71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171"/>
                <a:gd name="T17" fmla="*/ 71 w 71"/>
                <a:gd name="T18" fmla="*/ 171 h 1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171">
                  <a:moveTo>
                    <a:pt x="71" y="7"/>
                  </a:moveTo>
                  <a:lnTo>
                    <a:pt x="27" y="0"/>
                  </a:lnTo>
                  <a:lnTo>
                    <a:pt x="0" y="164"/>
                  </a:lnTo>
                  <a:lnTo>
                    <a:pt x="44" y="171"/>
                  </a:lnTo>
                  <a:lnTo>
                    <a:pt x="71" y="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32" name="Line 1059"/>
            <p:cNvSpPr>
              <a:spLocks noChangeShapeType="1"/>
            </p:cNvSpPr>
            <p:nvPr/>
          </p:nvSpPr>
          <p:spPr bwMode="auto">
            <a:xfrm flipV="1">
              <a:off x="970" y="2080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33" name="Freeform 1060"/>
            <p:cNvSpPr>
              <a:spLocks/>
            </p:cNvSpPr>
            <p:nvPr/>
          </p:nvSpPr>
          <p:spPr bwMode="auto">
            <a:xfrm>
              <a:off x="972" y="2058"/>
              <a:ext cx="8" cy="26"/>
            </a:xfrm>
            <a:custGeom>
              <a:avLst/>
              <a:gdLst>
                <a:gd name="T0" fmla="*/ 0 w 44"/>
                <a:gd name="T1" fmla="*/ 0 h 166"/>
                <a:gd name="T2" fmla="*/ 0 w 44"/>
                <a:gd name="T3" fmla="*/ 0 h 166"/>
                <a:gd name="T4" fmla="*/ 0 w 44"/>
                <a:gd name="T5" fmla="*/ 0 h 166"/>
                <a:gd name="T6" fmla="*/ 0 w 4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66"/>
                <a:gd name="T14" fmla="*/ 44 w 4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66">
                  <a:moveTo>
                    <a:pt x="44" y="9"/>
                  </a:moveTo>
                  <a:lnTo>
                    <a:pt x="0" y="0"/>
                  </a:lnTo>
                  <a:lnTo>
                    <a:pt x="17" y="166"/>
                  </a:lnTo>
                  <a:lnTo>
                    <a:pt x="44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34" name="Freeform 1061"/>
            <p:cNvSpPr>
              <a:spLocks/>
            </p:cNvSpPr>
            <p:nvPr/>
          </p:nvSpPr>
          <p:spPr bwMode="auto">
            <a:xfrm>
              <a:off x="968" y="2058"/>
              <a:ext cx="7" cy="26"/>
            </a:xfrm>
            <a:custGeom>
              <a:avLst/>
              <a:gdLst>
                <a:gd name="T0" fmla="*/ 0 w 44"/>
                <a:gd name="T1" fmla="*/ 0 h 166"/>
                <a:gd name="T2" fmla="*/ 0 w 44"/>
                <a:gd name="T3" fmla="*/ 0 h 166"/>
                <a:gd name="T4" fmla="*/ 0 w 44"/>
                <a:gd name="T5" fmla="*/ 0 h 166"/>
                <a:gd name="T6" fmla="*/ 0 w 4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66"/>
                <a:gd name="T14" fmla="*/ 44 w 4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66">
                  <a:moveTo>
                    <a:pt x="27" y="0"/>
                  </a:moveTo>
                  <a:lnTo>
                    <a:pt x="44" y="166"/>
                  </a:lnTo>
                  <a:lnTo>
                    <a:pt x="0" y="15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35" name="Freeform 1062"/>
            <p:cNvSpPr>
              <a:spLocks/>
            </p:cNvSpPr>
            <p:nvPr/>
          </p:nvSpPr>
          <p:spPr bwMode="auto">
            <a:xfrm>
              <a:off x="968" y="2058"/>
              <a:ext cx="12" cy="26"/>
            </a:xfrm>
            <a:custGeom>
              <a:avLst/>
              <a:gdLst>
                <a:gd name="T0" fmla="*/ 0 w 71"/>
                <a:gd name="T1" fmla="*/ 0 h 166"/>
                <a:gd name="T2" fmla="*/ 0 w 71"/>
                <a:gd name="T3" fmla="*/ 0 h 166"/>
                <a:gd name="T4" fmla="*/ 0 w 71"/>
                <a:gd name="T5" fmla="*/ 0 h 166"/>
                <a:gd name="T6" fmla="*/ 0 w 71"/>
                <a:gd name="T7" fmla="*/ 0 h 166"/>
                <a:gd name="T8" fmla="*/ 0 w 71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166"/>
                <a:gd name="T17" fmla="*/ 71 w 71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166">
                  <a:moveTo>
                    <a:pt x="71" y="9"/>
                  </a:moveTo>
                  <a:lnTo>
                    <a:pt x="27" y="0"/>
                  </a:lnTo>
                  <a:lnTo>
                    <a:pt x="0" y="159"/>
                  </a:lnTo>
                  <a:lnTo>
                    <a:pt x="44" y="166"/>
                  </a:lnTo>
                  <a:lnTo>
                    <a:pt x="71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36" name="Line 1063"/>
            <p:cNvSpPr>
              <a:spLocks noChangeShapeType="1"/>
            </p:cNvSpPr>
            <p:nvPr/>
          </p:nvSpPr>
          <p:spPr bwMode="auto">
            <a:xfrm flipH="1">
              <a:off x="973" y="2055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37" name="Freeform 1064"/>
            <p:cNvSpPr>
              <a:spLocks/>
            </p:cNvSpPr>
            <p:nvPr/>
          </p:nvSpPr>
          <p:spPr bwMode="auto">
            <a:xfrm>
              <a:off x="984" y="2091"/>
              <a:ext cx="11" cy="6"/>
            </a:xfrm>
            <a:custGeom>
              <a:avLst/>
              <a:gdLst>
                <a:gd name="T0" fmla="*/ 0 w 65"/>
                <a:gd name="T1" fmla="*/ 0 h 45"/>
                <a:gd name="T2" fmla="*/ 0 w 65"/>
                <a:gd name="T3" fmla="*/ 0 h 45"/>
                <a:gd name="T4" fmla="*/ 0 w 65"/>
                <a:gd name="T5" fmla="*/ 0 h 45"/>
                <a:gd name="T6" fmla="*/ 0 w 6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45"/>
                <a:gd name="T14" fmla="*/ 65 w 6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45">
                  <a:moveTo>
                    <a:pt x="0" y="0"/>
                  </a:moveTo>
                  <a:lnTo>
                    <a:pt x="0" y="45"/>
                  </a:lnTo>
                  <a:lnTo>
                    <a:pt x="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38" name="Freeform 1065"/>
            <p:cNvSpPr>
              <a:spLocks/>
            </p:cNvSpPr>
            <p:nvPr/>
          </p:nvSpPr>
          <p:spPr bwMode="auto">
            <a:xfrm>
              <a:off x="984" y="2091"/>
              <a:ext cx="11" cy="6"/>
            </a:xfrm>
            <a:custGeom>
              <a:avLst/>
              <a:gdLst>
                <a:gd name="T0" fmla="*/ 0 w 65"/>
                <a:gd name="T1" fmla="*/ 0 h 45"/>
                <a:gd name="T2" fmla="*/ 0 w 65"/>
                <a:gd name="T3" fmla="*/ 0 h 45"/>
                <a:gd name="T4" fmla="*/ 0 w 65"/>
                <a:gd name="T5" fmla="*/ 0 h 45"/>
                <a:gd name="T6" fmla="*/ 0 w 6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5"/>
                <a:gd name="T13" fmla="*/ 0 h 45"/>
                <a:gd name="T14" fmla="*/ 65 w 6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5" h="45">
                  <a:moveTo>
                    <a:pt x="0" y="45"/>
                  </a:moveTo>
                  <a:lnTo>
                    <a:pt x="65" y="0"/>
                  </a:lnTo>
                  <a:lnTo>
                    <a:pt x="6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39" name="Rectangle 1066"/>
            <p:cNvSpPr>
              <a:spLocks noChangeArrowheads="1"/>
            </p:cNvSpPr>
            <p:nvPr/>
          </p:nvSpPr>
          <p:spPr bwMode="auto">
            <a:xfrm>
              <a:off x="984" y="2091"/>
              <a:ext cx="11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40" name="Freeform 1067"/>
            <p:cNvSpPr>
              <a:spLocks/>
            </p:cNvSpPr>
            <p:nvPr/>
          </p:nvSpPr>
          <p:spPr bwMode="auto">
            <a:xfrm>
              <a:off x="984" y="2098"/>
              <a:ext cx="8" cy="7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0 h 45"/>
                <a:gd name="T4" fmla="*/ 0 w 45"/>
                <a:gd name="T5" fmla="*/ 0 h 45"/>
                <a:gd name="T6" fmla="*/ 0 w 4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5"/>
                <a:gd name="T14" fmla="*/ 45 w 4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41" name="Freeform 1068"/>
            <p:cNvSpPr>
              <a:spLocks/>
            </p:cNvSpPr>
            <p:nvPr/>
          </p:nvSpPr>
          <p:spPr bwMode="auto">
            <a:xfrm>
              <a:off x="984" y="2098"/>
              <a:ext cx="8" cy="7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0 h 45"/>
                <a:gd name="T4" fmla="*/ 0 w 45"/>
                <a:gd name="T5" fmla="*/ 0 h 45"/>
                <a:gd name="T6" fmla="*/ 0 w 4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5"/>
                <a:gd name="T14" fmla="*/ 45 w 4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5">
                  <a:moveTo>
                    <a:pt x="0" y="45"/>
                  </a:moveTo>
                  <a:lnTo>
                    <a:pt x="45" y="0"/>
                  </a:lnTo>
                  <a:lnTo>
                    <a:pt x="4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42" name="Rectangle 1069"/>
            <p:cNvSpPr>
              <a:spLocks noChangeArrowheads="1"/>
            </p:cNvSpPr>
            <p:nvPr/>
          </p:nvSpPr>
          <p:spPr bwMode="auto">
            <a:xfrm>
              <a:off x="984" y="2098"/>
              <a:ext cx="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43" name="Line 1070"/>
            <p:cNvSpPr>
              <a:spLocks noChangeShapeType="1"/>
            </p:cNvSpPr>
            <p:nvPr/>
          </p:nvSpPr>
          <p:spPr bwMode="auto">
            <a:xfrm>
              <a:off x="984" y="2087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44" name="Freeform 1071"/>
            <p:cNvSpPr>
              <a:spLocks/>
            </p:cNvSpPr>
            <p:nvPr/>
          </p:nvSpPr>
          <p:spPr bwMode="auto">
            <a:xfrm>
              <a:off x="966" y="2101"/>
              <a:ext cx="14" cy="7"/>
            </a:xfrm>
            <a:custGeom>
              <a:avLst/>
              <a:gdLst>
                <a:gd name="T0" fmla="*/ 0 w 79"/>
                <a:gd name="T1" fmla="*/ 0 h 45"/>
                <a:gd name="T2" fmla="*/ 0 w 79"/>
                <a:gd name="T3" fmla="*/ 0 h 45"/>
                <a:gd name="T4" fmla="*/ 0 w 79"/>
                <a:gd name="T5" fmla="*/ 0 h 45"/>
                <a:gd name="T6" fmla="*/ 0 w 7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45"/>
                <a:gd name="T14" fmla="*/ 79 w 7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45">
                  <a:moveTo>
                    <a:pt x="0" y="0"/>
                  </a:moveTo>
                  <a:lnTo>
                    <a:pt x="0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45" name="Freeform 1072"/>
            <p:cNvSpPr>
              <a:spLocks/>
            </p:cNvSpPr>
            <p:nvPr/>
          </p:nvSpPr>
          <p:spPr bwMode="auto">
            <a:xfrm>
              <a:off x="966" y="2101"/>
              <a:ext cx="14" cy="7"/>
            </a:xfrm>
            <a:custGeom>
              <a:avLst/>
              <a:gdLst>
                <a:gd name="T0" fmla="*/ 0 w 79"/>
                <a:gd name="T1" fmla="*/ 0 h 45"/>
                <a:gd name="T2" fmla="*/ 0 w 79"/>
                <a:gd name="T3" fmla="*/ 0 h 45"/>
                <a:gd name="T4" fmla="*/ 0 w 79"/>
                <a:gd name="T5" fmla="*/ 0 h 45"/>
                <a:gd name="T6" fmla="*/ 0 w 7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45"/>
                <a:gd name="T14" fmla="*/ 79 w 7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45">
                  <a:moveTo>
                    <a:pt x="0" y="45"/>
                  </a:moveTo>
                  <a:lnTo>
                    <a:pt x="79" y="0"/>
                  </a:lnTo>
                  <a:lnTo>
                    <a:pt x="7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46" name="Rectangle 1073"/>
            <p:cNvSpPr>
              <a:spLocks noChangeArrowheads="1"/>
            </p:cNvSpPr>
            <p:nvPr/>
          </p:nvSpPr>
          <p:spPr bwMode="auto">
            <a:xfrm>
              <a:off x="966" y="2101"/>
              <a:ext cx="14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47" name="Freeform 1074"/>
            <p:cNvSpPr>
              <a:spLocks/>
            </p:cNvSpPr>
            <p:nvPr/>
          </p:nvSpPr>
          <p:spPr bwMode="auto">
            <a:xfrm>
              <a:off x="963" y="2091"/>
              <a:ext cx="7" cy="14"/>
            </a:xfrm>
            <a:custGeom>
              <a:avLst/>
              <a:gdLst>
                <a:gd name="T0" fmla="*/ 0 w 46"/>
                <a:gd name="T1" fmla="*/ 0 h 90"/>
                <a:gd name="T2" fmla="*/ 0 w 46"/>
                <a:gd name="T3" fmla="*/ 0 h 90"/>
                <a:gd name="T4" fmla="*/ 0 w 46"/>
                <a:gd name="T5" fmla="*/ 0 h 90"/>
                <a:gd name="T6" fmla="*/ 0 w 46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90"/>
                <a:gd name="T14" fmla="*/ 46 w 46"/>
                <a:gd name="T15" fmla="*/ 90 h 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90">
                  <a:moveTo>
                    <a:pt x="46" y="0"/>
                  </a:moveTo>
                  <a:lnTo>
                    <a:pt x="0" y="0"/>
                  </a:lnTo>
                  <a:lnTo>
                    <a:pt x="46" y="9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48" name="Freeform 1075"/>
            <p:cNvSpPr>
              <a:spLocks/>
            </p:cNvSpPr>
            <p:nvPr/>
          </p:nvSpPr>
          <p:spPr bwMode="auto">
            <a:xfrm>
              <a:off x="963" y="2091"/>
              <a:ext cx="7" cy="14"/>
            </a:xfrm>
            <a:custGeom>
              <a:avLst/>
              <a:gdLst>
                <a:gd name="T0" fmla="*/ 0 w 46"/>
                <a:gd name="T1" fmla="*/ 0 h 90"/>
                <a:gd name="T2" fmla="*/ 0 w 46"/>
                <a:gd name="T3" fmla="*/ 0 h 90"/>
                <a:gd name="T4" fmla="*/ 0 w 46"/>
                <a:gd name="T5" fmla="*/ 0 h 90"/>
                <a:gd name="T6" fmla="*/ 0 w 46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90"/>
                <a:gd name="T14" fmla="*/ 46 w 46"/>
                <a:gd name="T15" fmla="*/ 90 h 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90">
                  <a:moveTo>
                    <a:pt x="0" y="0"/>
                  </a:moveTo>
                  <a:lnTo>
                    <a:pt x="46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49" name="Rectangle 1076"/>
            <p:cNvSpPr>
              <a:spLocks noChangeArrowheads="1"/>
            </p:cNvSpPr>
            <p:nvPr/>
          </p:nvSpPr>
          <p:spPr bwMode="auto">
            <a:xfrm>
              <a:off x="963" y="2091"/>
              <a:ext cx="7" cy="1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50" name="Line 1077"/>
            <p:cNvSpPr>
              <a:spLocks noChangeShapeType="1"/>
            </p:cNvSpPr>
            <p:nvPr/>
          </p:nvSpPr>
          <p:spPr bwMode="auto">
            <a:xfrm flipV="1">
              <a:off x="967" y="2087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51" name="Freeform 1078"/>
            <p:cNvSpPr>
              <a:spLocks/>
            </p:cNvSpPr>
            <p:nvPr/>
          </p:nvSpPr>
          <p:spPr bwMode="auto">
            <a:xfrm>
              <a:off x="971" y="2050"/>
              <a:ext cx="7" cy="41"/>
            </a:xfrm>
            <a:custGeom>
              <a:avLst/>
              <a:gdLst>
                <a:gd name="T0" fmla="*/ 0 w 44"/>
                <a:gd name="T1" fmla="*/ 0 h 259"/>
                <a:gd name="T2" fmla="*/ 0 w 44"/>
                <a:gd name="T3" fmla="*/ 0 h 259"/>
                <a:gd name="T4" fmla="*/ 0 w 44"/>
                <a:gd name="T5" fmla="*/ 0 h 259"/>
                <a:gd name="T6" fmla="*/ 0 w 44"/>
                <a:gd name="T7" fmla="*/ 0 h 2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259"/>
                <a:gd name="T14" fmla="*/ 44 w 44"/>
                <a:gd name="T15" fmla="*/ 259 h 2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259">
                  <a:moveTo>
                    <a:pt x="44" y="8"/>
                  </a:moveTo>
                  <a:lnTo>
                    <a:pt x="0" y="0"/>
                  </a:lnTo>
                  <a:lnTo>
                    <a:pt x="3" y="259"/>
                  </a:lnTo>
                  <a:lnTo>
                    <a:pt x="44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52" name="Freeform 1079"/>
            <p:cNvSpPr>
              <a:spLocks/>
            </p:cNvSpPr>
            <p:nvPr/>
          </p:nvSpPr>
          <p:spPr bwMode="auto">
            <a:xfrm>
              <a:off x="964" y="2050"/>
              <a:ext cx="7" cy="41"/>
            </a:xfrm>
            <a:custGeom>
              <a:avLst/>
              <a:gdLst>
                <a:gd name="T0" fmla="*/ 0 w 44"/>
                <a:gd name="T1" fmla="*/ 0 h 259"/>
                <a:gd name="T2" fmla="*/ 0 w 44"/>
                <a:gd name="T3" fmla="*/ 0 h 259"/>
                <a:gd name="T4" fmla="*/ 0 w 44"/>
                <a:gd name="T5" fmla="*/ 0 h 259"/>
                <a:gd name="T6" fmla="*/ 0 w 44"/>
                <a:gd name="T7" fmla="*/ 0 h 2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259"/>
                <a:gd name="T14" fmla="*/ 44 w 44"/>
                <a:gd name="T15" fmla="*/ 259 h 2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259">
                  <a:moveTo>
                    <a:pt x="41" y="0"/>
                  </a:moveTo>
                  <a:lnTo>
                    <a:pt x="44" y="259"/>
                  </a:lnTo>
                  <a:lnTo>
                    <a:pt x="0" y="252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53" name="Freeform 1080"/>
            <p:cNvSpPr>
              <a:spLocks/>
            </p:cNvSpPr>
            <p:nvPr/>
          </p:nvSpPr>
          <p:spPr bwMode="auto">
            <a:xfrm>
              <a:off x="964" y="2050"/>
              <a:ext cx="14" cy="41"/>
            </a:xfrm>
            <a:custGeom>
              <a:avLst/>
              <a:gdLst>
                <a:gd name="T0" fmla="*/ 0 w 85"/>
                <a:gd name="T1" fmla="*/ 0 h 259"/>
                <a:gd name="T2" fmla="*/ 0 w 85"/>
                <a:gd name="T3" fmla="*/ 0 h 259"/>
                <a:gd name="T4" fmla="*/ 0 w 85"/>
                <a:gd name="T5" fmla="*/ 0 h 259"/>
                <a:gd name="T6" fmla="*/ 0 w 85"/>
                <a:gd name="T7" fmla="*/ 0 h 259"/>
                <a:gd name="T8" fmla="*/ 0 w 85"/>
                <a:gd name="T9" fmla="*/ 0 h 2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"/>
                <a:gd name="T16" fmla="*/ 0 h 259"/>
                <a:gd name="T17" fmla="*/ 85 w 85"/>
                <a:gd name="T18" fmla="*/ 259 h 2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" h="259">
                  <a:moveTo>
                    <a:pt x="85" y="8"/>
                  </a:moveTo>
                  <a:lnTo>
                    <a:pt x="41" y="0"/>
                  </a:lnTo>
                  <a:lnTo>
                    <a:pt x="0" y="252"/>
                  </a:lnTo>
                  <a:lnTo>
                    <a:pt x="44" y="259"/>
                  </a:lnTo>
                  <a:lnTo>
                    <a:pt x="85" y="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54" name="Line 1081"/>
            <p:cNvSpPr>
              <a:spLocks noChangeShapeType="1"/>
            </p:cNvSpPr>
            <p:nvPr/>
          </p:nvSpPr>
          <p:spPr bwMode="auto">
            <a:xfrm flipV="1">
              <a:off x="975" y="2047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55" name="Freeform 1082"/>
            <p:cNvSpPr>
              <a:spLocks/>
            </p:cNvSpPr>
            <p:nvPr/>
          </p:nvSpPr>
          <p:spPr bwMode="auto">
            <a:xfrm>
              <a:off x="970" y="2087"/>
              <a:ext cx="13" cy="6"/>
            </a:xfrm>
            <a:custGeom>
              <a:avLst/>
              <a:gdLst>
                <a:gd name="T0" fmla="*/ 0 w 81"/>
                <a:gd name="T1" fmla="*/ 0 h 46"/>
                <a:gd name="T2" fmla="*/ 0 w 81"/>
                <a:gd name="T3" fmla="*/ 0 h 46"/>
                <a:gd name="T4" fmla="*/ 0 w 81"/>
                <a:gd name="T5" fmla="*/ 0 h 46"/>
                <a:gd name="T6" fmla="*/ 0 w 8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46"/>
                <a:gd name="T14" fmla="*/ 81 w 8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46">
                  <a:moveTo>
                    <a:pt x="0" y="0"/>
                  </a:moveTo>
                  <a:lnTo>
                    <a:pt x="0" y="46"/>
                  </a:lnTo>
                  <a:lnTo>
                    <a:pt x="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56" name="Freeform 1083"/>
            <p:cNvSpPr>
              <a:spLocks/>
            </p:cNvSpPr>
            <p:nvPr/>
          </p:nvSpPr>
          <p:spPr bwMode="auto">
            <a:xfrm>
              <a:off x="970" y="2087"/>
              <a:ext cx="13" cy="6"/>
            </a:xfrm>
            <a:custGeom>
              <a:avLst/>
              <a:gdLst>
                <a:gd name="T0" fmla="*/ 0 w 81"/>
                <a:gd name="T1" fmla="*/ 0 h 46"/>
                <a:gd name="T2" fmla="*/ 0 w 81"/>
                <a:gd name="T3" fmla="*/ 0 h 46"/>
                <a:gd name="T4" fmla="*/ 0 w 81"/>
                <a:gd name="T5" fmla="*/ 0 h 46"/>
                <a:gd name="T6" fmla="*/ 0 w 8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46"/>
                <a:gd name="T14" fmla="*/ 81 w 8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46">
                  <a:moveTo>
                    <a:pt x="0" y="46"/>
                  </a:moveTo>
                  <a:lnTo>
                    <a:pt x="81" y="0"/>
                  </a:lnTo>
                  <a:lnTo>
                    <a:pt x="81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57" name="Rectangle 1084"/>
            <p:cNvSpPr>
              <a:spLocks noChangeArrowheads="1"/>
            </p:cNvSpPr>
            <p:nvPr/>
          </p:nvSpPr>
          <p:spPr bwMode="auto">
            <a:xfrm>
              <a:off x="970" y="2087"/>
              <a:ext cx="13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58" name="Freeform 1085"/>
            <p:cNvSpPr>
              <a:spLocks/>
            </p:cNvSpPr>
            <p:nvPr/>
          </p:nvSpPr>
          <p:spPr bwMode="auto">
            <a:xfrm>
              <a:off x="980" y="2079"/>
              <a:ext cx="9" cy="11"/>
            </a:xfrm>
            <a:custGeom>
              <a:avLst/>
              <a:gdLst>
                <a:gd name="T0" fmla="*/ 0 w 54"/>
                <a:gd name="T1" fmla="*/ 0 h 66"/>
                <a:gd name="T2" fmla="*/ 0 w 54"/>
                <a:gd name="T3" fmla="*/ 0 h 66"/>
                <a:gd name="T4" fmla="*/ 0 w 54"/>
                <a:gd name="T5" fmla="*/ 0 h 66"/>
                <a:gd name="T6" fmla="*/ 0 w 54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66"/>
                <a:gd name="T14" fmla="*/ 54 w 54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66">
                  <a:moveTo>
                    <a:pt x="9" y="0"/>
                  </a:moveTo>
                  <a:lnTo>
                    <a:pt x="54" y="7"/>
                  </a:lnTo>
                  <a:lnTo>
                    <a:pt x="0" y="6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59" name="Freeform 1086"/>
            <p:cNvSpPr>
              <a:spLocks/>
            </p:cNvSpPr>
            <p:nvPr/>
          </p:nvSpPr>
          <p:spPr bwMode="auto">
            <a:xfrm>
              <a:off x="980" y="2081"/>
              <a:ext cx="9" cy="10"/>
            </a:xfrm>
            <a:custGeom>
              <a:avLst/>
              <a:gdLst>
                <a:gd name="T0" fmla="*/ 0 w 54"/>
                <a:gd name="T1" fmla="*/ 0 h 64"/>
                <a:gd name="T2" fmla="*/ 0 w 54"/>
                <a:gd name="T3" fmla="*/ 0 h 64"/>
                <a:gd name="T4" fmla="*/ 0 w 54"/>
                <a:gd name="T5" fmla="*/ 0 h 64"/>
                <a:gd name="T6" fmla="*/ 0 w 54"/>
                <a:gd name="T7" fmla="*/ 0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64"/>
                <a:gd name="T14" fmla="*/ 54 w 54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64">
                  <a:moveTo>
                    <a:pt x="54" y="0"/>
                  </a:moveTo>
                  <a:lnTo>
                    <a:pt x="0" y="59"/>
                  </a:lnTo>
                  <a:lnTo>
                    <a:pt x="45" y="6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60" name="Freeform 1087"/>
            <p:cNvSpPr>
              <a:spLocks/>
            </p:cNvSpPr>
            <p:nvPr/>
          </p:nvSpPr>
          <p:spPr bwMode="auto">
            <a:xfrm>
              <a:off x="980" y="2079"/>
              <a:ext cx="9" cy="12"/>
            </a:xfrm>
            <a:custGeom>
              <a:avLst/>
              <a:gdLst>
                <a:gd name="T0" fmla="*/ 0 w 54"/>
                <a:gd name="T1" fmla="*/ 0 h 71"/>
                <a:gd name="T2" fmla="*/ 0 w 54"/>
                <a:gd name="T3" fmla="*/ 0 h 71"/>
                <a:gd name="T4" fmla="*/ 0 w 54"/>
                <a:gd name="T5" fmla="*/ 0 h 71"/>
                <a:gd name="T6" fmla="*/ 0 w 54"/>
                <a:gd name="T7" fmla="*/ 0 h 71"/>
                <a:gd name="T8" fmla="*/ 0 w 54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71"/>
                <a:gd name="T17" fmla="*/ 54 w 54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71">
                  <a:moveTo>
                    <a:pt x="9" y="0"/>
                  </a:moveTo>
                  <a:lnTo>
                    <a:pt x="54" y="7"/>
                  </a:lnTo>
                  <a:lnTo>
                    <a:pt x="45" y="71"/>
                  </a:lnTo>
                  <a:lnTo>
                    <a:pt x="0" y="66"/>
                  </a:lnTo>
                  <a:lnTo>
                    <a:pt x="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61" name="Line 1088"/>
            <p:cNvSpPr>
              <a:spLocks noChangeShapeType="1"/>
            </p:cNvSpPr>
            <p:nvPr/>
          </p:nvSpPr>
          <p:spPr bwMode="auto">
            <a:xfrm>
              <a:off x="997" y="2038"/>
              <a:ext cx="2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62" name="Freeform 1089"/>
            <p:cNvSpPr>
              <a:spLocks/>
            </p:cNvSpPr>
            <p:nvPr/>
          </p:nvSpPr>
          <p:spPr bwMode="auto">
            <a:xfrm>
              <a:off x="978" y="2044"/>
              <a:ext cx="15" cy="8"/>
            </a:xfrm>
            <a:custGeom>
              <a:avLst/>
              <a:gdLst>
                <a:gd name="T0" fmla="*/ 0 w 88"/>
                <a:gd name="T1" fmla="*/ 0 h 45"/>
                <a:gd name="T2" fmla="*/ 0 w 88"/>
                <a:gd name="T3" fmla="*/ 0 h 45"/>
                <a:gd name="T4" fmla="*/ 0 w 88"/>
                <a:gd name="T5" fmla="*/ 0 h 45"/>
                <a:gd name="T6" fmla="*/ 0 w 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45"/>
                <a:gd name="T14" fmla="*/ 88 w 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45">
                  <a:moveTo>
                    <a:pt x="0" y="0"/>
                  </a:moveTo>
                  <a:lnTo>
                    <a:pt x="0" y="45"/>
                  </a:lnTo>
                  <a:lnTo>
                    <a:pt x="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63" name="Freeform 1090"/>
            <p:cNvSpPr>
              <a:spLocks/>
            </p:cNvSpPr>
            <p:nvPr/>
          </p:nvSpPr>
          <p:spPr bwMode="auto">
            <a:xfrm>
              <a:off x="978" y="2044"/>
              <a:ext cx="15" cy="8"/>
            </a:xfrm>
            <a:custGeom>
              <a:avLst/>
              <a:gdLst>
                <a:gd name="T0" fmla="*/ 0 w 88"/>
                <a:gd name="T1" fmla="*/ 0 h 45"/>
                <a:gd name="T2" fmla="*/ 0 w 88"/>
                <a:gd name="T3" fmla="*/ 0 h 45"/>
                <a:gd name="T4" fmla="*/ 0 w 88"/>
                <a:gd name="T5" fmla="*/ 0 h 45"/>
                <a:gd name="T6" fmla="*/ 0 w 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45"/>
                <a:gd name="T14" fmla="*/ 88 w 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45">
                  <a:moveTo>
                    <a:pt x="0" y="45"/>
                  </a:moveTo>
                  <a:lnTo>
                    <a:pt x="88" y="0"/>
                  </a:lnTo>
                  <a:lnTo>
                    <a:pt x="8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64" name="Rectangle 1091"/>
            <p:cNvSpPr>
              <a:spLocks noChangeArrowheads="1"/>
            </p:cNvSpPr>
            <p:nvPr/>
          </p:nvSpPr>
          <p:spPr bwMode="auto">
            <a:xfrm>
              <a:off x="978" y="2044"/>
              <a:ext cx="1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65" name="Freeform 1092"/>
            <p:cNvSpPr>
              <a:spLocks/>
            </p:cNvSpPr>
            <p:nvPr/>
          </p:nvSpPr>
          <p:spPr bwMode="auto">
            <a:xfrm>
              <a:off x="982" y="2050"/>
              <a:ext cx="14" cy="28"/>
            </a:xfrm>
            <a:custGeom>
              <a:avLst/>
              <a:gdLst>
                <a:gd name="T0" fmla="*/ 0 w 86"/>
                <a:gd name="T1" fmla="*/ 0 h 184"/>
                <a:gd name="T2" fmla="*/ 0 w 86"/>
                <a:gd name="T3" fmla="*/ 0 h 184"/>
                <a:gd name="T4" fmla="*/ 0 w 86"/>
                <a:gd name="T5" fmla="*/ 0 h 184"/>
                <a:gd name="T6" fmla="*/ 0 w 86"/>
                <a:gd name="T7" fmla="*/ 0 h 1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84"/>
                <a:gd name="T14" fmla="*/ 86 w 86"/>
                <a:gd name="T15" fmla="*/ 184 h 1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84">
                  <a:moveTo>
                    <a:pt x="43" y="0"/>
                  </a:moveTo>
                  <a:lnTo>
                    <a:pt x="86" y="12"/>
                  </a:lnTo>
                  <a:lnTo>
                    <a:pt x="0" y="18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66" name="Freeform 1093"/>
            <p:cNvSpPr>
              <a:spLocks/>
            </p:cNvSpPr>
            <p:nvPr/>
          </p:nvSpPr>
          <p:spPr bwMode="auto">
            <a:xfrm>
              <a:off x="982" y="2052"/>
              <a:ext cx="14" cy="28"/>
            </a:xfrm>
            <a:custGeom>
              <a:avLst/>
              <a:gdLst>
                <a:gd name="T0" fmla="*/ 0 w 86"/>
                <a:gd name="T1" fmla="*/ 0 h 179"/>
                <a:gd name="T2" fmla="*/ 0 w 86"/>
                <a:gd name="T3" fmla="*/ 0 h 179"/>
                <a:gd name="T4" fmla="*/ 0 w 86"/>
                <a:gd name="T5" fmla="*/ 0 h 179"/>
                <a:gd name="T6" fmla="*/ 0 w 86"/>
                <a:gd name="T7" fmla="*/ 0 h 1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79"/>
                <a:gd name="T14" fmla="*/ 86 w 86"/>
                <a:gd name="T15" fmla="*/ 179 h 1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79">
                  <a:moveTo>
                    <a:pt x="86" y="0"/>
                  </a:moveTo>
                  <a:lnTo>
                    <a:pt x="0" y="172"/>
                  </a:lnTo>
                  <a:lnTo>
                    <a:pt x="45" y="17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67" name="Freeform 1094"/>
            <p:cNvSpPr>
              <a:spLocks/>
            </p:cNvSpPr>
            <p:nvPr/>
          </p:nvSpPr>
          <p:spPr bwMode="auto">
            <a:xfrm>
              <a:off x="982" y="2050"/>
              <a:ext cx="14" cy="30"/>
            </a:xfrm>
            <a:custGeom>
              <a:avLst/>
              <a:gdLst>
                <a:gd name="T0" fmla="*/ 0 w 86"/>
                <a:gd name="T1" fmla="*/ 0 h 191"/>
                <a:gd name="T2" fmla="*/ 0 w 86"/>
                <a:gd name="T3" fmla="*/ 0 h 191"/>
                <a:gd name="T4" fmla="*/ 0 w 86"/>
                <a:gd name="T5" fmla="*/ 0 h 191"/>
                <a:gd name="T6" fmla="*/ 0 w 86"/>
                <a:gd name="T7" fmla="*/ 0 h 191"/>
                <a:gd name="T8" fmla="*/ 0 w 86"/>
                <a:gd name="T9" fmla="*/ 0 h 1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91"/>
                <a:gd name="T17" fmla="*/ 86 w 86"/>
                <a:gd name="T18" fmla="*/ 191 h 1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91">
                  <a:moveTo>
                    <a:pt x="43" y="0"/>
                  </a:moveTo>
                  <a:lnTo>
                    <a:pt x="86" y="12"/>
                  </a:lnTo>
                  <a:lnTo>
                    <a:pt x="45" y="191"/>
                  </a:lnTo>
                  <a:lnTo>
                    <a:pt x="0" y="184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68" name="Freeform 1095"/>
            <p:cNvSpPr>
              <a:spLocks/>
            </p:cNvSpPr>
            <p:nvPr/>
          </p:nvSpPr>
          <p:spPr bwMode="auto">
            <a:xfrm>
              <a:off x="986" y="2075"/>
              <a:ext cx="11" cy="8"/>
            </a:xfrm>
            <a:custGeom>
              <a:avLst/>
              <a:gdLst>
                <a:gd name="T0" fmla="*/ 0 w 76"/>
                <a:gd name="T1" fmla="*/ 0 h 46"/>
                <a:gd name="T2" fmla="*/ 0 w 76"/>
                <a:gd name="T3" fmla="*/ 0 h 46"/>
                <a:gd name="T4" fmla="*/ 0 w 76"/>
                <a:gd name="T5" fmla="*/ 0 h 46"/>
                <a:gd name="T6" fmla="*/ 0 w 7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6"/>
                <a:gd name="T14" fmla="*/ 76 w 7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6">
                  <a:moveTo>
                    <a:pt x="76" y="46"/>
                  </a:moveTo>
                  <a:lnTo>
                    <a:pt x="76" y="0"/>
                  </a:lnTo>
                  <a:lnTo>
                    <a:pt x="0" y="46"/>
                  </a:lnTo>
                  <a:lnTo>
                    <a:pt x="76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69" name="Freeform 1096"/>
            <p:cNvSpPr>
              <a:spLocks/>
            </p:cNvSpPr>
            <p:nvPr/>
          </p:nvSpPr>
          <p:spPr bwMode="auto">
            <a:xfrm>
              <a:off x="986" y="2075"/>
              <a:ext cx="11" cy="8"/>
            </a:xfrm>
            <a:custGeom>
              <a:avLst/>
              <a:gdLst>
                <a:gd name="T0" fmla="*/ 0 w 76"/>
                <a:gd name="T1" fmla="*/ 0 h 46"/>
                <a:gd name="T2" fmla="*/ 0 w 76"/>
                <a:gd name="T3" fmla="*/ 0 h 46"/>
                <a:gd name="T4" fmla="*/ 0 w 76"/>
                <a:gd name="T5" fmla="*/ 0 h 46"/>
                <a:gd name="T6" fmla="*/ 0 w 7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6"/>
                <a:gd name="T14" fmla="*/ 76 w 7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6">
                  <a:moveTo>
                    <a:pt x="76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70" name="Rectangle 1097"/>
            <p:cNvSpPr>
              <a:spLocks noChangeArrowheads="1"/>
            </p:cNvSpPr>
            <p:nvPr/>
          </p:nvSpPr>
          <p:spPr bwMode="auto">
            <a:xfrm>
              <a:off x="986" y="2075"/>
              <a:ext cx="11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71" name="Line 1098"/>
            <p:cNvSpPr>
              <a:spLocks noChangeShapeType="1"/>
            </p:cNvSpPr>
            <p:nvPr/>
          </p:nvSpPr>
          <p:spPr bwMode="auto">
            <a:xfrm>
              <a:off x="972" y="2049"/>
              <a:ext cx="7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72" name="Line 1099"/>
            <p:cNvSpPr>
              <a:spLocks noChangeShapeType="1"/>
            </p:cNvSpPr>
            <p:nvPr/>
          </p:nvSpPr>
          <p:spPr bwMode="auto">
            <a:xfrm flipV="1">
              <a:off x="1005" y="2044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73" name="Freeform 1100"/>
            <p:cNvSpPr>
              <a:spLocks/>
            </p:cNvSpPr>
            <p:nvPr/>
          </p:nvSpPr>
          <p:spPr bwMode="auto">
            <a:xfrm>
              <a:off x="995" y="2022"/>
              <a:ext cx="9" cy="7"/>
            </a:xfrm>
            <a:custGeom>
              <a:avLst/>
              <a:gdLst>
                <a:gd name="T0" fmla="*/ 0 w 60"/>
                <a:gd name="T1" fmla="*/ 0 h 45"/>
                <a:gd name="T2" fmla="*/ 0 w 60"/>
                <a:gd name="T3" fmla="*/ 0 h 45"/>
                <a:gd name="T4" fmla="*/ 0 w 60"/>
                <a:gd name="T5" fmla="*/ 0 h 45"/>
                <a:gd name="T6" fmla="*/ 0 w 6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45"/>
                <a:gd name="T14" fmla="*/ 60 w 6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45">
                  <a:moveTo>
                    <a:pt x="0" y="0"/>
                  </a:moveTo>
                  <a:lnTo>
                    <a:pt x="0" y="45"/>
                  </a:lnTo>
                  <a:lnTo>
                    <a:pt x="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74" name="Freeform 1101"/>
            <p:cNvSpPr>
              <a:spLocks/>
            </p:cNvSpPr>
            <p:nvPr/>
          </p:nvSpPr>
          <p:spPr bwMode="auto">
            <a:xfrm>
              <a:off x="995" y="2022"/>
              <a:ext cx="9" cy="7"/>
            </a:xfrm>
            <a:custGeom>
              <a:avLst/>
              <a:gdLst>
                <a:gd name="T0" fmla="*/ 0 w 60"/>
                <a:gd name="T1" fmla="*/ 0 h 45"/>
                <a:gd name="T2" fmla="*/ 0 w 60"/>
                <a:gd name="T3" fmla="*/ 0 h 45"/>
                <a:gd name="T4" fmla="*/ 0 w 60"/>
                <a:gd name="T5" fmla="*/ 0 h 45"/>
                <a:gd name="T6" fmla="*/ 0 w 6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45"/>
                <a:gd name="T14" fmla="*/ 60 w 6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45">
                  <a:moveTo>
                    <a:pt x="0" y="45"/>
                  </a:moveTo>
                  <a:lnTo>
                    <a:pt x="60" y="0"/>
                  </a:lnTo>
                  <a:lnTo>
                    <a:pt x="6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75" name="Rectangle 1102"/>
            <p:cNvSpPr>
              <a:spLocks noChangeArrowheads="1"/>
            </p:cNvSpPr>
            <p:nvPr/>
          </p:nvSpPr>
          <p:spPr bwMode="auto">
            <a:xfrm>
              <a:off x="995" y="2022"/>
              <a:ext cx="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76" name="Freeform 1103"/>
            <p:cNvSpPr>
              <a:spLocks/>
            </p:cNvSpPr>
            <p:nvPr/>
          </p:nvSpPr>
          <p:spPr bwMode="auto">
            <a:xfrm>
              <a:off x="986" y="2022"/>
              <a:ext cx="9" cy="7"/>
            </a:xfrm>
            <a:custGeom>
              <a:avLst/>
              <a:gdLst>
                <a:gd name="T0" fmla="*/ 0 w 54"/>
                <a:gd name="T1" fmla="*/ 0 h 45"/>
                <a:gd name="T2" fmla="*/ 0 w 54"/>
                <a:gd name="T3" fmla="*/ 0 h 45"/>
                <a:gd name="T4" fmla="*/ 0 w 54"/>
                <a:gd name="T5" fmla="*/ 0 h 45"/>
                <a:gd name="T6" fmla="*/ 0 w 5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45"/>
                <a:gd name="T14" fmla="*/ 54 w 5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45">
                  <a:moveTo>
                    <a:pt x="54" y="0"/>
                  </a:moveTo>
                  <a:lnTo>
                    <a:pt x="52" y="45"/>
                  </a:lnTo>
                  <a:lnTo>
                    <a:pt x="0" y="1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77" name="Freeform 1104"/>
            <p:cNvSpPr>
              <a:spLocks/>
            </p:cNvSpPr>
            <p:nvPr/>
          </p:nvSpPr>
          <p:spPr bwMode="auto">
            <a:xfrm>
              <a:off x="986" y="2024"/>
              <a:ext cx="9" cy="6"/>
            </a:xfrm>
            <a:custGeom>
              <a:avLst/>
              <a:gdLst>
                <a:gd name="T0" fmla="*/ 0 w 52"/>
                <a:gd name="T1" fmla="*/ 0 h 39"/>
                <a:gd name="T2" fmla="*/ 0 w 52"/>
                <a:gd name="T3" fmla="*/ 0 h 39"/>
                <a:gd name="T4" fmla="*/ 0 w 52"/>
                <a:gd name="T5" fmla="*/ 0 h 39"/>
                <a:gd name="T6" fmla="*/ 0 w 52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9"/>
                <a:gd name="T14" fmla="*/ 52 w 52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9">
                  <a:moveTo>
                    <a:pt x="52" y="33"/>
                  </a:moveTo>
                  <a:lnTo>
                    <a:pt x="0" y="0"/>
                  </a:lnTo>
                  <a:lnTo>
                    <a:pt x="21" y="39"/>
                  </a:lnTo>
                  <a:lnTo>
                    <a:pt x="52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78" name="Freeform 1105"/>
            <p:cNvSpPr>
              <a:spLocks/>
            </p:cNvSpPr>
            <p:nvPr/>
          </p:nvSpPr>
          <p:spPr bwMode="auto">
            <a:xfrm>
              <a:off x="986" y="2022"/>
              <a:ext cx="9" cy="8"/>
            </a:xfrm>
            <a:custGeom>
              <a:avLst/>
              <a:gdLst>
                <a:gd name="T0" fmla="*/ 0 w 54"/>
                <a:gd name="T1" fmla="*/ 0 h 51"/>
                <a:gd name="T2" fmla="*/ 0 w 54"/>
                <a:gd name="T3" fmla="*/ 0 h 51"/>
                <a:gd name="T4" fmla="*/ 0 w 54"/>
                <a:gd name="T5" fmla="*/ 0 h 51"/>
                <a:gd name="T6" fmla="*/ 0 w 54"/>
                <a:gd name="T7" fmla="*/ 0 h 51"/>
                <a:gd name="T8" fmla="*/ 0 w 54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51"/>
                <a:gd name="T17" fmla="*/ 54 w 54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51">
                  <a:moveTo>
                    <a:pt x="54" y="0"/>
                  </a:moveTo>
                  <a:lnTo>
                    <a:pt x="52" y="45"/>
                  </a:lnTo>
                  <a:lnTo>
                    <a:pt x="21" y="51"/>
                  </a:lnTo>
                  <a:lnTo>
                    <a:pt x="0" y="12"/>
                  </a:lnTo>
                  <a:lnTo>
                    <a:pt x="5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79" name="Freeform 1106"/>
            <p:cNvSpPr>
              <a:spLocks/>
            </p:cNvSpPr>
            <p:nvPr/>
          </p:nvSpPr>
          <p:spPr bwMode="auto">
            <a:xfrm>
              <a:off x="989" y="2015"/>
              <a:ext cx="7" cy="7"/>
            </a:xfrm>
            <a:custGeom>
              <a:avLst/>
              <a:gdLst>
                <a:gd name="T0" fmla="*/ 0 w 45"/>
                <a:gd name="T1" fmla="*/ 0 h 44"/>
                <a:gd name="T2" fmla="*/ 0 w 45"/>
                <a:gd name="T3" fmla="*/ 0 h 44"/>
                <a:gd name="T4" fmla="*/ 0 w 45"/>
                <a:gd name="T5" fmla="*/ 0 h 44"/>
                <a:gd name="T6" fmla="*/ 0 w 45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4"/>
                <a:gd name="T14" fmla="*/ 45 w 45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4">
                  <a:moveTo>
                    <a:pt x="45" y="0"/>
                  </a:moveTo>
                  <a:lnTo>
                    <a:pt x="38" y="44"/>
                  </a:lnTo>
                  <a:lnTo>
                    <a:pt x="0" y="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80" name="Freeform 1107"/>
            <p:cNvSpPr>
              <a:spLocks/>
            </p:cNvSpPr>
            <p:nvPr/>
          </p:nvSpPr>
          <p:spPr bwMode="auto">
            <a:xfrm>
              <a:off x="989" y="2017"/>
              <a:ext cx="6" cy="6"/>
            </a:xfrm>
            <a:custGeom>
              <a:avLst/>
              <a:gdLst>
                <a:gd name="T0" fmla="*/ 0 w 38"/>
                <a:gd name="T1" fmla="*/ 0 h 38"/>
                <a:gd name="T2" fmla="*/ 0 w 38"/>
                <a:gd name="T3" fmla="*/ 0 h 38"/>
                <a:gd name="T4" fmla="*/ 0 w 38"/>
                <a:gd name="T5" fmla="*/ 0 h 38"/>
                <a:gd name="T6" fmla="*/ 0 w 38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38"/>
                <a:gd name="T14" fmla="*/ 38 w 38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38">
                  <a:moveTo>
                    <a:pt x="38" y="35"/>
                  </a:moveTo>
                  <a:lnTo>
                    <a:pt x="0" y="0"/>
                  </a:lnTo>
                  <a:lnTo>
                    <a:pt x="23" y="38"/>
                  </a:lnTo>
                  <a:lnTo>
                    <a:pt x="38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81" name="Freeform 1108"/>
            <p:cNvSpPr>
              <a:spLocks/>
            </p:cNvSpPr>
            <p:nvPr/>
          </p:nvSpPr>
          <p:spPr bwMode="auto">
            <a:xfrm>
              <a:off x="989" y="2015"/>
              <a:ext cx="7" cy="8"/>
            </a:xfrm>
            <a:custGeom>
              <a:avLst/>
              <a:gdLst>
                <a:gd name="T0" fmla="*/ 0 w 45"/>
                <a:gd name="T1" fmla="*/ 0 h 47"/>
                <a:gd name="T2" fmla="*/ 0 w 45"/>
                <a:gd name="T3" fmla="*/ 0 h 47"/>
                <a:gd name="T4" fmla="*/ 0 w 45"/>
                <a:gd name="T5" fmla="*/ 0 h 47"/>
                <a:gd name="T6" fmla="*/ 0 w 45"/>
                <a:gd name="T7" fmla="*/ 0 h 47"/>
                <a:gd name="T8" fmla="*/ 0 w 45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47"/>
                <a:gd name="T17" fmla="*/ 45 w 45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47">
                  <a:moveTo>
                    <a:pt x="45" y="0"/>
                  </a:moveTo>
                  <a:lnTo>
                    <a:pt x="38" y="44"/>
                  </a:lnTo>
                  <a:lnTo>
                    <a:pt x="23" y="47"/>
                  </a:lnTo>
                  <a:lnTo>
                    <a:pt x="0" y="9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82" name="Freeform 1109"/>
            <p:cNvSpPr>
              <a:spLocks/>
            </p:cNvSpPr>
            <p:nvPr/>
          </p:nvSpPr>
          <p:spPr bwMode="auto">
            <a:xfrm>
              <a:off x="984" y="2017"/>
              <a:ext cx="9" cy="6"/>
            </a:xfrm>
            <a:custGeom>
              <a:avLst/>
              <a:gdLst>
                <a:gd name="T0" fmla="*/ 0 w 51"/>
                <a:gd name="T1" fmla="*/ 0 h 38"/>
                <a:gd name="T2" fmla="*/ 0 w 51"/>
                <a:gd name="T3" fmla="*/ 0 h 38"/>
                <a:gd name="T4" fmla="*/ 0 w 51"/>
                <a:gd name="T5" fmla="*/ 0 h 38"/>
                <a:gd name="T6" fmla="*/ 0 w 51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38"/>
                <a:gd name="T14" fmla="*/ 51 w 51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38">
                  <a:moveTo>
                    <a:pt x="28" y="0"/>
                  </a:moveTo>
                  <a:lnTo>
                    <a:pt x="51" y="38"/>
                  </a:lnTo>
                  <a:lnTo>
                    <a:pt x="0" y="37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83" name="Freeform 1110"/>
            <p:cNvSpPr>
              <a:spLocks/>
            </p:cNvSpPr>
            <p:nvPr/>
          </p:nvSpPr>
          <p:spPr bwMode="auto">
            <a:xfrm>
              <a:off x="984" y="2023"/>
              <a:ext cx="9" cy="2"/>
            </a:xfrm>
            <a:custGeom>
              <a:avLst/>
              <a:gdLst>
                <a:gd name="T0" fmla="*/ 0 w 51"/>
                <a:gd name="T1" fmla="*/ 0 h 13"/>
                <a:gd name="T2" fmla="*/ 0 w 51"/>
                <a:gd name="T3" fmla="*/ 0 h 13"/>
                <a:gd name="T4" fmla="*/ 0 w 51"/>
                <a:gd name="T5" fmla="*/ 0 h 13"/>
                <a:gd name="T6" fmla="*/ 0 w 51"/>
                <a:gd name="T7" fmla="*/ 0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13"/>
                <a:gd name="T14" fmla="*/ 51 w 51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13">
                  <a:moveTo>
                    <a:pt x="51" y="1"/>
                  </a:moveTo>
                  <a:lnTo>
                    <a:pt x="0" y="0"/>
                  </a:lnTo>
                  <a:lnTo>
                    <a:pt x="43" y="13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84" name="Freeform 1111"/>
            <p:cNvSpPr>
              <a:spLocks/>
            </p:cNvSpPr>
            <p:nvPr/>
          </p:nvSpPr>
          <p:spPr bwMode="auto">
            <a:xfrm>
              <a:off x="984" y="2017"/>
              <a:ext cx="9" cy="8"/>
            </a:xfrm>
            <a:custGeom>
              <a:avLst/>
              <a:gdLst>
                <a:gd name="T0" fmla="*/ 0 w 51"/>
                <a:gd name="T1" fmla="*/ 0 h 50"/>
                <a:gd name="T2" fmla="*/ 0 w 51"/>
                <a:gd name="T3" fmla="*/ 0 h 50"/>
                <a:gd name="T4" fmla="*/ 0 w 51"/>
                <a:gd name="T5" fmla="*/ 0 h 50"/>
                <a:gd name="T6" fmla="*/ 0 w 51"/>
                <a:gd name="T7" fmla="*/ 0 h 50"/>
                <a:gd name="T8" fmla="*/ 0 w 51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50"/>
                <a:gd name="T17" fmla="*/ 51 w 51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50">
                  <a:moveTo>
                    <a:pt x="28" y="0"/>
                  </a:moveTo>
                  <a:lnTo>
                    <a:pt x="51" y="38"/>
                  </a:lnTo>
                  <a:lnTo>
                    <a:pt x="43" y="50"/>
                  </a:lnTo>
                  <a:lnTo>
                    <a:pt x="0" y="37"/>
                  </a:lnTo>
                  <a:lnTo>
                    <a:pt x="2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85" name="Freeform 1112"/>
            <p:cNvSpPr>
              <a:spLocks/>
            </p:cNvSpPr>
            <p:nvPr/>
          </p:nvSpPr>
          <p:spPr bwMode="auto">
            <a:xfrm>
              <a:off x="998" y="2021"/>
              <a:ext cx="8" cy="8"/>
            </a:xfrm>
            <a:custGeom>
              <a:avLst/>
              <a:gdLst>
                <a:gd name="T0" fmla="*/ 0 w 53"/>
                <a:gd name="T1" fmla="*/ 0 h 45"/>
                <a:gd name="T2" fmla="*/ 0 w 53"/>
                <a:gd name="T3" fmla="*/ 0 h 45"/>
                <a:gd name="T4" fmla="*/ 0 w 53"/>
                <a:gd name="T5" fmla="*/ 0 h 45"/>
                <a:gd name="T6" fmla="*/ 0 w 5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45"/>
                <a:gd name="T14" fmla="*/ 53 w 5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45">
                  <a:moveTo>
                    <a:pt x="53" y="0"/>
                  </a:moveTo>
                  <a:lnTo>
                    <a:pt x="53" y="45"/>
                  </a:lnTo>
                  <a:lnTo>
                    <a:pt x="0" y="1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86" name="Freeform 1113"/>
            <p:cNvSpPr>
              <a:spLocks/>
            </p:cNvSpPr>
            <p:nvPr/>
          </p:nvSpPr>
          <p:spPr bwMode="auto">
            <a:xfrm>
              <a:off x="998" y="2024"/>
              <a:ext cx="8" cy="6"/>
            </a:xfrm>
            <a:custGeom>
              <a:avLst/>
              <a:gdLst>
                <a:gd name="T0" fmla="*/ 0 w 53"/>
                <a:gd name="T1" fmla="*/ 0 h 39"/>
                <a:gd name="T2" fmla="*/ 0 w 53"/>
                <a:gd name="T3" fmla="*/ 0 h 39"/>
                <a:gd name="T4" fmla="*/ 0 w 53"/>
                <a:gd name="T5" fmla="*/ 0 h 39"/>
                <a:gd name="T6" fmla="*/ 0 w 53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39"/>
                <a:gd name="T14" fmla="*/ 53 w 53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39">
                  <a:moveTo>
                    <a:pt x="53" y="31"/>
                  </a:moveTo>
                  <a:lnTo>
                    <a:pt x="0" y="0"/>
                  </a:lnTo>
                  <a:lnTo>
                    <a:pt x="22" y="39"/>
                  </a:lnTo>
                  <a:lnTo>
                    <a:pt x="53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87" name="Freeform 1114"/>
            <p:cNvSpPr>
              <a:spLocks/>
            </p:cNvSpPr>
            <p:nvPr/>
          </p:nvSpPr>
          <p:spPr bwMode="auto">
            <a:xfrm>
              <a:off x="998" y="2021"/>
              <a:ext cx="8" cy="9"/>
            </a:xfrm>
            <a:custGeom>
              <a:avLst/>
              <a:gdLst>
                <a:gd name="T0" fmla="*/ 0 w 53"/>
                <a:gd name="T1" fmla="*/ 0 h 53"/>
                <a:gd name="T2" fmla="*/ 0 w 53"/>
                <a:gd name="T3" fmla="*/ 0 h 53"/>
                <a:gd name="T4" fmla="*/ 0 w 53"/>
                <a:gd name="T5" fmla="*/ 0 h 53"/>
                <a:gd name="T6" fmla="*/ 0 w 53"/>
                <a:gd name="T7" fmla="*/ 0 h 53"/>
                <a:gd name="T8" fmla="*/ 0 w 53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"/>
                <a:gd name="T16" fmla="*/ 0 h 53"/>
                <a:gd name="T17" fmla="*/ 53 w 53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" h="53">
                  <a:moveTo>
                    <a:pt x="53" y="0"/>
                  </a:moveTo>
                  <a:lnTo>
                    <a:pt x="53" y="45"/>
                  </a:lnTo>
                  <a:lnTo>
                    <a:pt x="22" y="53"/>
                  </a:lnTo>
                  <a:lnTo>
                    <a:pt x="0" y="14"/>
                  </a:lnTo>
                  <a:lnTo>
                    <a:pt x="5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88" name="Freeform 1115"/>
            <p:cNvSpPr>
              <a:spLocks/>
            </p:cNvSpPr>
            <p:nvPr/>
          </p:nvSpPr>
          <p:spPr bwMode="auto">
            <a:xfrm>
              <a:off x="1054" y="2028"/>
              <a:ext cx="8" cy="17"/>
            </a:xfrm>
            <a:custGeom>
              <a:avLst/>
              <a:gdLst>
                <a:gd name="T0" fmla="*/ 0 w 45"/>
                <a:gd name="T1" fmla="*/ 0 h 106"/>
                <a:gd name="T2" fmla="*/ 0 w 45"/>
                <a:gd name="T3" fmla="*/ 0 h 106"/>
                <a:gd name="T4" fmla="*/ 0 w 45"/>
                <a:gd name="T5" fmla="*/ 0 h 106"/>
                <a:gd name="T6" fmla="*/ 0 w 45"/>
                <a:gd name="T7" fmla="*/ 0 h 1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6"/>
                <a:gd name="T14" fmla="*/ 45 w 45"/>
                <a:gd name="T15" fmla="*/ 106 h 1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6">
                  <a:moveTo>
                    <a:pt x="45" y="0"/>
                  </a:moveTo>
                  <a:lnTo>
                    <a:pt x="0" y="0"/>
                  </a:lnTo>
                  <a:lnTo>
                    <a:pt x="45" y="10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89" name="Freeform 1116"/>
            <p:cNvSpPr>
              <a:spLocks/>
            </p:cNvSpPr>
            <p:nvPr/>
          </p:nvSpPr>
          <p:spPr bwMode="auto">
            <a:xfrm>
              <a:off x="1054" y="2028"/>
              <a:ext cx="8" cy="17"/>
            </a:xfrm>
            <a:custGeom>
              <a:avLst/>
              <a:gdLst>
                <a:gd name="T0" fmla="*/ 0 w 45"/>
                <a:gd name="T1" fmla="*/ 0 h 106"/>
                <a:gd name="T2" fmla="*/ 0 w 45"/>
                <a:gd name="T3" fmla="*/ 0 h 106"/>
                <a:gd name="T4" fmla="*/ 0 w 45"/>
                <a:gd name="T5" fmla="*/ 0 h 106"/>
                <a:gd name="T6" fmla="*/ 0 w 45"/>
                <a:gd name="T7" fmla="*/ 0 h 1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6"/>
                <a:gd name="T14" fmla="*/ 45 w 45"/>
                <a:gd name="T15" fmla="*/ 106 h 1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6">
                  <a:moveTo>
                    <a:pt x="0" y="0"/>
                  </a:moveTo>
                  <a:lnTo>
                    <a:pt x="45" y="106"/>
                  </a:lnTo>
                  <a:lnTo>
                    <a:pt x="0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90" name="Rectangle 1117"/>
            <p:cNvSpPr>
              <a:spLocks noChangeArrowheads="1"/>
            </p:cNvSpPr>
            <p:nvPr/>
          </p:nvSpPr>
          <p:spPr bwMode="auto">
            <a:xfrm>
              <a:off x="1054" y="2028"/>
              <a:ext cx="8" cy="1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91" name="Freeform 1118"/>
            <p:cNvSpPr>
              <a:spLocks/>
            </p:cNvSpPr>
            <p:nvPr/>
          </p:nvSpPr>
          <p:spPr bwMode="auto">
            <a:xfrm>
              <a:off x="1037" y="2028"/>
              <a:ext cx="7" cy="17"/>
            </a:xfrm>
            <a:custGeom>
              <a:avLst/>
              <a:gdLst>
                <a:gd name="T0" fmla="*/ 0 w 45"/>
                <a:gd name="T1" fmla="*/ 0 h 106"/>
                <a:gd name="T2" fmla="*/ 0 w 45"/>
                <a:gd name="T3" fmla="*/ 0 h 106"/>
                <a:gd name="T4" fmla="*/ 0 w 45"/>
                <a:gd name="T5" fmla="*/ 0 h 106"/>
                <a:gd name="T6" fmla="*/ 0 w 45"/>
                <a:gd name="T7" fmla="*/ 0 h 1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6"/>
                <a:gd name="T14" fmla="*/ 45 w 45"/>
                <a:gd name="T15" fmla="*/ 106 h 1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6">
                  <a:moveTo>
                    <a:pt x="45" y="0"/>
                  </a:moveTo>
                  <a:lnTo>
                    <a:pt x="0" y="0"/>
                  </a:lnTo>
                  <a:lnTo>
                    <a:pt x="45" y="10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92" name="Freeform 1119"/>
            <p:cNvSpPr>
              <a:spLocks/>
            </p:cNvSpPr>
            <p:nvPr/>
          </p:nvSpPr>
          <p:spPr bwMode="auto">
            <a:xfrm>
              <a:off x="1037" y="2028"/>
              <a:ext cx="7" cy="17"/>
            </a:xfrm>
            <a:custGeom>
              <a:avLst/>
              <a:gdLst>
                <a:gd name="T0" fmla="*/ 0 w 45"/>
                <a:gd name="T1" fmla="*/ 0 h 106"/>
                <a:gd name="T2" fmla="*/ 0 w 45"/>
                <a:gd name="T3" fmla="*/ 0 h 106"/>
                <a:gd name="T4" fmla="*/ 0 w 45"/>
                <a:gd name="T5" fmla="*/ 0 h 106"/>
                <a:gd name="T6" fmla="*/ 0 w 45"/>
                <a:gd name="T7" fmla="*/ 0 h 1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6"/>
                <a:gd name="T14" fmla="*/ 45 w 45"/>
                <a:gd name="T15" fmla="*/ 106 h 1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6">
                  <a:moveTo>
                    <a:pt x="0" y="0"/>
                  </a:moveTo>
                  <a:lnTo>
                    <a:pt x="45" y="106"/>
                  </a:lnTo>
                  <a:lnTo>
                    <a:pt x="0" y="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93" name="Rectangle 1120"/>
            <p:cNvSpPr>
              <a:spLocks noChangeArrowheads="1"/>
            </p:cNvSpPr>
            <p:nvPr/>
          </p:nvSpPr>
          <p:spPr bwMode="auto">
            <a:xfrm>
              <a:off x="1037" y="2028"/>
              <a:ext cx="7" cy="1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94" name="Freeform 1121"/>
            <p:cNvSpPr>
              <a:spLocks/>
            </p:cNvSpPr>
            <p:nvPr/>
          </p:nvSpPr>
          <p:spPr bwMode="auto">
            <a:xfrm>
              <a:off x="1031" y="2029"/>
              <a:ext cx="7" cy="19"/>
            </a:xfrm>
            <a:custGeom>
              <a:avLst/>
              <a:gdLst>
                <a:gd name="T0" fmla="*/ 0 w 45"/>
                <a:gd name="T1" fmla="*/ 0 h 119"/>
                <a:gd name="T2" fmla="*/ 0 w 45"/>
                <a:gd name="T3" fmla="*/ 0 h 119"/>
                <a:gd name="T4" fmla="*/ 0 w 45"/>
                <a:gd name="T5" fmla="*/ 0 h 119"/>
                <a:gd name="T6" fmla="*/ 0 w 45"/>
                <a:gd name="T7" fmla="*/ 0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9"/>
                <a:gd name="T14" fmla="*/ 45 w 45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9">
                  <a:moveTo>
                    <a:pt x="0" y="119"/>
                  </a:moveTo>
                  <a:lnTo>
                    <a:pt x="45" y="119"/>
                  </a:lnTo>
                  <a:lnTo>
                    <a:pt x="0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95" name="Freeform 1122"/>
            <p:cNvSpPr>
              <a:spLocks/>
            </p:cNvSpPr>
            <p:nvPr/>
          </p:nvSpPr>
          <p:spPr bwMode="auto">
            <a:xfrm>
              <a:off x="1031" y="2029"/>
              <a:ext cx="7" cy="19"/>
            </a:xfrm>
            <a:custGeom>
              <a:avLst/>
              <a:gdLst>
                <a:gd name="T0" fmla="*/ 0 w 45"/>
                <a:gd name="T1" fmla="*/ 0 h 119"/>
                <a:gd name="T2" fmla="*/ 0 w 45"/>
                <a:gd name="T3" fmla="*/ 0 h 119"/>
                <a:gd name="T4" fmla="*/ 0 w 45"/>
                <a:gd name="T5" fmla="*/ 0 h 119"/>
                <a:gd name="T6" fmla="*/ 0 w 45"/>
                <a:gd name="T7" fmla="*/ 0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9"/>
                <a:gd name="T14" fmla="*/ 45 w 45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9">
                  <a:moveTo>
                    <a:pt x="45" y="11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96" name="Rectangle 1123"/>
            <p:cNvSpPr>
              <a:spLocks noChangeArrowheads="1"/>
            </p:cNvSpPr>
            <p:nvPr/>
          </p:nvSpPr>
          <p:spPr bwMode="auto">
            <a:xfrm>
              <a:off x="1031" y="2029"/>
              <a:ext cx="7" cy="1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797" name="Line 1124"/>
            <p:cNvSpPr>
              <a:spLocks noChangeShapeType="1"/>
            </p:cNvSpPr>
            <p:nvPr/>
          </p:nvSpPr>
          <p:spPr bwMode="auto">
            <a:xfrm>
              <a:off x="1060" y="2100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98" name="Line 1125"/>
            <p:cNvSpPr>
              <a:spLocks noChangeShapeType="1"/>
            </p:cNvSpPr>
            <p:nvPr/>
          </p:nvSpPr>
          <p:spPr bwMode="auto">
            <a:xfrm>
              <a:off x="1060" y="2066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799" name="Freeform 1126"/>
            <p:cNvSpPr>
              <a:spLocks/>
            </p:cNvSpPr>
            <p:nvPr/>
          </p:nvSpPr>
          <p:spPr bwMode="auto">
            <a:xfrm>
              <a:off x="1054" y="2070"/>
              <a:ext cx="8" cy="34"/>
            </a:xfrm>
            <a:custGeom>
              <a:avLst/>
              <a:gdLst>
                <a:gd name="T0" fmla="*/ 0 w 45"/>
                <a:gd name="T1" fmla="*/ 0 h 217"/>
                <a:gd name="T2" fmla="*/ 0 w 45"/>
                <a:gd name="T3" fmla="*/ 0 h 217"/>
                <a:gd name="T4" fmla="*/ 0 w 45"/>
                <a:gd name="T5" fmla="*/ 0 h 217"/>
                <a:gd name="T6" fmla="*/ 0 w 45"/>
                <a:gd name="T7" fmla="*/ 0 h 2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17"/>
                <a:gd name="T14" fmla="*/ 45 w 45"/>
                <a:gd name="T15" fmla="*/ 217 h 2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17">
                  <a:moveTo>
                    <a:pt x="45" y="0"/>
                  </a:moveTo>
                  <a:lnTo>
                    <a:pt x="0" y="0"/>
                  </a:lnTo>
                  <a:lnTo>
                    <a:pt x="45" y="21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00" name="Freeform 1127"/>
            <p:cNvSpPr>
              <a:spLocks/>
            </p:cNvSpPr>
            <p:nvPr/>
          </p:nvSpPr>
          <p:spPr bwMode="auto">
            <a:xfrm>
              <a:off x="1054" y="2070"/>
              <a:ext cx="8" cy="34"/>
            </a:xfrm>
            <a:custGeom>
              <a:avLst/>
              <a:gdLst>
                <a:gd name="T0" fmla="*/ 0 w 45"/>
                <a:gd name="T1" fmla="*/ 0 h 217"/>
                <a:gd name="T2" fmla="*/ 0 w 45"/>
                <a:gd name="T3" fmla="*/ 0 h 217"/>
                <a:gd name="T4" fmla="*/ 0 w 45"/>
                <a:gd name="T5" fmla="*/ 0 h 217"/>
                <a:gd name="T6" fmla="*/ 0 w 45"/>
                <a:gd name="T7" fmla="*/ 0 h 2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17"/>
                <a:gd name="T14" fmla="*/ 45 w 45"/>
                <a:gd name="T15" fmla="*/ 217 h 2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17">
                  <a:moveTo>
                    <a:pt x="0" y="0"/>
                  </a:moveTo>
                  <a:lnTo>
                    <a:pt x="45" y="217"/>
                  </a:lnTo>
                  <a:lnTo>
                    <a:pt x="0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01" name="Rectangle 1128"/>
            <p:cNvSpPr>
              <a:spLocks noChangeArrowheads="1"/>
            </p:cNvSpPr>
            <p:nvPr/>
          </p:nvSpPr>
          <p:spPr bwMode="auto">
            <a:xfrm>
              <a:off x="1054" y="2070"/>
              <a:ext cx="8" cy="3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02" name="Line 1129"/>
            <p:cNvSpPr>
              <a:spLocks noChangeShapeType="1"/>
            </p:cNvSpPr>
            <p:nvPr/>
          </p:nvSpPr>
          <p:spPr bwMode="auto">
            <a:xfrm>
              <a:off x="1058" y="2047"/>
              <a:ext cx="1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03" name="Line 1130"/>
            <p:cNvSpPr>
              <a:spLocks noChangeShapeType="1"/>
            </p:cNvSpPr>
            <p:nvPr/>
          </p:nvSpPr>
          <p:spPr bwMode="auto">
            <a:xfrm flipH="1">
              <a:off x="1058" y="2046"/>
              <a:ext cx="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04" name="Line 1131"/>
            <p:cNvSpPr>
              <a:spLocks noChangeShapeType="1"/>
            </p:cNvSpPr>
            <p:nvPr/>
          </p:nvSpPr>
          <p:spPr bwMode="auto">
            <a:xfrm flipH="1">
              <a:off x="1016" y="2101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05" name="Line 1132"/>
            <p:cNvSpPr>
              <a:spLocks noChangeShapeType="1"/>
            </p:cNvSpPr>
            <p:nvPr/>
          </p:nvSpPr>
          <p:spPr bwMode="auto">
            <a:xfrm>
              <a:off x="1019" y="2101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06" name="Line 1133"/>
            <p:cNvSpPr>
              <a:spLocks noChangeShapeType="1"/>
            </p:cNvSpPr>
            <p:nvPr/>
          </p:nvSpPr>
          <p:spPr bwMode="auto">
            <a:xfrm flipH="1">
              <a:off x="1021" y="2101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07" name="Line 1134"/>
            <p:cNvSpPr>
              <a:spLocks noChangeShapeType="1"/>
            </p:cNvSpPr>
            <p:nvPr/>
          </p:nvSpPr>
          <p:spPr bwMode="auto">
            <a:xfrm>
              <a:off x="1021" y="2101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08" name="Freeform 1135"/>
            <p:cNvSpPr>
              <a:spLocks/>
            </p:cNvSpPr>
            <p:nvPr/>
          </p:nvSpPr>
          <p:spPr bwMode="auto">
            <a:xfrm>
              <a:off x="1015" y="2098"/>
              <a:ext cx="9" cy="6"/>
            </a:xfrm>
            <a:custGeom>
              <a:avLst/>
              <a:gdLst>
                <a:gd name="T0" fmla="*/ 0 w 56"/>
                <a:gd name="T1" fmla="*/ 0 h 37"/>
                <a:gd name="T2" fmla="*/ 0 w 56"/>
                <a:gd name="T3" fmla="*/ 0 h 37"/>
                <a:gd name="T4" fmla="*/ 0 w 56"/>
                <a:gd name="T5" fmla="*/ 0 h 37"/>
                <a:gd name="T6" fmla="*/ 0 w 56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37"/>
                <a:gd name="T14" fmla="*/ 56 w 56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37">
                  <a:moveTo>
                    <a:pt x="42" y="0"/>
                  </a:moveTo>
                  <a:lnTo>
                    <a:pt x="0" y="15"/>
                  </a:lnTo>
                  <a:lnTo>
                    <a:pt x="56" y="37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09" name="Freeform 1136"/>
            <p:cNvSpPr>
              <a:spLocks/>
            </p:cNvSpPr>
            <p:nvPr/>
          </p:nvSpPr>
          <p:spPr bwMode="auto">
            <a:xfrm>
              <a:off x="1015" y="2101"/>
              <a:ext cx="9" cy="6"/>
            </a:xfrm>
            <a:custGeom>
              <a:avLst/>
              <a:gdLst>
                <a:gd name="T0" fmla="*/ 0 w 56"/>
                <a:gd name="T1" fmla="*/ 0 h 37"/>
                <a:gd name="T2" fmla="*/ 0 w 56"/>
                <a:gd name="T3" fmla="*/ 0 h 37"/>
                <a:gd name="T4" fmla="*/ 0 w 56"/>
                <a:gd name="T5" fmla="*/ 0 h 37"/>
                <a:gd name="T6" fmla="*/ 0 w 56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37"/>
                <a:gd name="T14" fmla="*/ 56 w 56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37">
                  <a:moveTo>
                    <a:pt x="0" y="0"/>
                  </a:moveTo>
                  <a:lnTo>
                    <a:pt x="56" y="22"/>
                  </a:lnTo>
                  <a:lnTo>
                    <a:pt x="1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10" name="Freeform 1137"/>
            <p:cNvSpPr>
              <a:spLocks/>
            </p:cNvSpPr>
            <p:nvPr/>
          </p:nvSpPr>
          <p:spPr bwMode="auto">
            <a:xfrm>
              <a:off x="1015" y="2098"/>
              <a:ext cx="9" cy="9"/>
            </a:xfrm>
            <a:custGeom>
              <a:avLst/>
              <a:gdLst>
                <a:gd name="T0" fmla="*/ 0 w 56"/>
                <a:gd name="T1" fmla="*/ 0 h 52"/>
                <a:gd name="T2" fmla="*/ 0 w 56"/>
                <a:gd name="T3" fmla="*/ 0 h 52"/>
                <a:gd name="T4" fmla="*/ 0 w 56"/>
                <a:gd name="T5" fmla="*/ 0 h 52"/>
                <a:gd name="T6" fmla="*/ 0 w 56"/>
                <a:gd name="T7" fmla="*/ 0 h 52"/>
                <a:gd name="T8" fmla="*/ 0 w 56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52"/>
                <a:gd name="T17" fmla="*/ 56 w 56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52">
                  <a:moveTo>
                    <a:pt x="42" y="0"/>
                  </a:moveTo>
                  <a:lnTo>
                    <a:pt x="0" y="15"/>
                  </a:lnTo>
                  <a:lnTo>
                    <a:pt x="12" y="52"/>
                  </a:lnTo>
                  <a:lnTo>
                    <a:pt x="56" y="37"/>
                  </a:lnTo>
                  <a:lnTo>
                    <a:pt x="4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11" name="Line 1138"/>
            <p:cNvSpPr>
              <a:spLocks noChangeShapeType="1"/>
            </p:cNvSpPr>
            <p:nvPr/>
          </p:nvSpPr>
          <p:spPr bwMode="auto">
            <a:xfrm>
              <a:off x="1022" y="2102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12" name="Freeform 1139"/>
            <p:cNvSpPr>
              <a:spLocks/>
            </p:cNvSpPr>
            <p:nvPr/>
          </p:nvSpPr>
          <p:spPr bwMode="auto">
            <a:xfrm>
              <a:off x="1021" y="2098"/>
              <a:ext cx="7" cy="9"/>
            </a:xfrm>
            <a:custGeom>
              <a:avLst/>
              <a:gdLst>
                <a:gd name="T0" fmla="*/ 0 w 43"/>
                <a:gd name="T1" fmla="*/ 0 h 51"/>
                <a:gd name="T2" fmla="*/ 0 w 43"/>
                <a:gd name="T3" fmla="*/ 0 h 51"/>
                <a:gd name="T4" fmla="*/ 0 w 43"/>
                <a:gd name="T5" fmla="*/ 0 h 51"/>
                <a:gd name="T6" fmla="*/ 0 w 43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1"/>
                <a:gd name="T14" fmla="*/ 43 w 43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1">
                  <a:moveTo>
                    <a:pt x="0" y="36"/>
                  </a:moveTo>
                  <a:lnTo>
                    <a:pt x="43" y="51"/>
                  </a:lnTo>
                  <a:lnTo>
                    <a:pt x="12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13" name="Freeform 1140"/>
            <p:cNvSpPr>
              <a:spLocks/>
            </p:cNvSpPr>
            <p:nvPr/>
          </p:nvSpPr>
          <p:spPr bwMode="auto">
            <a:xfrm>
              <a:off x="1023" y="2098"/>
              <a:ext cx="7" cy="9"/>
            </a:xfrm>
            <a:custGeom>
              <a:avLst/>
              <a:gdLst>
                <a:gd name="T0" fmla="*/ 0 w 44"/>
                <a:gd name="T1" fmla="*/ 0 h 51"/>
                <a:gd name="T2" fmla="*/ 0 w 44"/>
                <a:gd name="T3" fmla="*/ 0 h 51"/>
                <a:gd name="T4" fmla="*/ 0 w 44"/>
                <a:gd name="T5" fmla="*/ 0 h 51"/>
                <a:gd name="T6" fmla="*/ 0 w 44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1"/>
                <a:gd name="T14" fmla="*/ 44 w 44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1">
                  <a:moveTo>
                    <a:pt x="31" y="51"/>
                  </a:moveTo>
                  <a:lnTo>
                    <a:pt x="0" y="0"/>
                  </a:lnTo>
                  <a:lnTo>
                    <a:pt x="44" y="14"/>
                  </a:lnTo>
                  <a:lnTo>
                    <a:pt x="31" y="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14" name="Freeform 1141"/>
            <p:cNvSpPr>
              <a:spLocks/>
            </p:cNvSpPr>
            <p:nvPr/>
          </p:nvSpPr>
          <p:spPr bwMode="auto">
            <a:xfrm>
              <a:off x="1021" y="2098"/>
              <a:ext cx="9" cy="9"/>
            </a:xfrm>
            <a:custGeom>
              <a:avLst/>
              <a:gdLst>
                <a:gd name="T0" fmla="*/ 0 w 56"/>
                <a:gd name="T1" fmla="*/ 0 h 51"/>
                <a:gd name="T2" fmla="*/ 0 w 56"/>
                <a:gd name="T3" fmla="*/ 0 h 51"/>
                <a:gd name="T4" fmla="*/ 0 w 56"/>
                <a:gd name="T5" fmla="*/ 0 h 51"/>
                <a:gd name="T6" fmla="*/ 0 w 56"/>
                <a:gd name="T7" fmla="*/ 0 h 51"/>
                <a:gd name="T8" fmla="*/ 0 w 56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51"/>
                <a:gd name="T17" fmla="*/ 56 w 56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51">
                  <a:moveTo>
                    <a:pt x="0" y="36"/>
                  </a:moveTo>
                  <a:lnTo>
                    <a:pt x="43" y="51"/>
                  </a:lnTo>
                  <a:lnTo>
                    <a:pt x="56" y="14"/>
                  </a:lnTo>
                  <a:lnTo>
                    <a:pt x="12" y="0"/>
                  </a:lnTo>
                  <a:lnTo>
                    <a:pt x="0" y="3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15" name="Line 1142"/>
            <p:cNvSpPr>
              <a:spLocks noChangeShapeType="1"/>
            </p:cNvSpPr>
            <p:nvPr/>
          </p:nvSpPr>
          <p:spPr bwMode="auto">
            <a:xfrm flipV="1">
              <a:off x="1038" y="2045"/>
              <a:ext cx="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16" name="Line 1143"/>
            <p:cNvSpPr>
              <a:spLocks noChangeShapeType="1"/>
            </p:cNvSpPr>
            <p:nvPr/>
          </p:nvSpPr>
          <p:spPr bwMode="auto">
            <a:xfrm flipV="1">
              <a:off x="1039" y="2047"/>
              <a:ext cx="1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17" name="Line 1144"/>
            <p:cNvSpPr>
              <a:spLocks noChangeShapeType="1"/>
            </p:cNvSpPr>
            <p:nvPr/>
          </p:nvSpPr>
          <p:spPr bwMode="auto">
            <a:xfrm flipH="1">
              <a:off x="1042" y="2048"/>
              <a:ext cx="1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18" name="Line 1145"/>
            <p:cNvSpPr>
              <a:spLocks noChangeShapeType="1"/>
            </p:cNvSpPr>
            <p:nvPr/>
          </p:nvSpPr>
          <p:spPr bwMode="auto">
            <a:xfrm>
              <a:off x="1019" y="2056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19" name="Line 1146"/>
            <p:cNvSpPr>
              <a:spLocks noChangeShapeType="1"/>
            </p:cNvSpPr>
            <p:nvPr/>
          </p:nvSpPr>
          <p:spPr bwMode="auto">
            <a:xfrm flipV="1">
              <a:off x="1026" y="2053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20" name="Line 1147"/>
            <p:cNvSpPr>
              <a:spLocks noChangeShapeType="1"/>
            </p:cNvSpPr>
            <p:nvPr/>
          </p:nvSpPr>
          <p:spPr bwMode="auto">
            <a:xfrm>
              <a:off x="1025" y="2057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21" name="Line 1148"/>
            <p:cNvSpPr>
              <a:spLocks noChangeShapeType="1"/>
            </p:cNvSpPr>
            <p:nvPr/>
          </p:nvSpPr>
          <p:spPr bwMode="auto">
            <a:xfrm flipV="1">
              <a:off x="1030" y="2054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22" name="Line 1149"/>
            <p:cNvSpPr>
              <a:spLocks noChangeShapeType="1"/>
            </p:cNvSpPr>
            <p:nvPr/>
          </p:nvSpPr>
          <p:spPr bwMode="auto">
            <a:xfrm flipH="1">
              <a:off x="1027" y="2057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23" name="Freeform 1150"/>
            <p:cNvSpPr>
              <a:spLocks/>
            </p:cNvSpPr>
            <p:nvPr/>
          </p:nvSpPr>
          <p:spPr bwMode="auto">
            <a:xfrm>
              <a:off x="1023" y="2053"/>
              <a:ext cx="8" cy="6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6"/>
                <a:gd name="T14" fmla="*/ 46 w 4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6">
                  <a:moveTo>
                    <a:pt x="0" y="0"/>
                  </a:moveTo>
                  <a:lnTo>
                    <a:pt x="0" y="46"/>
                  </a:ln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24" name="Freeform 1151"/>
            <p:cNvSpPr>
              <a:spLocks/>
            </p:cNvSpPr>
            <p:nvPr/>
          </p:nvSpPr>
          <p:spPr bwMode="auto">
            <a:xfrm>
              <a:off x="1023" y="2053"/>
              <a:ext cx="8" cy="6"/>
            </a:xfrm>
            <a:custGeom>
              <a:avLst/>
              <a:gdLst>
                <a:gd name="T0" fmla="*/ 0 w 46"/>
                <a:gd name="T1" fmla="*/ 0 h 46"/>
                <a:gd name="T2" fmla="*/ 0 w 46"/>
                <a:gd name="T3" fmla="*/ 0 h 46"/>
                <a:gd name="T4" fmla="*/ 0 w 46"/>
                <a:gd name="T5" fmla="*/ 0 h 46"/>
                <a:gd name="T6" fmla="*/ 0 w 4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6"/>
                <a:gd name="T14" fmla="*/ 46 w 4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6">
                  <a:moveTo>
                    <a:pt x="0" y="46"/>
                  </a:moveTo>
                  <a:lnTo>
                    <a:pt x="46" y="0"/>
                  </a:lnTo>
                  <a:lnTo>
                    <a:pt x="46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25" name="Rectangle 1152"/>
            <p:cNvSpPr>
              <a:spLocks noChangeArrowheads="1"/>
            </p:cNvSpPr>
            <p:nvPr/>
          </p:nvSpPr>
          <p:spPr bwMode="auto">
            <a:xfrm>
              <a:off x="1023" y="2053"/>
              <a:ext cx="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26" name="Freeform 1153"/>
            <p:cNvSpPr>
              <a:spLocks/>
            </p:cNvSpPr>
            <p:nvPr/>
          </p:nvSpPr>
          <p:spPr bwMode="auto">
            <a:xfrm>
              <a:off x="1031" y="2051"/>
              <a:ext cx="7" cy="19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45" y="0"/>
                  </a:moveTo>
                  <a:lnTo>
                    <a:pt x="0" y="0"/>
                  </a:lnTo>
                  <a:lnTo>
                    <a:pt x="45" y="1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27" name="Freeform 1154"/>
            <p:cNvSpPr>
              <a:spLocks/>
            </p:cNvSpPr>
            <p:nvPr/>
          </p:nvSpPr>
          <p:spPr bwMode="auto">
            <a:xfrm>
              <a:off x="1031" y="2051"/>
              <a:ext cx="7" cy="19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0" y="0"/>
                  </a:moveTo>
                  <a:lnTo>
                    <a:pt x="45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28" name="Rectangle 1155"/>
            <p:cNvSpPr>
              <a:spLocks noChangeArrowheads="1"/>
            </p:cNvSpPr>
            <p:nvPr/>
          </p:nvSpPr>
          <p:spPr bwMode="auto">
            <a:xfrm>
              <a:off x="1031" y="2051"/>
              <a:ext cx="7" cy="1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29" name="Freeform 1156"/>
            <p:cNvSpPr>
              <a:spLocks/>
            </p:cNvSpPr>
            <p:nvPr/>
          </p:nvSpPr>
          <p:spPr bwMode="auto">
            <a:xfrm>
              <a:off x="1043" y="2044"/>
              <a:ext cx="13" cy="8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5"/>
                <a:gd name="T14" fmla="*/ 76 w 7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5">
                  <a:moveTo>
                    <a:pt x="0" y="0"/>
                  </a:moveTo>
                  <a:lnTo>
                    <a:pt x="0" y="45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30" name="Freeform 1157"/>
            <p:cNvSpPr>
              <a:spLocks/>
            </p:cNvSpPr>
            <p:nvPr/>
          </p:nvSpPr>
          <p:spPr bwMode="auto">
            <a:xfrm>
              <a:off x="1043" y="2044"/>
              <a:ext cx="13" cy="8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5"/>
                <a:gd name="T14" fmla="*/ 76 w 7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5">
                  <a:moveTo>
                    <a:pt x="0" y="45"/>
                  </a:moveTo>
                  <a:lnTo>
                    <a:pt x="76" y="0"/>
                  </a:lnTo>
                  <a:lnTo>
                    <a:pt x="7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31" name="Rectangle 1158"/>
            <p:cNvSpPr>
              <a:spLocks noChangeArrowheads="1"/>
            </p:cNvSpPr>
            <p:nvPr/>
          </p:nvSpPr>
          <p:spPr bwMode="auto">
            <a:xfrm>
              <a:off x="1043" y="2044"/>
              <a:ext cx="13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32" name="Line 1159"/>
            <p:cNvSpPr>
              <a:spLocks noChangeShapeType="1"/>
            </p:cNvSpPr>
            <p:nvPr/>
          </p:nvSpPr>
          <p:spPr bwMode="auto">
            <a:xfrm>
              <a:off x="1014" y="2104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33" name="Line 1160"/>
            <p:cNvSpPr>
              <a:spLocks noChangeShapeType="1"/>
            </p:cNvSpPr>
            <p:nvPr/>
          </p:nvSpPr>
          <p:spPr bwMode="auto">
            <a:xfrm flipH="1">
              <a:off x="1026" y="2104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34" name="Line 1161"/>
            <p:cNvSpPr>
              <a:spLocks noChangeShapeType="1"/>
            </p:cNvSpPr>
            <p:nvPr/>
          </p:nvSpPr>
          <p:spPr bwMode="auto">
            <a:xfrm flipV="1">
              <a:off x="1012" y="2102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35" name="Freeform 1162"/>
            <p:cNvSpPr>
              <a:spLocks/>
            </p:cNvSpPr>
            <p:nvPr/>
          </p:nvSpPr>
          <p:spPr bwMode="auto">
            <a:xfrm>
              <a:off x="1011" y="2104"/>
              <a:ext cx="10" cy="5"/>
            </a:xfrm>
            <a:custGeom>
              <a:avLst/>
              <a:gdLst>
                <a:gd name="T0" fmla="*/ 0 w 60"/>
                <a:gd name="T1" fmla="*/ 0 h 30"/>
                <a:gd name="T2" fmla="*/ 0 w 60"/>
                <a:gd name="T3" fmla="*/ 0 h 30"/>
                <a:gd name="T4" fmla="*/ 0 w 60"/>
                <a:gd name="T5" fmla="*/ 0 h 30"/>
                <a:gd name="T6" fmla="*/ 0 w 60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0"/>
                <a:gd name="T14" fmla="*/ 60 w 6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0">
                  <a:moveTo>
                    <a:pt x="26" y="30"/>
                  </a:moveTo>
                  <a:lnTo>
                    <a:pt x="60" y="0"/>
                  </a:lnTo>
                  <a:lnTo>
                    <a:pt x="0" y="1"/>
                  </a:lnTo>
                  <a:lnTo>
                    <a:pt x="26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36" name="Freeform 1163"/>
            <p:cNvSpPr>
              <a:spLocks/>
            </p:cNvSpPr>
            <p:nvPr/>
          </p:nvSpPr>
          <p:spPr bwMode="auto">
            <a:xfrm>
              <a:off x="1011" y="2099"/>
              <a:ext cx="10" cy="5"/>
            </a:xfrm>
            <a:custGeom>
              <a:avLst/>
              <a:gdLst>
                <a:gd name="T0" fmla="*/ 0 w 60"/>
                <a:gd name="T1" fmla="*/ 0 h 30"/>
                <a:gd name="T2" fmla="*/ 0 w 60"/>
                <a:gd name="T3" fmla="*/ 0 h 30"/>
                <a:gd name="T4" fmla="*/ 0 w 60"/>
                <a:gd name="T5" fmla="*/ 0 h 30"/>
                <a:gd name="T6" fmla="*/ 0 w 60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0"/>
                <a:gd name="T14" fmla="*/ 60 w 6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0">
                  <a:moveTo>
                    <a:pt x="60" y="29"/>
                  </a:moveTo>
                  <a:lnTo>
                    <a:pt x="0" y="30"/>
                  </a:lnTo>
                  <a:lnTo>
                    <a:pt x="34" y="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37" name="Freeform 1164"/>
            <p:cNvSpPr>
              <a:spLocks/>
            </p:cNvSpPr>
            <p:nvPr/>
          </p:nvSpPr>
          <p:spPr bwMode="auto">
            <a:xfrm>
              <a:off x="1011" y="2099"/>
              <a:ext cx="10" cy="10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w 6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9"/>
                <a:gd name="T17" fmla="*/ 60 w 6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9">
                  <a:moveTo>
                    <a:pt x="26" y="59"/>
                  </a:moveTo>
                  <a:lnTo>
                    <a:pt x="60" y="29"/>
                  </a:lnTo>
                  <a:lnTo>
                    <a:pt x="34" y="0"/>
                  </a:lnTo>
                  <a:lnTo>
                    <a:pt x="0" y="30"/>
                  </a:lnTo>
                  <a:lnTo>
                    <a:pt x="26" y="5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38" name="Line 1165"/>
            <p:cNvSpPr>
              <a:spLocks noChangeShapeType="1"/>
            </p:cNvSpPr>
            <p:nvPr/>
          </p:nvSpPr>
          <p:spPr bwMode="auto">
            <a:xfrm flipH="1" flipV="1">
              <a:off x="1027" y="2102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39" name="Freeform 1166"/>
            <p:cNvSpPr>
              <a:spLocks/>
            </p:cNvSpPr>
            <p:nvPr/>
          </p:nvSpPr>
          <p:spPr bwMode="auto">
            <a:xfrm>
              <a:off x="1028" y="2100"/>
              <a:ext cx="6" cy="9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34" y="29"/>
                  </a:moveTo>
                  <a:lnTo>
                    <a:pt x="0" y="0"/>
                  </a:lnTo>
                  <a:lnTo>
                    <a:pt x="9" y="58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40" name="Freeform 1167"/>
            <p:cNvSpPr>
              <a:spLocks/>
            </p:cNvSpPr>
            <p:nvPr/>
          </p:nvSpPr>
          <p:spPr bwMode="auto">
            <a:xfrm>
              <a:off x="1024" y="2100"/>
              <a:ext cx="5" cy="9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25" y="0"/>
                  </a:moveTo>
                  <a:lnTo>
                    <a:pt x="34" y="58"/>
                  </a:lnTo>
                  <a:lnTo>
                    <a:pt x="0" y="2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41" name="Freeform 1168"/>
            <p:cNvSpPr>
              <a:spLocks/>
            </p:cNvSpPr>
            <p:nvPr/>
          </p:nvSpPr>
          <p:spPr bwMode="auto">
            <a:xfrm>
              <a:off x="1024" y="2100"/>
              <a:ext cx="10" cy="9"/>
            </a:xfrm>
            <a:custGeom>
              <a:avLst/>
              <a:gdLst>
                <a:gd name="T0" fmla="*/ 0 w 59"/>
                <a:gd name="T1" fmla="*/ 0 h 58"/>
                <a:gd name="T2" fmla="*/ 0 w 59"/>
                <a:gd name="T3" fmla="*/ 0 h 58"/>
                <a:gd name="T4" fmla="*/ 0 w 59"/>
                <a:gd name="T5" fmla="*/ 0 h 58"/>
                <a:gd name="T6" fmla="*/ 0 w 59"/>
                <a:gd name="T7" fmla="*/ 0 h 58"/>
                <a:gd name="T8" fmla="*/ 0 w 59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58"/>
                <a:gd name="T17" fmla="*/ 59 w 59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58">
                  <a:moveTo>
                    <a:pt x="59" y="29"/>
                  </a:moveTo>
                  <a:lnTo>
                    <a:pt x="25" y="0"/>
                  </a:lnTo>
                  <a:lnTo>
                    <a:pt x="0" y="28"/>
                  </a:lnTo>
                  <a:lnTo>
                    <a:pt x="34" y="58"/>
                  </a:lnTo>
                  <a:lnTo>
                    <a:pt x="59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42" name="Freeform 1169"/>
            <p:cNvSpPr>
              <a:spLocks/>
            </p:cNvSpPr>
            <p:nvPr/>
          </p:nvSpPr>
          <p:spPr bwMode="auto">
            <a:xfrm>
              <a:off x="1061" y="2018"/>
              <a:ext cx="7" cy="7"/>
            </a:xfrm>
            <a:custGeom>
              <a:avLst/>
              <a:gdLst>
                <a:gd name="T0" fmla="*/ 0 w 45"/>
                <a:gd name="T1" fmla="*/ 0 h 47"/>
                <a:gd name="T2" fmla="*/ 0 w 45"/>
                <a:gd name="T3" fmla="*/ 0 h 47"/>
                <a:gd name="T4" fmla="*/ 0 w 45"/>
                <a:gd name="T5" fmla="*/ 0 h 47"/>
                <a:gd name="T6" fmla="*/ 0 w 45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7"/>
                <a:gd name="T14" fmla="*/ 45 w 45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7">
                  <a:moveTo>
                    <a:pt x="45" y="47"/>
                  </a:moveTo>
                  <a:lnTo>
                    <a:pt x="0" y="42"/>
                  </a:lnTo>
                  <a:lnTo>
                    <a:pt x="30" y="0"/>
                  </a:lnTo>
                  <a:lnTo>
                    <a:pt x="45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43" name="Freeform 1170"/>
            <p:cNvSpPr>
              <a:spLocks/>
            </p:cNvSpPr>
            <p:nvPr/>
          </p:nvSpPr>
          <p:spPr bwMode="auto">
            <a:xfrm>
              <a:off x="1060" y="2018"/>
              <a:ext cx="6" cy="7"/>
            </a:xfrm>
            <a:custGeom>
              <a:avLst/>
              <a:gdLst>
                <a:gd name="T0" fmla="*/ 0 w 33"/>
                <a:gd name="T1" fmla="*/ 0 h 42"/>
                <a:gd name="T2" fmla="*/ 0 w 33"/>
                <a:gd name="T3" fmla="*/ 0 h 42"/>
                <a:gd name="T4" fmla="*/ 0 w 33"/>
                <a:gd name="T5" fmla="*/ 0 h 42"/>
                <a:gd name="T6" fmla="*/ 0 w 33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42"/>
                <a:gd name="T14" fmla="*/ 33 w 33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42">
                  <a:moveTo>
                    <a:pt x="3" y="42"/>
                  </a:moveTo>
                  <a:lnTo>
                    <a:pt x="33" y="0"/>
                  </a:lnTo>
                  <a:lnTo>
                    <a:pt x="0" y="32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44" name="Freeform 1171"/>
            <p:cNvSpPr>
              <a:spLocks/>
            </p:cNvSpPr>
            <p:nvPr/>
          </p:nvSpPr>
          <p:spPr bwMode="auto">
            <a:xfrm>
              <a:off x="1060" y="2018"/>
              <a:ext cx="8" cy="7"/>
            </a:xfrm>
            <a:custGeom>
              <a:avLst/>
              <a:gdLst>
                <a:gd name="T0" fmla="*/ 0 w 48"/>
                <a:gd name="T1" fmla="*/ 0 h 47"/>
                <a:gd name="T2" fmla="*/ 0 w 48"/>
                <a:gd name="T3" fmla="*/ 0 h 47"/>
                <a:gd name="T4" fmla="*/ 0 w 48"/>
                <a:gd name="T5" fmla="*/ 0 h 47"/>
                <a:gd name="T6" fmla="*/ 0 w 48"/>
                <a:gd name="T7" fmla="*/ 0 h 47"/>
                <a:gd name="T8" fmla="*/ 0 w 48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7"/>
                <a:gd name="T17" fmla="*/ 48 w 48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7">
                  <a:moveTo>
                    <a:pt x="48" y="47"/>
                  </a:moveTo>
                  <a:lnTo>
                    <a:pt x="3" y="42"/>
                  </a:lnTo>
                  <a:lnTo>
                    <a:pt x="0" y="32"/>
                  </a:lnTo>
                  <a:lnTo>
                    <a:pt x="33" y="0"/>
                  </a:lnTo>
                  <a:lnTo>
                    <a:pt x="48" y="4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45" name="Freeform 1172"/>
            <p:cNvSpPr>
              <a:spLocks/>
            </p:cNvSpPr>
            <p:nvPr/>
          </p:nvSpPr>
          <p:spPr bwMode="auto">
            <a:xfrm>
              <a:off x="1058" y="2015"/>
              <a:ext cx="8" cy="8"/>
            </a:xfrm>
            <a:custGeom>
              <a:avLst/>
              <a:gdLst>
                <a:gd name="T0" fmla="*/ 0 w 48"/>
                <a:gd name="T1" fmla="*/ 0 h 48"/>
                <a:gd name="T2" fmla="*/ 0 w 48"/>
                <a:gd name="T3" fmla="*/ 0 h 48"/>
                <a:gd name="T4" fmla="*/ 0 w 48"/>
                <a:gd name="T5" fmla="*/ 0 h 48"/>
                <a:gd name="T6" fmla="*/ 0 w 48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48"/>
                <a:gd name="T14" fmla="*/ 48 w 48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48">
                  <a:moveTo>
                    <a:pt x="48" y="16"/>
                  </a:moveTo>
                  <a:lnTo>
                    <a:pt x="15" y="48"/>
                  </a:lnTo>
                  <a:lnTo>
                    <a:pt x="0" y="0"/>
                  </a:lnTo>
                  <a:lnTo>
                    <a:pt x="48" y="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46" name="Freeform 1173"/>
            <p:cNvSpPr>
              <a:spLocks/>
            </p:cNvSpPr>
            <p:nvPr/>
          </p:nvSpPr>
          <p:spPr bwMode="auto">
            <a:xfrm>
              <a:off x="1058" y="2015"/>
              <a:ext cx="2" cy="8"/>
            </a:xfrm>
            <a:custGeom>
              <a:avLst/>
              <a:gdLst>
                <a:gd name="T0" fmla="*/ 0 w 15"/>
                <a:gd name="T1" fmla="*/ 0 h 48"/>
                <a:gd name="T2" fmla="*/ 0 w 15"/>
                <a:gd name="T3" fmla="*/ 0 h 48"/>
                <a:gd name="T4" fmla="*/ 0 w 15"/>
                <a:gd name="T5" fmla="*/ 0 h 48"/>
                <a:gd name="T6" fmla="*/ 0 w 15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48"/>
                <a:gd name="T14" fmla="*/ 15 w 15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48">
                  <a:moveTo>
                    <a:pt x="15" y="48"/>
                  </a:moveTo>
                  <a:lnTo>
                    <a:pt x="0" y="0"/>
                  </a:lnTo>
                  <a:lnTo>
                    <a:pt x="5" y="45"/>
                  </a:lnTo>
                  <a:lnTo>
                    <a:pt x="15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47" name="Freeform 1174"/>
            <p:cNvSpPr>
              <a:spLocks/>
            </p:cNvSpPr>
            <p:nvPr/>
          </p:nvSpPr>
          <p:spPr bwMode="auto">
            <a:xfrm>
              <a:off x="1058" y="2015"/>
              <a:ext cx="8" cy="8"/>
            </a:xfrm>
            <a:custGeom>
              <a:avLst/>
              <a:gdLst>
                <a:gd name="T0" fmla="*/ 0 w 48"/>
                <a:gd name="T1" fmla="*/ 0 h 48"/>
                <a:gd name="T2" fmla="*/ 0 w 48"/>
                <a:gd name="T3" fmla="*/ 0 h 48"/>
                <a:gd name="T4" fmla="*/ 0 w 48"/>
                <a:gd name="T5" fmla="*/ 0 h 48"/>
                <a:gd name="T6" fmla="*/ 0 w 48"/>
                <a:gd name="T7" fmla="*/ 0 h 48"/>
                <a:gd name="T8" fmla="*/ 0 w 48"/>
                <a:gd name="T9" fmla="*/ 0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8"/>
                <a:gd name="T17" fmla="*/ 48 w 48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8">
                  <a:moveTo>
                    <a:pt x="48" y="16"/>
                  </a:moveTo>
                  <a:lnTo>
                    <a:pt x="15" y="48"/>
                  </a:lnTo>
                  <a:lnTo>
                    <a:pt x="5" y="45"/>
                  </a:lnTo>
                  <a:lnTo>
                    <a:pt x="0" y="0"/>
                  </a:lnTo>
                  <a:lnTo>
                    <a:pt x="48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48" name="Line 1175"/>
            <p:cNvSpPr>
              <a:spLocks noChangeShapeType="1"/>
            </p:cNvSpPr>
            <p:nvPr/>
          </p:nvSpPr>
          <p:spPr bwMode="auto">
            <a:xfrm flipH="1">
              <a:off x="1058" y="2027"/>
              <a:ext cx="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49" name="Line 1176"/>
            <p:cNvSpPr>
              <a:spLocks noChangeShapeType="1"/>
            </p:cNvSpPr>
            <p:nvPr/>
          </p:nvSpPr>
          <p:spPr bwMode="auto">
            <a:xfrm>
              <a:off x="1058" y="2024"/>
              <a:ext cx="1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50" name="Line 1177"/>
            <p:cNvSpPr>
              <a:spLocks noChangeShapeType="1"/>
            </p:cNvSpPr>
            <p:nvPr/>
          </p:nvSpPr>
          <p:spPr bwMode="auto">
            <a:xfrm flipV="1">
              <a:off x="1041" y="2023"/>
              <a:ext cx="1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51" name="Line 1178"/>
            <p:cNvSpPr>
              <a:spLocks noChangeShapeType="1"/>
            </p:cNvSpPr>
            <p:nvPr/>
          </p:nvSpPr>
          <p:spPr bwMode="auto">
            <a:xfrm flipV="1">
              <a:off x="1038" y="2026"/>
              <a:ext cx="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52" name="Line 1179"/>
            <p:cNvSpPr>
              <a:spLocks noChangeShapeType="1"/>
            </p:cNvSpPr>
            <p:nvPr/>
          </p:nvSpPr>
          <p:spPr bwMode="auto">
            <a:xfrm flipH="1">
              <a:off x="1031" y="2026"/>
              <a:ext cx="5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53" name="Line 1180"/>
            <p:cNvSpPr>
              <a:spLocks noChangeShapeType="1"/>
            </p:cNvSpPr>
            <p:nvPr/>
          </p:nvSpPr>
          <p:spPr bwMode="auto">
            <a:xfrm flipV="1">
              <a:off x="1030" y="2022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54" name="Freeform 1181"/>
            <p:cNvSpPr>
              <a:spLocks/>
            </p:cNvSpPr>
            <p:nvPr/>
          </p:nvSpPr>
          <p:spPr bwMode="auto">
            <a:xfrm>
              <a:off x="1043" y="2022"/>
              <a:ext cx="13" cy="7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5"/>
                <a:gd name="T14" fmla="*/ 76 w 7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5">
                  <a:moveTo>
                    <a:pt x="0" y="0"/>
                  </a:moveTo>
                  <a:lnTo>
                    <a:pt x="0" y="45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55" name="Freeform 1182"/>
            <p:cNvSpPr>
              <a:spLocks/>
            </p:cNvSpPr>
            <p:nvPr/>
          </p:nvSpPr>
          <p:spPr bwMode="auto">
            <a:xfrm>
              <a:off x="1043" y="2022"/>
              <a:ext cx="13" cy="7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5"/>
                <a:gd name="T14" fmla="*/ 76 w 7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5">
                  <a:moveTo>
                    <a:pt x="0" y="45"/>
                  </a:moveTo>
                  <a:lnTo>
                    <a:pt x="76" y="0"/>
                  </a:lnTo>
                  <a:lnTo>
                    <a:pt x="7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56" name="Rectangle 1183"/>
            <p:cNvSpPr>
              <a:spLocks noChangeArrowheads="1"/>
            </p:cNvSpPr>
            <p:nvPr/>
          </p:nvSpPr>
          <p:spPr bwMode="auto">
            <a:xfrm>
              <a:off x="1043" y="2022"/>
              <a:ext cx="13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57" name="Freeform 1184"/>
            <p:cNvSpPr>
              <a:spLocks/>
            </p:cNvSpPr>
            <p:nvPr/>
          </p:nvSpPr>
          <p:spPr bwMode="auto">
            <a:xfrm>
              <a:off x="1099" y="2095"/>
              <a:ext cx="8" cy="17"/>
            </a:xfrm>
            <a:custGeom>
              <a:avLst/>
              <a:gdLst>
                <a:gd name="T0" fmla="*/ 0 w 45"/>
                <a:gd name="T1" fmla="*/ 0 h 107"/>
                <a:gd name="T2" fmla="*/ 0 w 45"/>
                <a:gd name="T3" fmla="*/ 0 h 107"/>
                <a:gd name="T4" fmla="*/ 0 w 45"/>
                <a:gd name="T5" fmla="*/ 0 h 107"/>
                <a:gd name="T6" fmla="*/ 0 w 45"/>
                <a:gd name="T7" fmla="*/ 0 h 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7"/>
                <a:gd name="T14" fmla="*/ 45 w 45"/>
                <a:gd name="T15" fmla="*/ 107 h 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7">
                  <a:moveTo>
                    <a:pt x="0" y="107"/>
                  </a:moveTo>
                  <a:lnTo>
                    <a:pt x="45" y="107"/>
                  </a:lnTo>
                  <a:lnTo>
                    <a:pt x="0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58" name="Freeform 1185"/>
            <p:cNvSpPr>
              <a:spLocks/>
            </p:cNvSpPr>
            <p:nvPr/>
          </p:nvSpPr>
          <p:spPr bwMode="auto">
            <a:xfrm>
              <a:off x="1099" y="2095"/>
              <a:ext cx="8" cy="17"/>
            </a:xfrm>
            <a:custGeom>
              <a:avLst/>
              <a:gdLst>
                <a:gd name="T0" fmla="*/ 0 w 45"/>
                <a:gd name="T1" fmla="*/ 0 h 107"/>
                <a:gd name="T2" fmla="*/ 0 w 45"/>
                <a:gd name="T3" fmla="*/ 0 h 107"/>
                <a:gd name="T4" fmla="*/ 0 w 45"/>
                <a:gd name="T5" fmla="*/ 0 h 107"/>
                <a:gd name="T6" fmla="*/ 0 w 45"/>
                <a:gd name="T7" fmla="*/ 0 h 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7"/>
                <a:gd name="T14" fmla="*/ 45 w 45"/>
                <a:gd name="T15" fmla="*/ 107 h 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7">
                  <a:moveTo>
                    <a:pt x="45" y="107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59" name="Rectangle 1186"/>
            <p:cNvSpPr>
              <a:spLocks noChangeArrowheads="1"/>
            </p:cNvSpPr>
            <p:nvPr/>
          </p:nvSpPr>
          <p:spPr bwMode="auto">
            <a:xfrm>
              <a:off x="1099" y="2095"/>
              <a:ext cx="8" cy="1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60" name="Freeform 1187"/>
            <p:cNvSpPr>
              <a:spLocks/>
            </p:cNvSpPr>
            <p:nvPr/>
          </p:nvSpPr>
          <p:spPr bwMode="auto">
            <a:xfrm>
              <a:off x="1156" y="2101"/>
              <a:ext cx="7" cy="11"/>
            </a:xfrm>
            <a:custGeom>
              <a:avLst/>
              <a:gdLst>
                <a:gd name="T0" fmla="*/ 0 w 45"/>
                <a:gd name="T1" fmla="*/ 0 h 69"/>
                <a:gd name="T2" fmla="*/ 0 w 45"/>
                <a:gd name="T3" fmla="*/ 0 h 69"/>
                <a:gd name="T4" fmla="*/ 0 w 45"/>
                <a:gd name="T5" fmla="*/ 0 h 69"/>
                <a:gd name="T6" fmla="*/ 0 w 45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9"/>
                <a:gd name="T14" fmla="*/ 45 w 45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9">
                  <a:moveTo>
                    <a:pt x="45" y="0"/>
                  </a:moveTo>
                  <a:lnTo>
                    <a:pt x="0" y="0"/>
                  </a:lnTo>
                  <a:lnTo>
                    <a:pt x="45" y="6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61" name="Freeform 1188"/>
            <p:cNvSpPr>
              <a:spLocks/>
            </p:cNvSpPr>
            <p:nvPr/>
          </p:nvSpPr>
          <p:spPr bwMode="auto">
            <a:xfrm>
              <a:off x="1156" y="2101"/>
              <a:ext cx="7" cy="11"/>
            </a:xfrm>
            <a:custGeom>
              <a:avLst/>
              <a:gdLst>
                <a:gd name="T0" fmla="*/ 0 w 45"/>
                <a:gd name="T1" fmla="*/ 0 h 69"/>
                <a:gd name="T2" fmla="*/ 0 w 45"/>
                <a:gd name="T3" fmla="*/ 0 h 69"/>
                <a:gd name="T4" fmla="*/ 0 w 45"/>
                <a:gd name="T5" fmla="*/ 0 h 69"/>
                <a:gd name="T6" fmla="*/ 0 w 45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9"/>
                <a:gd name="T14" fmla="*/ 45 w 45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9">
                  <a:moveTo>
                    <a:pt x="0" y="0"/>
                  </a:moveTo>
                  <a:lnTo>
                    <a:pt x="45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62" name="Rectangle 1189"/>
            <p:cNvSpPr>
              <a:spLocks noChangeArrowheads="1"/>
            </p:cNvSpPr>
            <p:nvPr/>
          </p:nvSpPr>
          <p:spPr bwMode="auto">
            <a:xfrm>
              <a:off x="1156" y="2101"/>
              <a:ext cx="7" cy="1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63" name="Freeform 1190"/>
            <p:cNvSpPr>
              <a:spLocks/>
            </p:cNvSpPr>
            <p:nvPr/>
          </p:nvSpPr>
          <p:spPr bwMode="auto">
            <a:xfrm>
              <a:off x="1103" y="2109"/>
              <a:ext cx="57" cy="6"/>
            </a:xfrm>
            <a:custGeom>
              <a:avLst/>
              <a:gdLst>
                <a:gd name="T0" fmla="*/ 0 w 346"/>
                <a:gd name="T1" fmla="*/ 0 h 45"/>
                <a:gd name="T2" fmla="*/ 0 w 346"/>
                <a:gd name="T3" fmla="*/ 0 h 45"/>
                <a:gd name="T4" fmla="*/ 0 w 346"/>
                <a:gd name="T5" fmla="*/ 0 h 45"/>
                <a:gd name="T6" fmla="*/ 0 w 34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6"/>
                <a:gd name="T13" fmla="*/ 0 h 45"/>
                <a:gd name="T14" fmla="*/ 346 w 34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6" h="45">
                  <a:moveTo>
                    <a:pt x="346" y="45"/>
                  </a:moveTo>
                  <a:lnTo>
                    <a:pt x="346" y="0"/>
                  </a:lnTo>
                  <a:lnTo>
                    <a:pt x="0" y="45"/>
                  </a:lnTo>
                  <a:lnTo>
                    <a:pt x="34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64" name="Freeform 1191"/>
            <p:cNvSpPr>
              <a:spLocks/>
            </p:cNvSpPr>
            <p:nvPr/>
          </p:nvSpPr>
          <p:spPr bwMode="auto">
            <a:xfrm>
              <a:off x="1103" y="2109"/>
              <a:ext cx="57" cy="6"/>
            </a:xfrm>
            <a:custGeom>
              <a:avLst/>
              <a:gdLst>
                <a:gd name="T0" fmla="*/ 0 w 346"/>
                <a:gd name="T1" fmla="*/ 0 h 45"/>
                <a:gd name="T2" fmla="*/ 0 w 346"/>
                <a:gd name="T3" fmla="*/ 0 h 45"/>
                <a:gd name="T4" fmla="*/ 0 w 346"/>
                <a:gd name="T5" fmla="*/ 0 h 45"/>
                <a:gd name="T6" fmla="*/ 0 w 34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6"/>
                <a:gd name="T13" fmla="*/ 0 h 45"/>
                <a:gd name="T14" fmla="*/ 346 w 34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6" h="45">
                  <a:moveTo>
                    <a:pt x="34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65" name="Rectangle 1192"/>
            <p:cNvSpPr>
              <a:spLocks noChangeArrowheads="1"/>
            </p:cNvSpPr>
            <p:nvPr/>
          </p:nvSpPr>
          <p:spPr bwMode="auto">
            <a:xfrm>
              <a:off x="1103" y="2109"/>
              <a:ext cx="5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66" name="Line 1193"/>
            <p:cNvSpPr>
              <a:spLocks noChangeShapeType="1"/>
            </p:cNvSpPr>
            <p:nvPr/>
          </p:nvSpPr>
          <p:spPr bwMode="auto">
            <a:xfrm flipH="1">
              <a:off x="1182" y="2108"/>
              <a:ext cx="5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67" name="Freeform 1194"/>
            <p:cNvSpPr>
              <a:spLocks/>
            </p:cNvSpPr>
            <p:nvPr/>
          </p:nvSpPr>
          <p:spPr bwMode="auto">
            <a:xfrm>
              <a:off x="1122" y="2086"/>
              <a:ext cx="38" cy="6"/>
            </a:xfrm>
            <a:custGeom>
              <a:avLst/>
              <a:gdLst>
                <a:gd name="T0" fmla="*/ 0 w 224"/>
                <a:gd name="T1" fmla="*/ 0 h 45"/>
                <a:gd name="T2" fmla="*/ 0 w 224"/>
                <a:gd name="T3" fmla="*/ 0 h 45"/>
                <a:gd name="T4" fmla="*/ 0 w 224"/>
                <a:gd name="T5" fmla="*/ 0 h 45"/>
                <a:gd name="T6" fmla="*/ 0 w 22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5"/>
                <a:gd name="T14" fmla="*/ 224 w 22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5">
                  <a:moveTo>
                    <a:pt x="224" y="45"/>
                  </a:moveTo>
                  <a:lnTo>
                    <a:pt x="224" y="0"/>
                  </a:lnTo>
                  <a:lnTo>
                    <a:pt x="0" y="45"/>
                  </a:lnTo>
                  <a:lnTo>
                    <a:pt x="224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68" name="Freeform 1195"/>
            <p:cNvSpPr>
              <a:spLocks/>
            </p:cNvSpPr>
            <p:nvPr/>
          </p:nvSpPr>
          <p:spPr bwMode="auto">
            <a:xfrm>
              <a:off x="1122" y="2086"/>
              <a:ext cx="38" cy="6"/>
            </a:xfrm>
            <a:custGeom>
              <a:avLst/>
              <a:gdLst>
                <a:gd name="T0" fmla="*/ 0 w 224"/>
                <a:gd name="T1" fmla="*/ 0 h 45"/>
                <a:gd name="T2" fmla="*/ 0 w 224"/>
                <a:gd name="T3" fmla="*/ 0 h 45"/>
                <a:gd name="T4" fmla="*/ 0 w 224"/>
                <a:gd name="T5" fmla="*/ 0 h 45"/>
                <a:gd name="T6" fmla="*/ 0 w 22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5"/>
                <a:gd name="T14" fmla="*/ 224 w 22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5">
                  <a:moveTo>
                    <a:pt x="224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69" name="Rectangle 1196"/>
            <p:cNvSpPr>
              <a:spLocks noChangeArrowheads="1"/>
            </p:cNvSpPr>
            <p:nvPr/>
          </p:nvSpPr>
          <p:spPr bwMode="auto">
            <a:xfrm>
              <a:off x="1122" y="2086"/>
              <a:ext cx="3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70" name="Freeform 1197"/>
            <p:cNvSpPr>
              <a:spLocks/>
            </p:cNvSpPr>
            <p:nvPr/>
          </p:nvSpPr>
          <p:spPr bwMode="auto">
            <a:xfrm>
              <a:off x="1122" y="2097"/>
              <a:ext cx="38" cy="8"/>
            </a:xfrm>
            <a:custGeom>
              <a:avLst/>
              <a:gdLst>
                <a:gd name="T0" fmla="*/ 0 w 224"/>
                <a:gd name="T1" fmla="*/ 0 h 45"/>
                <a:gd name="T2" fmla="*/ 0 w 224"/>
                <a:gd name="T3" fmla="*/ 0 h 45"/>
                <a:gd name="T4" fmla="*/ 0 w 224"/>
                <a:gd name="T5" fmla="*/ 0 h 45"/>
                <a:gd name="T6" fmla="*/ 0 w 22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5"/>
                <a:gd name="T14" fmla="*/ 224 w 22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5">
                  <a:moveTo>
                    <a:pt x="0" y="0"/>
                  </a:moveTo>
                  <a:lnTo>
                    <a:pt x="0" y="45"/>
                  </a:lnTo>
                  <a:lnTo>
                    <a:pt x="2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71" name="Freeform 1198"/>
            <p:cNvSpPr>
              <a:spLocks/>
            </p:cNvSpPr>
            <p:nvPr/>
          </p:nvSpPr>
          <p:spPr bwMode="auto">
            <a:xfrm>
              <a:off x="1122" y="2097"/>
              <a:ext cx="38" cy="8"/>
            </a:xfrm>
            <a:custGeom>
              <a:avLst/>
              <a:gdLst>
                <a:gd name="T0" fmla="*/ 0 w 224"/>
                <a:gd name="T1" fmla="*/ 0 h 45"/>
                <a:gd name="T2" fmla="*/ 0 w 224"/>
                <a:gd name="T3" fmla="*/ 0 h 45"/>
                <a:gd name="T4" fmla="*/ 0 w 224"/>
                <a:gd name="T5" fmla="*/ 0 h 45"/>
                <a:gd name="T6" fmla="*/ 0 w 22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5"/>
                <a:gd name="T14" fmla="*/ 224 w 22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5">
                  <a:moveTo>
                    <a:pt x="0" y="45"/>
                  </a:moveTo>
                  <a:lnTo>
                    <a:pt x="224" y="0"/>
                  </a:lnTo>
                  <a:lnTo>
                    <a:pt x="224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72" name="Rectangle 1199"/>
            <p:cNvSpPr>
              <a:spLocks noChangeArrowheads="1"/>
            </p:cNvSpPr>
            <p:nvPr/>
          </p:nvSpPr>
          <p:spPr bwMode="auto">
            <a:xfrm>
              <a:off x="1122" y="2097"/>
              <a:ext cx="38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73" name="Freeform 1200"/>
            <p:cNvSpPr>
              <a:spLocks/>
            </p:cNvSpPr>
            <p:nvPr/>
          </p:nvSpPr>
          <p:spPr bwMode="auto">
            <a:xfrm>
              <a:off x="1103" y="2092"/>
              <a:ext cx="19" cy="7"/>
            </a:xfrm>
            <a:custGeom>
              <a:avLst/>
              <a:gdLst>
                <a:gd name="T0" fmla="*/ 0 w 122"/>
                <a:gd name="T1" fmla="*/ 0 h 45"/>
                <a:gd name="T2" fmla="*/ 0 w 122"/>
                <a:gd name="T3" fmla="*/ 0 h 45"/>
                <a:gd name="T4" fmla="*/ 0 w 122"/>
                <a:gd name="T5" fmla="*/ 0 h 45"/>
                <a:gd name="T6" fmla="*/ 0 w 12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45"/>
                <a:gd name="T14" fmla="*/ 122 w 12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45">
                  <a:moveTo>
                    <a:pt x="0" y="0"/>
                  </a:moveTo>
                  <a:lnTo>
                    <a:pt x="0" y="45"/>
                  </a:lnTo>
                  <a:lnTo>
                    <a:pt x="1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74" name="Freeform 1201"/>
            <p:cNvSpPr>
              <a:spLocks/>
            </p:cNvSpPr>
            <p:nvPr/>
          </p:nvSpPr>
          <p:spPr bwMode="auto">
            <a:xfrm>
              <a:off x="1103" y="2092"/>
              <a:ext cx="19" cy="7"/>
            </a:xfrm>
            <a:custGeom>
              <a:avLst/>
              <a:gdLst>
                <a:gd name="T0" fmla="*/ 0 w 122"/>
                <a:gd name="T1" fmla="*/ 0 h 45"/>
                <a:gd name="T2" fmla="*/ 0 w 122"/>
                <a:gd name="T3" fmla="*/ 0 h 45"/>
                <a:gd name="T4" fmla="*/ 0 w 122"/>
                <a:gd name="T5" fmla="*/ 0 h 45"/>
                <a:gd name="T6" fmla="*/ 0 w 12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45"/>
                <a:gd name="T14" fmla="*/ 122 w 12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45">
                  <a:moveTo>
                    <a:pt x="0" y="45"/>
                  </a:moveTo>
                  <a:lnTo>
                    <a:pt x="122" y="0"/>
                  </a:lnTo>
                  <a:lnTo>
                    <a:pt x="122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75" name="Rectangle 1202"/>
            <p:cNvSpPr>
              <a:spLocks noChangeArrowheads="1"/>
            </p:cNvSpPr>
            <p:nvPr/>
          </p:nvSpPr>
          <p:spPr bwMode="auto">
            <a:xfrm>
              <a:off x="1103" y="2092"/>
              <a:ext cx="1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76" name="Freeform 1203"/>
            <p:cNvSpPr>
              <a:spLocks/>
            </p:cNvSpPr>
            <p:nvPr/>
          </p:nvSpPr>
          <p:spPr bwMode="auto">
            <a:xfrm>
              <a:off x="1109" y="2082"/>
              <a:ext cx="7" cy="13"/>
            </a:xfrm>
            <a:custGeom>
              <a:avLst/>
              <a:gdLst>
                <a:gd name="T0" fmla="*/ 0 w 45"/>
                <a:gd name="T1" fmla="*/ 0 h 85"/>
                <a:gd name="T2" fmla="*/ 0 w 45"/>
                <a:gd name="T3" fmla="*/ 0 h 85"/>
                <a:gd name="T4" fmla="*/ 0 w 45"/>
                <a:gd name="T5" fmla="*/ 0 h 85"/>
                <a:gd name="T6" fmla="*/ 0 w 45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85"/>
                <a:gd name="T14" fmla="*/ 45 w 45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85">
                  <a:moveTo>
                    <a:pt x="45" y="0"/>
                  </a:moveTo>
                  <a:lnTo>
                    <a:pt x="0" y="0"/>
                  </a:lnTo>
                  <a:lnTo>
                    <a:pt x="45" y="8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77" name="Freeform 1204"/>
            <p:cNvSpPr>
              <a:spLocks/>
            </p:cNvSpPr>
            <p:nvPr/>
          </p:nvSpPr>
          <p:spPr bwMode="auto">
            <a:xfrm>
              <a:off x="1109" y="2082"/>
              <a:ext cx="7" cy="13"/>
            </a:xfrm>
            <a:custGeom>
              <a:avLst/>
              <a:gdLst>
                <a:gd name="T0" fmla="*/ 0 w 45"/>
                <a:gd name="T1" fmla="*/ 0 h 85"/>
                <a:gd name="T2" fmla="*/ 0 w 45"/>
                <a:gd name="T3" fmla="*/ 0 h 85"/>
                <a:gd name="T4" fmla="*/ 0 w 45"/>
                <a:gd name="T5" fmla="*/ 0 h 85"/>
                <a:gd name="T6" fmla="*/ 0 w 45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85"/>
                <a:gd name="T14" fmla="*/ 45 w 45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85">
                  <a:moveTo>
                    <a:pt x="0" y="0"/>
                  </a:moveTo>
                  <a:lnTo>
                    <a:pt x="45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78" name="Rectangle 1205"/>
            <p:cNvSpPr>
              <a:spLocks noChangeArrowheads="1"/>
            </p:cNvSpPr>
            <p:nvPr/>
          </p:nvSpPr>
          <p:spPr bwMode="auto">
            <a:xfrm>
              <a:off x="1109" y="2082"/>
              <a:ext cx="7" cy="1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79" name="Freeform 1206"/>
            <p:cNvSpPr>
              <a:spLocks/>
            </p:cNvSpPr>
            <p:nvPr/>
          </p:nvSpPr>
          <p:spPr bwMode="auto">
            <a:xfrm>
              <a:off x="1119" y="2089"/>
              <a:ext cx="7" cy="6"/>
            </a:xfrm>
            <a:custGeom>
              <a:avLst/>
              <a:gdLst>
                <a:gd name="T0" fmla="*/ 0 w 46"/>
                <a:gd name="T1" fmla="*/ 0 h 38"/>
                <a:gd name="T2" fmla="*/ 0 w 46"/>
                <a:gd name="T3" fmla="*/ 0 h 38"/>
                <a:gd name="T4" fmla="*/ 0 w 46"/>
                <a:gd name="T5" fmla="*/ 0 h 38"/>
                <a:gd name="T6" fmla="*/ 0 w 46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8"/>
                <a:gd name="T14" fmla="*/ 46 w 46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8">
                  <a:moveTo>
                    <a:pt x="46" y="0"/>
                  </a:moveTo>
                  <a:lnTo>
                    <a:pt x="0" y="0"/>
                  </a:lnTo>
                  <a:lnTo>
                    <a:pt x="46" y="3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80" name="Freeform 1207"/>
            <p:cNvSpPr>
              <a:spLocks/>
            </p:cNvSpPr>
            <p:nvPr/>
          </p:nvSpPr>
          <p:spPr bwMode="auto">
            <a:xfrm>
              <a:off x="1119" y="2089"/>
              <a:ext cx="7" cy="6"/>
            </a:xfrm>
            <a:custGeom>
              <a:avLst/>
              <a:gdLst>
                <a:gd name="T0" fmla="*/ 0 w 46"/>
                <a:gd name="T1" fmla="*/ 0 h 38"/>
                <a:gd name="T2" fmla="*/ 0 w 46"/>
                <a:gd name="T3" fmla="*/ 0 h 38"/>
                <a:gd name="T4" fmla="*/ 0 w 46"/>
                <a:gd name="T5" fmla="*/ 0 h 38"/>
                <a:gd name="T6" fmla="*/ 0 w 46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8"/>
                <a:gd name="T14" fmla="*/ 46 w 46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8">
                  <a:moveTo>
                    <a:pt x="0" y="0"/>
                  </a:moveTo>
                  <a:lnTo>
                    <a:pt x="46" y="38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81" name="Rectangle 1208"/>
            <p:cNvSpPr>
              <a:spLocks noChangeArrowheads="1"/>
            </p:cNvSpPr>
            <p:nvPr/>
          </p:nvSpPr>
          <p:spPr bwMode="auto">
            <a:xfrm>
              <a:off x="1119" y="2089"/>
              <a:ext cx="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82" name="Freeform 1209"/>
            <p:cNvSpPr>
              <a:spLocks/>
            </p:cNvSpPr>
            <p:nvPr/>
          </p:nvSpPr>
          <p:spPr bwMode="auto">
            <a:xfrm>
              <a:off x="1119" y="2095"/>
              <a:ext cx="7" cy="6"/>
            </a:xfrm>
            <a:custGeom>
              <a:avLst/>
              <a:gdLst>
                <a:gd name="T0" fmla="*/ 0 w 46"/>
                <a:gd name="T1" fmla="*/ 0 h 38"/>
                <a:gd name="T2" fmla="*/ 0 w 46"/>
                <a:gd name="T3" fmla="*/ 0 h 38"/>
                <a:gd name="T4" fmla="*/ 0 w 46"/>
                <a:gd name="T5" fmla="*/ 0 h 38"/>
                <a:gd name="T6" fmla="*/ 0 w 46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8"/>
                <a:gd name="T14" fmla="*/ 46 w 46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8">
                  <a:moveTo>
                    <a:pt x="46" y="0"/>
                  </a:moveTo>
                  <a:lnTo>
                    <a:pt x="0" y="0"/>
                  </a:lnTo>
                  <a:lnTo>
                    <a:pt x="46" y="3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83" name="Freeform 1210"/>
            <p:cNvSpPr>
              <a:spLocks/>
            </p:cNvSpPr>
            <p:nvPr/>
          </p:nvSpPr>
          <p:spPr bwMode="auto">
            <a:xfrm>
              <a:off x="1119" y="2095"/>
              <a:ext cx="7" cy="6"/>
            </a:xfrm>
            <a:custGeom>
              <a:avLst/>
              <a:gdLst>
                <a:gd name="T0" fmla="*/ 0 w 46"/>
                <a:gd name="T1" fmla="*/ 0 h 38"/>
                <a:gd name="T2" fmla="*/ 0 w 46"/>
                <a:gd name="T3" fmla="*/ 0 h 38"/>
                <a:gd name="T4" fmla="*/ 0 w 46"/>
                <a:gd name="T5" fmla="*/ 0 h 38"/>
                <a:gd name="T6" fmla="*/ 0 w 46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8"/>
                <a:gd name="T14" fmla="*/ 46 w 46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8">
                  <a:moveTo>
                    <a:pt x="0" y="0"/>
                  </a:moveTo>
                  <a:lnTo>
                    <a:pt x="46" y="38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84" name="Rectangle 1211"/>
            <p:cNvSpPr>
              <a:spLocks noChangeArrowheads="1"/>
            </p:cNvSpPr>
            <p:nvPr/>
          </p:nvSpPr>
          <p:spPr bwMode="auto">
            <a:xfrm>
              <a:off x="1119" y="2095"/>
              <a:ext cx="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85" name="Freeform 1212"/>
            <p:cNvSpPr>
              <a:spLocks/>
            </p:cNvSpPr>
            <p:nvPr/>
          </p:nvSpPr>
          <p:spPr bwMode="auto">
            <a:xfrm>
              <a:off x="1160" y="2088"/>
              <a:ext cx="30" cy="7"/>
            </a:xfrm>
            <a:custGeom>
              <a:avLst/>
              <a:gdLst>
                <a:gd name="T0" fmla="*/ 0 w 183"/>
                <a:gd name="T1" fmla="*/ 0 h 46"/>
                <a:gd name="T2" fmla="*/ 0 w 183"/>
                <a:gd name="T3" fmla="*/ 0 h 46"/>
                <a:gd name="T4" fmla="*/ 0 w 183"/>
                <a:gd name="T5" fmla="*/ 0 h 46"/>
                <a:gd name="T6" fmla="*/ 0 w 18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3"/>
                <a:gd name="T13" fmla="*/ 0 h 46"/>
                <a:gd name="T14" fmla="*/ 183 w 18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3" h="46">
                  <a:moveTo>
                    <a:pt x="0" y="0"/>
                  </a:moveTo>
                  <a:lnTo>
                    <a:pt x="0" y="46"/>
                  </a:lnTo>
                  <a:lnTo>
                    <a:pt x="1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86" name="Freeform 1213"/>
            <p:cNvSpPr>
              <a:spLocks/>
            </p:cNvSpPr>
            <p:nvPr/>
          </p:nvSpPr>
          <p:spPr bwMode="auto">
            <a:xfrm>
              <a:off x="1160" y="2088"/>
              <a:ext cx="30" cy="7"/>
            </a:xfrm>
            <a:custGeom>
              <a:avLst/>
              <a:gdLst>
                <a:gd name="T0" fmla="*/ 0 w 183"/>
                <a:gd name="T1" fmla="*/ 0 h 46"/>
                <a:gd name="T2" fmla="*/ 0 w 183"/>
                <a:gd name="T3" fmla="*/ 0 h 46"/>
                <a:gd name="T4" fmla="*/ 0 w 183"/>
                <a:gd name="T5" fmla="*/ 0 h 46"/>
                <a:gd name="T6" fmla="*/ 0 w 18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3"/>
                <a:gd name="T13" fmla="*/ 0 h 46"/>
                <a:gd name="T14" fmla="*/ 183 w 18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3" h="46">
                  <a:moveTo>
                    <a:pt x="0" y="46"/>
                  </a:moveTo>
                  <a:lnTo>
                    <a:pt x="183" y="0"/>
                  </a:lnTo>
                  <a:lnTo>
                    <a:pt x="183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87" name="Rectangle 1214"/>
            <p:cNvSpPr>
              <a:spLocks noChangeArrowheads="1"/>
            </p:cNvSpPr>
            <p:nvPr/>
          </p:nvSpPr>
          <p:spPr bwMode="auto">
            <a:xfrm>
              <a:off x="1160" y="2088"/>
              <a:ext cx="3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88" name="Freeform 1215"/>
            <p:cNvSpPr>
              <a:spLocks/>
            </p:cNvSpPr>
            <p:nvPr/>
          </p:nvSpPr>
          <p:spPr bwMode="auto">
            <a:xfrm>
              <a:off x="1160" y="2101"/>
              <a:ext cx="24" cy="8"/>
            </a:xfrm>
            <a:custGeom>
              <a:avLst/>
              <a:gdLst>
                <a:gd name="T0" fmla="*/ 0 w 145"/>
                <a:gd name="T1" fmla="*/ 0 h 45"/>
                <a:gd name="T2" fmla="*/ 0 w 145"/>
                <a:gd name="T3" fmla="*/ 0 h 45"/>
                <a:gd name="T4" fmla="*/ 0 w 145"/>
                <a:gd name="T5" fmla="*/ 0 h 45"/>
                <a:gd name="T6" fmla="*/ 0 w 14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"/>
                <a:gd name="T13" fmla="*/ 0 h 45"/>
                <a:gd name="T14" fmla="*/ 145 w 14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" h="45">
                  <a:moveTo>
                    <a:pt x="145" y="45"/>
                  </a:moveTo>
                  <a:lnTo>
                    <a:pt x="145" y="0"/>
                  </a:lnTo>
                  <a:lnTo>
                    <a:pt x="0" y="45"/>
                  </a:lnTo>
                  <a:lnTo>
                    <a:pt x="14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89" name="Freeform 1216"/>
            <p:cNvSpPr>
              <a:spLocks/>
            </p:cNvSpPr>
            <p:nvPr/>
          </p:nvSpPr>
          <p:spPr bwMode="auto">
            <a:xfrm>
              <a:off x="1160" y="2101"/>
              <a:ext cx="24" cy="8"/>
            </a:xfrm>
            <a:custGeom>
              <a:avLst/>
              <a:gdLst>
                <a:gd name="T0" fmla="*/ 0 w 145"/>
                <a:gd name="T1" fmla="*/ 0 h 45"/>
                <a:gd name="T2" fmla="*/ 0 w 145"/>
                <a:gd name="T3" fmla="*/ 0 h 45"/>
                <a:gd name="T4" fmla="*/ 0 w 145"/>
                <a:gd name="T5" fmla="*/ 0 h 45"/>
                <a:gd name="T6" fmla="*/ 0 w 14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"/>
                <a:gd name="T13" fmla="*/ 0 h 45"/>
                <a:gd name="T14" fmla="*/ 145 w 14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" h="45">
                  <a:moveTo>
                    <a:pt x="14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90" name="Rectangle 1217"/>
            <p:cNvSpPr>
              <a:spLocks noChangeArrowheads="1"/>
            </p:cNvSpPr>
            <p:nvPr/>
          </p:nvSpPr>
          <p:spPr bwMode="auto">
            <a:xfrm>
              <a:off x="1160" y="2101"/>
              <a:ext cx="24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91" name="Freeform 1218"/>
            <p:cNvSpPr>
              <a:spLocks/>
            </p:cNvSpPr>
            <p:nvPr/>
          </p:nvSpPr>
          <p:spPr bwMode="auto">
            <a:xfrm>
              <a:off x="1160" y="2105"/>
              <a:ext cx="24" cy="7"/>
            </a:xfrm>
            <a:custGeom>
              <a:avLst/>
              <a:gdLst>
                <a:gd name="T0" fmla="*/ 0 w 143"/>
                <a:gd name="T1" fmla="*/ 0 h 46"/>
                <a:gd name="T2" fmla="*/ 0 w 143"/>
                <a:gd name="T3" fmla="*/ 0 h 46"/>
                <a:gd name="T4" fmla="*/ 0 w 143"/>
                <a:gd name="T5" fmla="*/ 0 h 46"/>
                <a:gd name="T6" fmla="*/ 0 w 14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46"/>
                <a:gd name="T14" fmla="*/ 143 w 14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46">
                  <a:moveTo>
                    <a:pt x="0" y="0"/>
                  </a:moveTo>
                  <a:lnTo>
                    <a:pt x="0" y="46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92" name="Freeform 1219"/>
            <p:cNvSpPr>
              <a:spLocks/>
            </p:cNvSpPr>
            <p:nvPr/>
          </p:nvSpPr>
          <p:spPr bwMode="auto">
            <a:xfrm>
              <a:off x="1160" y="2105"/>
              <a:ext cx="24" cy="7"/>
            </a:xfrm>
            <a:custGeom>
              <a:avLst/>
              <a:gdLst>
                <a:gd name="T0" fmla="*/ 0 w 143"/>
                <a:gd name="T1" fmla="*/ 0 h 46"/>
                <a:gd name="T2" fmla="*/ 0 w 143"/>
                <a:gd name="T3" fmla="*/ 0 h 46"/>
                <a:gd name="T4" fmla="*/ 0 w 143"/>
                <a:gd name="T5" fmla="*/ 0 h 46"/>
                <a:gd name="T6" fmla="*/ 0 w 14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46"/>
                <a:gd name="T14" fmla="*/ 143 w 14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46">
                  <a:moveTo>
                    <a:pt x="0" y="46"/>
                  </a:moveTo>
                  <a:lnTo>
                    <a:pt x="143" y="0"/>
                  </a:lnTo>
                  <a:lnTo>
                    <a:pt x="143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93" name="Rectangle 1220"/>
            <p:cNvSpPr>
              <a:spLocks noChangeArrowheads="1"/>
            </p:cNvSpPr>
            <p:nvPr/>
          </p:nvSpPr>
          <p:spPr bwMode="auto">
            <a:xfrm>
              <a:off x="1160" y="2105"/>
              <a:ext cx="24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894" name="Freeform 1221"/>
            <p:cNvSpPr>
              <a:spLocks/>
            </p:cNvSpPr>
            <p:nvPr/>
          </p:nvSpPr>
          <p:spPr bwMode="auto">
            <a:xfrm>
              <a:off x="1156" y="2033"/>
              <a:ext cx="7" cy="9"/>
            </a:xfrm>
            <a:custGeom>
              <a:avLst/>
              <a:gdLst>
                <a:gd name="T0" fmla="*/ 0 w 43"/>
                <a:gd name="T1" fmla="*/ 0 h 60"/>
                <a:gd name="T2" fmla="*/ 0 w 43"/>
                <a:gd name="T3" fmla="*/ 0 h 60"/>
                <a:gd name="T4" fmla="*/ 0 w 43"/>
                <a:gd name="T5" fmla="*/ 0 h 60"/>
                <a:gd name="T6" fmla="*/ 0 w 43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60"/>
                <a:gd name="T14" fmla="*/ 43 w 43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60">
                  <a:moveTo>
                    <a:pt x="0" y="47"/>
                  </a:moveTo>
                  <a:lnTo>
                    <a:pt x="43" y="60"/>
                  </a:lnTo>
                  <a:lnTo>
                    <a:pt x="12" y="0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95" name="Freeform 1222"/>
            <p:cNvSpPr>
              <a:spLocks/>
            </p:cNvSpPr>
            <p:nvPr/>
          </p:nvSpPr>
          <p:spPr bwMode="auto">
            <a:xfrm>
              <a:off x="1158" y="2033"/>
              <a:ext cx="8" cy="9"/>
            </a:xfrm>
            <a:custGeom>
              <a:avLst/>
              <a:gdLst>
                <a:gd name="T0" fmla="*/ 0 w 44"/>
                <a:gd name="T1" fmla="*/ 0 h 60"/>
                <a:gd name="T2" fmla="*/ 0 w 44"/>
                <a:gd name="T3" fmla="*/ 0 h 60"/>
                <a:gd name="T4" fmla="*/ 0 w 44"/>
                <a:gd name="T5" fmla="*/ 0 h 60"/>
                <a:gd name="T6" fmla="*/ 0 w 44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60"/>
                <a:gd name="T14" fmla="*/ 44 w 44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60">
                  <a:moveTo>
                    <a:pt x="31" y="60"/>
                  </a:moveTo>
                  <a:lnTo>
                    <a:pt x="0" y="0"/>
                  </a:lnTo>
                  <a:lnTo>
                    <a:pt x="44" y="11"/>
                  </a:lnTo>
                  <a:lnTo>
                    <a:pt x="3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96" name="Freeform 1223"/>
            <p:cNvSpPr>
              <a:spLocks/>
            </p:cNvSpPr>
            <p:nvPr/>
          </p:nvSpPr>
          <p:spPr bwMode="auto">
            <a:xfrm>
              <a:off x="1156" y="2033"/>
              <a:ext cx="10" cy="9"/>
            </a:xfrm>
            <a:custGeom>
              <a:avLst/>
              <a:gdLst>
                <a:gd name="T0" fmla="*/ 0 w 56"/>
                <a:gd name="T1" fmla="*/ 0 h 60"/>
                <a:gd name="T2" fmla="*/ 0 w 56"/>
                <a:gd name="T3" fmla="*/ 0 h 60"/>
                <a:gd name="T4" fmla="*/ 0 w 56"/>
                <a:gd name="T5" fmla="*/ 0 h 60"/>
                <a:gd name="T6" fmla="*/ 0 w 56"/>
                <a:gd name="T7" fmla="*/ 0 h 60"/>
                <a:gd name="T8" fmla="*/ 0 w 56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60"/>
                <a:gd name="T17" fmla="*/ 56 w 56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60">
                  <a:moveTo>
                    <a:pt x="0" y="47"/>
                  </a:moveTo>
                  <a:lnTo>
                    <a:pt x="43" y="60"/>
                  </a:lnTo>
                  <a:lnTo>
                    <a:pt x="56" y="11"/>
                  </a:lnTo>
                  <a:lnTo>
                    <a:pt x="12" y="0"/>
                  </a:lnTo>
                  <a:lnTo>
                    <a:pt x="0" y="4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97" name="Freeform 1224"/>
            <p:cNvSpPr>
              <a:spLocks/>
            </p:cNvSpPr>
            <p:nvPr/>
          </p:nvSpPr>
          <p:spPr bwMode="auto">
            <a:xfrm>
              <a:off x="1149" y="2031"/>
              <a:ext cx="7" cy="9"/>
            </a:xfrm>
            <a:custGeom>
              <a:avLst/>
              <a:gdLst>
                <a:gd name="T0" fmla="*/ 0 w 44"/>
                <a:gd name="T1" fmla="*/ 0 h 63"/>
                <a:gd name="T2" fmla="*/ 0 w 44"/>
                <a:gd name="T3" fmla="*/ 0 h 63"/>
                <a:gd name="T4" fmla="*/ 0 w 44"/>
                <a:gd name="T5" fmla="*/ 0 h 63"/>
                <a:gd name="T6" fmla="*/ 0 w 44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63"/>
                <a:gd name="T14" fmla="*/ 44 w 44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63">
                  <a:moveTo>
                    <a:pt x="0" y="52"/>
                  </a:moveTo>
                  <a:lnTo>
                    <a:pt x="44" y="63"/>
                  </a:lnTo>
                  <a:lnTo>
                    <a:pt x="14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98" name="Freeform 1225"/>
            <p:cNvSpPr>
              <a:spLocks/>
            </p:cNvSpPr>
            <p:nvPr/>
          </p:nvSpPr>
          <p:spPr bwMode="auto">
            <a:xfrm>
              <a:off x="1151" y="2031"/>
              <a:ext cx="8" cy="9"/>
            </a:xfrm>
            <a:custGeom>
              <a:avLst/>
              <a:gdLst>
                <a:gd name="T0" fmla="*/ 0 w 43"/>
                <a:gd name="T1" fmla="*/ 0 h 63"/>
                <a:gd name="T2" fmla="*/ 0 w 43"/>
                <a:gd name="T3" fmla="*/ 0 h 63"/>
                <a:gd name="T4" fmla="*/ 0 w 43"/>
                <a:gd name="T5" fmla="*/ 0 h 63"/>
                <a:gd name="T6" fmla="*/ 0 w 43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63"/>
                <a:gd name="T14" fmla="*/ 43 w 43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63">
                  <a:moveTo>
                    <a:pt x="30" y="63"/>
                  </a:moveTo>
                  <a:lnTo>
                    <a:pt x="0" y="0"/>
                  </a:lnTo>
                  <a:lnTo>
                    <a:pt x="43" y="11"/>
                  </a:lnTo>
                  <a:lnTo>
                    <a:pt x="30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899" name="Freeform 1226"/>
            <p:cNvSpPr>
              <a:spLocks/>
            </p:cNvSpPr>
            <p:nvPr/>
          </p:nvSpPr>
          <p:spPr bwMode="auto">
            <a:xfrm>
              <a:off x="1149" y="2031"/>
              <a:ext cx="10" cy="9"/>
            </a:xfrm>
            <a:custGeom>
              <a:avLst/>
              <a:gdLst>
                <a:gd name="T0" fmla="*/ 0 w 57"/>
                <a:gd name="T1" fmla="*/ 0 h 63"/>
                <a:gd name="T2" fmla="*/ 0 w 57"/>
                <a:gd name="T3" fmla="*/ 0 h 63"/>
                <a:gd name="T4" fmla="*/ 0 w 57"/>
                <a:gd name="T5" fmla="*/ 0 h 63"/>
                <a:gd name="T6" fmla="*/ 0 w 57"/>
                <a:gd name="T7" fmla="*/ 0 h 63"/>
                <a:gd name="T8" fmla="*/ 0 w 57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63"/>
                <a:gd name="T17" fmla="*/ 57 w 57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63">
                  <a:moveTo>
                    <a:pt x="0" y="52"/>
                  </a:moveTo>
                  <a:lnTo>
                    <a:pt x="44" y="63"/>
                  </a:lnTo>
                  <a:lnTo>
                    <a:pt x="57" y="11"/>
                  </a:lnTo>
                  <a:lnTo>
                    <a:pt x="14" y="0"/>
                  </a:lnTo>
                  <a:lnTo>
                    <a:pt x="0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00" name="Line 1227"/>
            <p:cNvSpPr>
              <a:spLocks noChangeShapeType="1"/>
            </p:cNvSpPr>
            <p:nvPr/>
          </p:nvSpPr>
          <p:spPr bwMode="auto">
            <a:xfrm>
              <a:off x="1156" y="2040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01" name="Line 1228"/>
            <p:cNvSpPr>
              <a:spLocks noChangeShapeType="1"/>
            </p:cNvSpPr>
            <p:nvPr/>
          </p:nvSpPr>
          <p:spPr bwMode="auto">
            <a:xfrm>
              <a:off x="1149" y="2038"/>
              <a:ext cx="8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02" name="Freeform 1229"/>
            <p:cNvSpPr>
              <a:spLocks/>
            </p:cNvSpPr>
            <p:nvPr/>
          </p:nvSpPr>
          <p:spPr bwMode="auto">
            <a:xfrm>
              <a:off x="1143" y="2078"/>
              <a:ext cx="8" cy="12"/>
            </a:xfrm>
            <a:custGeom>
              <a:avLst/>
              <a:gdLst>
                <a:gd name="T0" fmla="*/ 0 w 45"/>
                <a:gd name="T1" fmla="*/ 0 h 69"/>
                <a:gd name="T2" fmla="*/ 0 w 45"/>
                <a:gd name="T3" fmla="*/ 0 h 69"/>
                <a:gd name="T4" fmla="*/ 0 w 45"/>
                <a:gd name="T5" fmla="*/ 0 h 69"/>
                <a:gd name="T6" fmla="*/ 0 w 45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9"/>
                <a:gd name="T14" fmla="*/ 45 w 45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9">
                  <a:moveTo>
                    <a:pt x="45" y="11"/>
                  </a:moveTo>
                  <a:lnTo>
                    <a:pt x="0" y="0"/>
                  </a:lnTo>
                  <a:lnTo>
                    <a:pt x="29" y="69"/>
                  </a:lnTo>
                  <a:lnTo>
                    <a:pt x="4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03" name="Freeform 1230"/>
            <p:cNvSpPr>
              <a:spLocks/>
            </p:cNvSpPr>
            <p:nvPr/>
          </p:nvSpPr>
          <p:spPr bwMode="auto">
            <a:xfrm>
              <a:off x="1141" y="2078"/>
              <a:ext cx="7" cy="12"/>
            </a:xfrm>
            <a:custGeom>
              <a:avLst/>
              <a:gdLst>
                <a:gd name="T0" fmla="*/ 0 w 43"/>
                <a:gd name="T1" fmla="*/ 0 h 69"/>
                <a:gd name="T2" fmla="*/ 0 w 43"/>
                <a:gd name="T3" fmla="*/ 0 h 69"/>
                <a:gd name="T4" fmla="*/ 0 w 43"/>
                <a:gd name="T5" fmla="*/ 0 h 69"/>
                <a:gd name="T6" fmla="*/ 0 w 43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69"/>
                <a:gd name="T14" fmla="*/ 43 w 43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69">
                  <a:moveTo>
                    <a:pt x="14" y="0"/>
                  </a:moveTo>
                  <a:lnTo>
                    <a:pt x="43" y="69"/>
                  </a:lnTo>
                  <a:lnTo>
                    <a:pt x="0" y="57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04" name="Freeform 1231"/>
            <p:cNvSpPr>
              <a:spLocks/>
            </p:cNvSpPr>
            <p:nvPr/>
          </p:nvSpPr>
          <p:spPr bwMode="auto">
            <a:xfrm>
              <a:off x="1141" y="2078"/>
              <a:ext cx="10" cy="12"/>
            </a:xfrm>
            <a:custGeom>
              <a:avLst/>
              <a:gdLst>
                <a:gd name="T0" fmla="*/ 0 w 59"/>
                <a:gd name="T1" fmla="*/ 0 h 69"/>
                <a:gd name="T2" fmla="*/ 0 w 59"/>
                <a:gd name="T3" fmla="*/ 0 h 69"/>
                <a:gd name="T4" fmla="*/ 0 w 59"/>
                <a:gd name="T5" fmla="*/ 0 h 69"/>
                <a:gd name="T6" fmla="*/ 0 w 59"/>
                <a:gd name="T7" fmla="*/ 0 h 69"/>
                <a:gd name="T8" fmla="*/ 0 w 59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69"/>
                <a:gd name="T17" fmla="*/ 59 w 59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69">
                  <a:moveTo>
                    <a:pt x="59" y="11"/>
                  </a:moveTo>
                  <a:lnTo>
                    <a:pt x="14" y="0"/>
                  </a:lnTo>
                  <a:lnTo>
                    <a:pt x="0" y="57"/>
                  </a:lnTo>
                  <a:lnTo>
                    <a:pt x="43" y="69"/>
                  </a:lnTo>
                  <a:lnTo>
                    <a:pt x="59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05" name="Freeform 1232"/>
            <p:cNvSpPr>
              <a:spLocks/>
            </p:cNvSpPr>
            <p:nvPr/>
          </p:nvSpPr>
          <p:spPr bwMode="auto">
            <a:xfrm>
              <a:off x="1141" y="2077"/>
              <a:ext cx="7" cy="13"/>
            </a:xfrm>
            <a:custGeom>
              <a:avLst/>
              <a:gdLst>
                <a:gd name="T0" fmla="*/ 0 w 44"/>
                <a:gd name="T1" fmla="*/ 0 h 74"/>
                <a:gd name="T2" fmla="*/ 0 w 44"/>
                <a:gd name="T3" fmla="*/ 0 h 74"/>
                <a:gd name="T4" fmla="*/ 0 w 44"/>
                <a:gd name="T5" fmla="*/ 0 h 74"/>
                <a:gd name="T6" fmla="*/ 0 w 44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74"/>
                <a:gd name="T14" fmla="*/ 44 w 44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74">
                  <a:moveTo>
                    <a:pt x="44" y="11"/>
                  </a:moveTo>
                  <a:lnTo>
                    <a:pt x="0" y="0"/>
                  </a:lnTo>
                  <a:lnTo>
                    <a:pt x="28" y="74"/>
                  </a:lnTo>
                  <a:lnTo>
                    <a:pt x="44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06" name="Freeform 1233"/>
            <p:cNvSpPr>
              <a:spLocks/>
            </p:cNvSpPr>
            <p:nvPr/>
          </p:nvSpPr>
          <p:spPr bwMode="auto">
            <a:xfrm>
              <a:off x="1138" y="2077"/>
              <a:ext cx="7" cy="13"/>
            </a:xfrm>
            <a:custGeom>
              <a:avLst/>
              <a:gdLst>
                <a:gd name="T0" fmla="*/ 0 w 44"/>
                <a:gd name="T1" fmla="*/ 0 h 74"/>
                <a:gd name="T2" fmla="*/ 0 w 44"/>
                <a:gd name="T3" fmla="*/ 0 h 74"/>
                <a:gd name="T4" fmla="*/ 0 w 44"/>
                <a:gd name="T5" fmla="*/ 0 h 74"/>
                <a:gd name="T6" fmla="*/ 0 w 44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74"/>
                <a:gd name="T14" fmla="*/ 44 w 44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74">
                  <a:moveTo>
                    <a:pt x="16" y="0"/>
                  </a:moveTo>
                  <a:lnTo>
                    <a:pt x="44" y="74"/>
                  </a:lnTo>
                  <a:lnTo>
                    <a:pt x="0" y="6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07" name="Freeform 1234"/>
            <p:cNvSpPr>
              <a:spLocks/>
            </p:cNvSpPr>
            <p:nvPr/>
          </p:nvSpPr>
          <p:spPr bwMode="auto">
            <a:xfrm>
              <a:off x="1138" y="2077"/>
              <a:ext cx="10" cy="13"/>
            </a:xfrm>
            <a:custGeom>
              <a:avLst/>
              <a:gdLst>
                <a:gd name="T0" fmla="*/ 0 w 60"/>
                <a:gd name="T1" fmla="*/ 0 h 74"/>
                <a:gd name="T2" fmla="*/ 0 w 60"/>
                <a:gd name="T3" fmla="*/ 0 h 74"/>
                <a:gd name="T4" fmla="*/ 0 w 60"/>
                <a:gd name="T5" fmla="*/ 0 h 74"/>
                <a:gd name="T6" fmla="*/ 0 w 60"/>
                <a:gd name="T7" fmla="*/ 0 h 74"/>
                <a:gd name="T8" fmla="*/ 0 w 60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74"/>
                <a:gd name="T17" fmla="*/ 60 w 60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74">
                  <a:moveTo>
                    <a:pt x="60" y="11"/>
                  </a:moveTo>
                  <a:lnTo>
                    <a:pt x="16" y="0"/>
                  </a:lnTo>
                  <a:lnTo>
                    <a:pt x="0" y="62"/>
                  </a:lnTo>
                  <a:lnTo>
                    <a:pt x="44" y="74"/>
                  </a:lnTo>
                  <a:lnTo>
                    <a:pt x="60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08" name="Freeform 1235"/>
            <p:cNvSpPr>
              <a:spLocks/>
            </p:cNvSpPr>
            <p:nvPr/>
          </p:nvSpPr>
          <p:spPr bwMode="auto">
            <a:xfrm>
              <a:off x="1149" y="2040"/>
              <a:ext cx="7" cy="27"/>
            </a:xfrm>
            <a:custGeom>
              <a:avLst/>
              <a:gdLst>
                <a:gd name="T0" fmla="*/ 0 w 44"/>
                <a:gd name="T1" fmla="*/ 0 h 170"/>
                <a:gd name="T2" fmla="*/ 0 w 44"/>
                <a:gd name="T3" fmla="*/ 0 h 170"/>
                <a:gd name="T4" fmla="*/ 0 w 44"/>
                <a:gd name="T5" fmla="*/ 0 h 170"/>
                <a:gd name="T6" fmla="*/ 0 w 44"/>
                <a:gd name="T7" fmla="*/ 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70"/>
                <a:gd name="T14" fmla="*/ 44 w 44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70">
                  <a:moveTo>
                    <a:pt x="0" y="159"/>
                  </a:moveTo>
                  <a:lnTo>
                    <a:pt x="44" y="170"/>
                  </a:lnTo>
                  <a:lnTo>
                    <a:pt x="42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09" name="Freeform 1236"/>
            <p:cNvSpPr>
              <a:spLocks/>
            </p:cNvSpPr>
            <p:nvPr/>
          </p:nvSpPr>
          <p:spPr bwMode="auto">
            <a:xfrm>
              <a:off x="1156" y="2040"/>
              <a:ext cx="7" cy="27"/>
            </a:xfrm>
            <a:custGeom>
              <a:avLst/>
              <a:gdLst>
                <a:gd name="T0" fmla="*/ 0 w 43"/>
                <a:gd name="T1" fmla="*/ 0 h 170"/>
                <a:gd name="T2" fmla="*/ 0 w 43"/>
                <a:gd name="T3" fmla="*/ 0 h 170"/>
                <a:gd name="T4" fmla="*/ 0 w 43"/>
                <a:gd name="T5" fmla="*/ 0 h 170"/>
                <a:gd name="T6" fmla="*/ 0 w 43"/>
                <a:gd name="T7" fmla="*/ 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170"/>
                <a:gd name="T14" fmla="*/ 43 w 43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170">
                  <a:moveTo>
                    <a:pt x="2" y="170"/>
                  </a:moveTo>
                  <a:lnTo>
                    <a:pt x="0" y="0"/>
                  </a:lnTo>
                  <a:lnTo>
                    <a:pt x="43" y="13"/>
                  </a:lnTo>
                  <a:lnTo>
                    <a:pt x="2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10" name="Freeform 1237"/>
            <p:cNvSpPr>
              <a:spLocks/>
            </p:cNvSpPr>
            <p:nvPr/>
          </p:nvSpPr>
          <p:spPr bwMode="auto">
            <a:xfrm>
              <a:off x="1149" y="2040"/>
              <a:ext cx="14" cy="27"/>
            </a:xfrm>
            <a:custGeom>
              <a:avLst/>
              <a:gdLst>
                <a:gd name="T0" fmla="*/ 0 w 85"/>
                <a:gd name="T1" fmla="*/ 0 h 170"/>
                <a:gd name="T2" fmla="*/ 0 w 85"/>
                <a:gd name="T3" fmla="*/ 0 h 170"/>
                <a:gd name="T4" fmla="*/ 0 w 85"/>
                <a:gd name="T5" fmla="*/ 0 h 170"/>
                <a:gd name="T6" fmla="*/ 0 w 85"/>
                <a:gd name="T7" fmla="*/ 0 h 170"/>
                <a:gd name="T8" fmla="*/ 0 w 85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"/>
                <a:gd name="T16" fmla="*/ 0 h 170"/>
                <a:gd name="T17" fmla="*/ 85 w 85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" h="170">
                  <a:moveTo>
                    <a:pt x="0" y="159"/>
                  </a:moveTo>
                  <a:lnTo>
                    <a:pt x="44" y="170"/>
                  </a:lnTo>
                  <a:lnTo>
                    <a:pt x="85" y="13"/>
                  </a:lnTo>
                  <a:lnTo>
                    <a:pt x="42" y="0"/>
                  </a:lnTo>
                  <a:lnTo>
                    <a:pt x="0" y="15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11" name="Line 1238"/>
            <p:cNvSpPr>
              <a:spLocks noChangeShapeType="1"/>
            </p:cNvSpPr>
            <p:nvPr/>
          </p:nvSpPr>
          <p:spPr bwMode="auto">
            <a:xfrm flipH="1">
              <a:off x="1151" y="2062"/>
              <a:ext cx="2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12" name="Freeform 1239"/>
            <p:cNvSpPr>
              <a:spLocks/>
            </p:cNvSpPr>
            <p:nvPr/>
          </p:nvSpPr>
          <p:spPr bwMode="auto">
            <a:xfrm>
              <a:off x="1143" y="2065"/>
              <a:ext cx="8" cy="15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96"/>
                <a:gd name="T14" fmla="*/ 43 w 43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96">
                  <a:moveTo>
                    <a:pt x="0" y="85"/>
                  </a:moveTo>
                  <a:lnTo>
                    <a:pt x="43" y="96"/>
                  </a:lnTo>
                  <a:lnTo>
                    <a:pt x="21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13" name="Freeform 1240"/>
            <p:cNvSpPr>
              <a:spLocks/>
            </p:cNvSpPr>
            <p:nvPr/>
          </p:nvSpPr>
          <p:spPr bwMode="auto">
            <a:xfrm>
              <a:off x="1147" y="2065"/>
              <a:ext cx="7" cy="15"/>
            </a:xfrm>
            <a:custGeom>
              <a:avLst/>
              <a:gdLst>
                <a:gd name="T0" fmla="*/ 0 w 44"/>
                <a:gd name="T1" fmla="*/ 0 h 96"/>
                <a:gd name="T2" fmla="*/ 0 w 44"/>
                <a:gd name="T3" fmla="*/ 0 h 96"/>
                <a:gd name="T4" fmla="*/ 0 w 44"/>
                <a:gd name="T5" fmla="*/ 0 h 96"/>
                <a:gd name="T6" fmla="*/ 0 w 44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96"/>
                <a:gd name="T14" fmla="*/ 44 w 44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96">
                  <a:moveTo>
                    <a:pt x="22" y="96"/>
                  </a:moveTo>
                  <a:lnTo>
                    <a:pt x="0" y="0"/>
                  </a:lnTo>
                  <a:lnTo>
                    <a:pt x="44" y="12"/>
                  </a:lnTo>
                  <a:lnTo>
                    <a:pt x="22" y="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14" name="Freeform 1241"/>
            <p:cNvSpPr>
              <a:spLocks/>
            </p:cNvSpPr>
            <p:nvPr/>
          </p:nvSpPr>
          <p:spPr bwMode="auto">
            <a:xfrm>
              <a:off x="1143" y="2065"/>
              <a:ext cx="11" cy="15"/>
            </a:xfrm>
            <a:custGeom>
              <a:avLst/>
              <a:gdLst>
                <a:gd name="T0" fmla="*/ 0 w 65"/>
                <a:gd name="T1" fmla="*/ 0 h 96"/>
                <a:gd name="T2" fmla="*/ 0 w 65"/>
                <a:gd name="T3" fmla="*/ 0 h 96"/>
                <a:gd name="T4" fmla="*/ 0 w 65"/>
                <a:gd name="T5" fmla="*/ 0 h 96"/>
                <a:gd name="T6" fmla="*/ 0 w 65"/>
                <a:gd name="T7" fmla="*/ 0 h 96"/>
                <a:gd name="T8" fmla="*/ 0 w 65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96"/>
                <a:gd name="T17" fmla="*/ 65 w 65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96">
                  <a:moveTo>
                    <a:pt x="0" y="85"/>
                  </a:moveTo>
                  <a:lnTo>
                    <a:pt x="43" y="96"/>
                  </a:lnTo>
                  <a:lnTo>
                    <a:pt x="65" y="12"/>
                  </a:lnTo>
                  <a:lnTo>
                    <a:pt x="21" y="0"/>
                  </a:lnTo>
                  <a:lnTo>
                    <a:pt x="0" y="8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15" name="Freeform 1242"/>
            <p:cNvSpPr>
              <a:spLocks/>
            </p:cNvSpPr>
            <p:nvPr/>
          </p:nvSpPr>
          <p:spPr bwMode="auto">
            <a:xfrm>
              <a:off x="1142" y="2038"/>
              <a:ext cx="8" cy="28"/>
            </a:xfrm>
            <a:custGeom>
              <a:avLst/>
              <a:gdLst>
                <a:gd name="T0" fmla="*/ 0 w 45"/>
                <a:gd name="T1" fmla="*/ 0 h 169"/>
                <a:gd name="T2" fmla="*/ 0 w 45"/>
                <a:gd name="T3" fmla="*/ 0 h 169"/>
                <a:gd name="T4" fmla="*/ 0 w 45"/>
                <a:gd name="T5" fmla="*/ 0 h 169"/>
                <a:gd name="T6" fmla="*/ 0 w 45"/>
                <a:gd name="T7" fmla="*/ 0 h 1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69"/>
                <a:gd name="T14" fmla="*/ 45 w 45"/>
                <a:gd name="T15" fmla="*/ 169 h 1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69">
                  <a:moveTo>
                    <a:pt x="0" y="156"/>
                  </a:moveTo>
                  <a:lnTo>
                    <a:pt x="45" y="169"/>
                  </a:lnTo>
                  <a:lnTo>
                    <a:pt x="41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16" name="Freeform 1243"/>
            <p:cNvSpPr>
              <a:spLocks/>
            </p:cNvSpPr>
            <p:nvPr/>
          </p:nvSpPr>
          <p:spPr bwMode="auto">
            <a:xfrm>
              <a:off x="1149" y="2038"/>
              <a:ext cx="7" cy="28"/>
            </a:xfrm>
            <a:custGeom>
              <a:avLst/>
              <a:gdLst>
                <a:gd name="T0" fmla="*/ 0 w 44"/>
                <a:gd name="T1" fmla="*/ 0 h 169"/>
                <a:gd name="T2" fmla="*/ 0 w 44"/>
                <a:gd name="T3" fmla="*/ 0 h 169"/>
                <a:gd name="T4" fmla="*/ 0 w 44"/>
                <a:gd name="T5" fmla="*/ 0 h 169"/>
                <a:gd name="T6" fmla="*/ 0 w 44"/>
                <a:gd name="T7" fmla="*/ 0 h 1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69"/>
                <a:gd name="T14" fmla="*/ 44 w 44"/>
                <a:gd name="T15" fmla="*/ 169 h 1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69">
                  <a:moveTo>
                    <a:pt x="4" y="169"/>
                  </a:moveTo>
                  <a:lnTo>
                    <a:pt x="0" y="0"/>
                  </a:lnTo>
                  <a:lnTo>
                    <a:pt x="44" y="11"/>
                  </a:lnTo>
                  <a:lnTo>
                    <a:pt x="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17" name="Freeform 1244"/>
            <p:cNvSpPr>
              <a:spLocks/>
            </p:cNvSpPr>
            <p:nvPr/>
          </p:nvSpPr>
          <p:spPr bwMode="auto">
            <a:xfrm>
              <a:off x="1142" y="2038"/>
              <a:ext cx="14" cy="28"/>
            </a:xfrm>
            <a:custGeom>
              <a:avLst/>
              <a:gdLst>
                <a:gd name="T0" fmla="*/ 0 w 85"/>
                <a:gd name="T1" fmla="*/ 0 h 169"/>
                <a:gd name="T2" fmla="*/ 0 w 85"/>
                <a:gd name="T3" fmla="*/ 0 h 169"/>
                <a:gd name="T4" fmla="*/ 0 w 85"/>
                <a:gd name="T5" fmla="*/ 0 h 169"/>
                <a:gd name="T6" fmla="*/ 0 w 85"/>
                <a:gd name="T7" fmla="*/ 0 h 169"/>
                <a:gd name="T8" fmla="*/ 0 w 85"/>
                <a:gd name="T9" fmla="*/ 0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"/>
                <a:gd name="T16" fmla="*/ 0 h 169"/>
                <a:gd name="T17" fmla="*/ 85 w 85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" h="169">
                  <a:moveTo>
                    <a:pt x="0" y="156"/>
                  </a:moveTo>
                  <a:lnTo>
                    <a:pt x="45" y="169"/>
                  </a:lnTo>
                  <a:lnTo>
                    <a:pt x="85" y="11"/>
                  </a:lnTo>
                  <a:lnTo>
                    <a:pt x="41" y="0"/>
                  </a:lnTo>
                  <a:lnTo>
                    <a:pt x="0" y="15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18" name="Line 1245"/>
            <p:cNvSpPr>
              <a:spLocks noChangeShapeType="1"/>
            </p:cNvSpPr>
            <p:nvPr/>
          </p:nvSpPr>
          <p:spPr bwMode="auto">
            <a:xfrm flipV="1">
              <a:off x="1146" y="2061"/>
              <a:ext cx="2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19" name="Freeform 1246"/>
            <p:cNvSpPr>
              <a:spLocks/>
            </p:cNvSpPr>
            <p:nvPr/>
          </p:nvSpPr>
          <p:spPr bwMode="auto">
            <a:xfrm>
              <a:off x="1141" y="2064"/>
              <a:ext cx="7" cy="15"/>
            </a:xfrm>
            <a:custGeom>
              <a:avLst/>
              <a:gdLst>
                <a:gd name="T0" fmla="*/ 0 w 44"/>
                <a:gd name="T1" fmla="*/ 0 h 96"/>
                <a:gd name="T2" fmla="*/ 0 w 44"/>
                <a:gd name="T3" fmla="*/ 0 h 96"/>
                <a:gd name="T4" fmla="*/ 0 w 44"/>
                <a:gd name="T5" fmla="*/ 0 h 96"/>
                <a:gd name="T6" fmla="*/ 0 w 44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96"/>
                <a:gd name="T14" fmla="*/ 44 w 44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96">
                  <a:moveTo>
                    <a:pt x="0" y="85"/>
                  </a:moveTo>
                  <a:lnTo>
                    <a:pt x="44" y="96"/>
                  </a:lnTo>
                  <a:lnTo>
                    <a:pt x="23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20" name="Freeform 1247"/>
            <p:cNvSpPr>
              <a:spLocks/>
            </p:cNvSpPr>
            <p:nvPr/>
          </p:nvSpPr>
          <p:spPr bwMode="auto">
            <a:xfrm>
              <a:off x="1145" y="2064"/>
              <a:ext cx="7" cy="15"/>
            </a:xfrm>
            <a:custGeom>
              <a:avLst/>
              <a:gdLst>
                <a:gd name="T0" fmla="*/ 0 w 43"/>
                <a:gd name="T1" fmla="*/ 0 h 96"/>
                <a:gd name="T2" fmla="*/ 0 w 43"/>
                <a:gd name="T3" fmla="*/ 0 h 96"/>
                <a:gd name="T4" fmla="*/ 0 w 43"/>
                <a:gd name="T5" fmla="*/ 0 h 96"/>
                <a:gd name="T6" fmla="*/ 0 w 43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96"/>
                <a:gd name="T14" fmla="*/ 43 w 43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96">
                  <a:moveTo>
                    <a:pt x="21" y="96"/>
                  </a:moveTo>
                  <a:lnTo>
                    <a:pt x="0" y="0"/>
                  </a:lnTo>
                  <a:lnTo>
                    <a:pt x="43" y="12"/>
                  </a:lnTo>
                  <a:lnTo>
                    <a:pt x="21" y="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21" name="Freeform 1248"/>
            <p:cNvSpPr>
              <a:spLocks/>
            </p:cNvSpPr>
            <p:nvPr/>
          </p:nvSpPr>
          <p:spPr bwMode="auto">
            <a:xfrm>
              <a:off x="1141" y="2064"/>
              <a:ext cx="11" cy="15"/>
            </a:xfrm>
            <a:custGeom>
              <a:avLst/>
              <a:gdLst>
                <a:gd name="T0" fmla="*/ 0 w 66"/>
                <a:gd name="T1" fmla="*/ 0 h 96"/>
                <a:gd name="T2" fmla="*/ 0 w 66"/>
                <a:gd name="T3" fmla="*/ 0 h 96"/>
                <a:gd name="T4" fmla="*/ 0 w 66"/>
                <a:gd name="T5" fmla="*/ 0 h 96"/>
                <a:gd name="T6" fmla="*/ 0 w 66"/>
                <a:gd name="T7" fmla="*/ 0 h 96"/>
                <a:gd name="T8" fmla="*/ 0 w 6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96"/>
                <a:gd name="T17" fmla="*/ 66 w 6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96">
                  <a:moveTo>
                    <a:pt x="0" y="85"/>
                  </a:moveTo>
                  <a:lnTo>
                    <a:pt x="44" y="96"/>
                  </a:lnTo>
                  <a:lnTo>
                    <a:pt x="66" y="12"/>
                  </a:lnTo>
                  <a:lnTo>
                    <a:pt x="23" y="0"/>
                  </a:lnTo>
                  <a:lnTo>
                    <a:pt x="0" y="8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22" name="Freeform 1249"/>
            <p:cNvSpPr>
              <a:spLocks/>
            </p:cNvSpPr>
            <p:nvPr/>
          </p:nvSpPr>
          <p:spPr bwMode="auto">
            <a:xfrm>
              <a:off x="1156" y="2089"/>
              <a:ext cx="7" cy="12"/>
            </a:xfrm>
            <a:custGeom>
              <a:avLst/>
              <a:gdLst>
                <a:gd name="T0" fmla="*/ 0 w 45"/>
                <a:gd name="T1" fmla="*/ 0 h 76"/>
                <a:gd name="T2" fmla="*/ 0 w 45"/>
                <a:gd name="T3" fmla="*/ 0 h 76"/>
                <a:gd name="T4" fmla="*/ 0 w 45"/>
                <a:gd name="T5" fmla="*/ 0 h 76"/>
                <a:gd name="T6" fmla="*/ 0 w 45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6"/>
                <a:gd name="T14" fmla="*/ 45 w 45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6">
                  <a:moveTo>
                    <a:pt x="0" y="76"/>
                  </a:moveTo>
                  <a:lnTo>
                    <a:pt x="45" y="76"/>
                  </a:lnTo>
                  <a:lnTo>
                    <a:pt x="0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23" name="Freeform 1250"/>
            <p:cNvSpPr>
              <a:spLocks/>
            </p:cNvSpPr>
            <p:nvPr/>
          </p:nvSpPr>
          <p:spPr bwMode="auto">
            <a:xfrm>
              <a:off x="1156" y="2089"/>
              <a:ext cx="7" cy="12"/>
            </a:xfrm>
            <a:custGeom>
              <a:avLst/>
              <a:gdLst>
                <a:gd name="T0" fmla="*/ 0 w 45"/>
                <a:gd name="T1" fmla="*/ 0 h 76"/>
                <a:gd name="T2" fmla="*/ 0 w 45"/>
                <a:gd name="T3" fmla="*/ 0 h 76"/>
                <a:gd name="T4" fmla="*/ 0 w 45"/>
                <a:gd name="T5" fmla="*/ 0 h 76"/>
                <a:gd name="T6" fmla="*/ 0 w 45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6"/>
                <a:gd name="T14" fmla="*/ 45 w 45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6">
                  <a:moveTo>
                    <a:pt x="45" y="76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24" name="Rectangle 1251"/>
            <p:cNvSpPr>
              <a:spLocks noChangeArrowheads="1"/>
            </p:cNvSpPr>
            <p:nvPr/>
          </p:nvSpPr>
          <p:spPr bwMode="auto">
            <a:xfrm>
              <a:off x="1156" y="2089"/>
              <a:ext cx="7" cy="1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2925" name="Freeform 1252"/>
            <p:cNvSpPr>
              <a:spLocks/>
            </p:cNvSpPr>
            <p:nvPr/>
          </p:nvSpPr>
          <p:spPr bwMode="auto">
            <a:xfrm>
              <a:off x="1052" y="1932"/>
              <a:ext cx="57" cy="19"/>
            </a:xfrm>
            <a:custGeom>
              <a:avLst/>
              <a:gdLst>
                <a:gd name="T0" fmla="*/ 0 w 343"/>
                <a:gd name="T1" fmla="*/ 0 h 121"/>
                <a:gd name="T2" fmla="*/ 0 w 343"/>
                <a:gd name="T3" fmla="*/ 0 h 121"/>
                <a:gd name="T4" fmla="*/ 0 w 343"/>
                <a:gd name="T5" fmla="*/ 0 h 121"/>
                <a:gd name="T6" fmla="*/ 0 w 343"/>
                <a:gd name="T7" fmla="*/ 0 h 1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3"/>
                <a:gd name="T13" fmla="*/ 0 h 121"/>
                <a:gd name="T14" fmla="*/ 343 w 343"/>
                <a:gd name="T15" fmla="*/ 121 h 1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3" h="121">
                  <a:moveTo>
                    <a:pt x="327" y="121"/>
                  </a:moveTo>
                  <a:lnTo>
                    <a:pt x="343" y="79"/>
                  </a:lnTo>
                  <a:lnTo>
                    <a:pt x="0" y="0"/>
                  </a:lnTo>
                  <a:lnTo>
                    <a:pt x="327" y="1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26" name="Freeform 1253"/>
            <p:cNvSpPr>
              <a:spLocks/>
            </p:cNvSpPr>
            <p:nvPr/>
          </p:nvSpPr>
          <p:spPr bwMode="auto">
            <a:xfrm>
              <a:off x="1052" y="1925"/>
              <a:ext cx="57" cy="19"/>
            </a:xfrm>
            <a:custGeom>
              <a:avLst/>
              <a:gdLst>
                <a:gd name="T0" fmla="*/ 0 w 343"/>
                <a:gd name="T1" fmla="*/ 0 h 121"/>
                <a:gd name="T2" fmla="*/ 0 w 343"/>
                <a:gd name="T3" fmla="*/ 0 h 121"/>
                <a:gd name="T4" fmla="*/ 0 w 343"/>
                <a:gd name="T5" fmla="*/ 0 h 121"/>
                <a:gd name="T6" fmla="*/ 0 w 343"/>
                <a:gd name="T7" fmla="*/ 0 h 1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3"/>
                <a:gd name="T13" fmla="*/ 0 h 121"/>
                <a:gd name="T14" fmla="*/ 343 w 343"/>
                <a:gd name="T15" fmla="*/ 121 h 1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3" h="121">
                  <a:moveTo>
                    <a:pt x="343" y="121"/>
                  </a:moveTo>
                  <a:lnTo>
                    <a:pt x="0" y="42"/>
                  </a:lnTo>
                  <a:lnTo>
                    <a:pt x="16" y="0"/>
                  </a:lnTo>
                  <a:lnTo>
                    <a:pt x="343" y="1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27" name="Freeform 1254"/>
            <p:cNvSpPr>
              <a:spLocks/>
            </p:cNvSpPr>
            <p:nvPr/>
          </p:nvSpPr>
          <p:spPr bwMode="auto">
            <a:xfrm>
              <a:off x="1052" y="1925"/>
              <a:ext cx="57" cy="26"/>
            </a:xfrm>
            <a:custGeom>
              <a:avLst/>
              <a:gdLst>
                <a:gd name="T0" fmla="*/ 0 w 343"/>
                <a:gd name="T1" fmla="*/ 0 h 163"/>
                <a:gd name="T2" fmla="*/ 0 w 343"/>
                <a:gd name="T3" fmla="*/ 0 h 163"/>
                <a:gd name="T4" fmla="*/ 0 w 343"/>
                <a:gd name="T5" fmla="*/ 0 h 163"/>
                <a:gd name="T6" fmla="*/ 0 w 343"/>
                <a:gd name="T7" fmla="*/ 0 h 163"/>
                <a:gd name="T8" fmla="*/ 0 w 343"/>
                <a:gd name="T9" fmla="*/ 0 h 1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3"/>
                <a:gd name="T16" fmla="*/ 0 h 163"/>
                <a:gd name="T17" fmla="*/ 343 w 343"/>
                <a:gd name="T18" fmla="*/ 163 h 1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3" h="163">
                  <a:moveTo>
                    <a:pt x="327" y="163"/>
                  </a:moveTo>
                  <a:lnTo>
                    <a:pt x="343" y="121"/>
                  </a:lnTo>
                  <a:lnTo>
                    <a:pt x="16" y="0"/>
                  </a:lnTo>
                  <a:lnTo>
                    <a:pt x="0" y="42"/>
                  </a:lnTo>
                  <a:lnTo>
                    <a:pt x="327" y="16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28" name="Freeform 1255"/>
            <p:cNvSpPr>
              <a:spLocks/>
            </p:cNvSpPr>
            <p:nvPr/>
          </p:nvSpPr>
          <p:spPr bwMode="auto">
            <a:xfrm>
              <a:off x="1064" y="1920"/>
              <a:ext cx="63" cy="16"/>
            </a:xfrm>
            <a:custGeom>
              <a:avLst/>
              <a:gdLst>
                <a:gd name="T0" fmla="*/ 0 w 385"/>
                <a:gd name="T1" fmla="*/ 0 h 99"/>
                <a:gd name="T2" fmla="*/ 0 w 385"/>
                <a:gd name="T3" fmla="*/ 0 h 99"/>
                <a:gd name="T4" fmla="*/ 0 w 385"/>
                <a:gd name="T5" fmla="*/ 0 h 99"/>
                <a:gd name="T6" fmla="*/ 0 w 385"/>
                <a:gd name="T7" fmla="*/ 0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5"/>
                <a:gd name="T13" fmla="*/ 0 h 99"/>
                <a:gd name="T14" fmla="*/ 385 w 385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5" h="99">
                  <a:moveTo>
                    <a:pt x="12" y="0"/>
                  </a:moveTo>
                  <a:lnTo>
                    <a:pt x="0" y="45"/>
                  </a:lnTo>
                  <a:lnTo>
                    <a:pt x="385" y="9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29" name="Freeform 1256"/>
            <p:cNvSpPr>
              <a:spLocks/>
            </p:cNvSpPr>
            <p:nvPr/>
          </p:nvSpPr>
          <p:spPr bwMode="auto">
            <a:xfrm>
              <a:off x="1064" y="1927"/>
              <a:ext cx="63" cy="15"/>
            </a:xfrm>
            <a:custGeom>
              <a:avLst/>
              <a:gdLst>
                <a:gd name="T0" fmla="*/ 0 w 385"/>
                <a:gd name="T1" fmla="*/ 0 h 98"/>
                <a:gd name="T2" fmla="*/ 0 w 385"/>
                <a:gd name="T3" fmla="*/ 0 h 98"/>
                <a:gd name="T4" fmla="*/ 0 w 385"/>
                <a:gd name="T5" fmla="*/ 0 h 98"/>
                <a:gd name="T6" fmla="*/ 0 w 385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5"/>
                <a:gd name="T13" fmla="*/ 0 h 98"/>
                <a:gd name="T14" fmla="*/ 385 w 385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5" h="98">
                  <a:moveTo>
                    <a:pt x="0" y="0"/>
                  </a:moveTo>
                  <a:lnTo>
                    <a:pt x="385" y="54"/>
                  </a:lnTo>
                  <a:lnTo>
                    <a:pt x="372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30" name="Freeform 1257"/>
            <p:cNvSpPr>
              <a:spLocks/>
            </p:cNvSpPr>
            <p:nvPr/>
          </p:nvSpPr>
          <p:spPr bwMode="auto">
            <a:xfrm>
              <a:off x="1064" y="1920"/>
              <a:ext cx="63" cy="22"/>
            </a:xfrm>
            <a:custGeom>
              <a:avLst/>
              <a:gdLst>
                <a:gd name="T0" fmla="*/ 0 w 385"/>
                <a:gd name="T1" fmla="*/ 0 h 143"/>
                <a:gd name="T2" fmla="*/ 0 w 385"/>
                <a:gd name="T3" fmla="*/ 0 h 143"/>
                <a:gd name="T4" fmla="*/ 0 w 385"/>
                <a:gd name="T5" fmla="*/ 0 h 143"/>
                <a:gd name="T6" fmla="*/ 0 w 385"/>
                <a:gd name="T7" fmla="*/ 0 h 143"/>
                <a:gd name="T8" fmla="*/ 0 w 385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5"/>
                <a:gd name="T16" fmla="*/ 0 h 143"/>
                <a:gd name="T17" fmla="*/ 385 w 385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5" h="143">
                  <a:moveTo>
                    <a:pt x="12" y="0"/>
                  </a:moveTo>
                  <a:lnTo>
                    <a:pt x="0" y="45"/>
                  </a:lnTo>
                  <a:lnTo>
                    <a:pt x="372" y="143"/>
                  </a:lnTo>
                  <a:lnTo>
                    <a:pt x="385" y="99"/>
                  </a:lnTo>
                  <a:lnTo>
                    <a:pt x="1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31" name="Freeform 1258"/>
            <p:cNvSpPr>
              <a:spLocks/>
            </p:cNvSpPr>
            <p:nvPr/>
          </p:nvSpPr>
          <p:spPr bwMode="auto">
            <a:xfrm>
              <a:off x="1052" y="1909"/>
              <a:ext cx="12" cy="8"/>
            </a:xfrm>
            <a:custGeom>
              <a:avLst/>
              <a:gdLst>
                <a:gd name="T0" fmla="*/ 0 w 69"/>
                <a:gd name="T1" fmla="*/ 0 h 49"/>
                <a:gd name="T2" fmla="*/ 0 w 69"/>
                <a:gd name="T3" fmla="*/ 0 h 49"/>
                <a:gd name="T4" fmla="*/ 0 w 69"/>
                <a:gd name="T5" fmla="*/ 0 h 49"/>
                <a:gd name="T6" fmla="*/ 0 w 69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49"/>
                <a:gd name="T14" fmla="*/ 69 w 69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49">
                  <a:moveTo>
                    <a:pt x="0" y="4"/>
                  </a:moveTo>
                  <a:lnTo>
                    <a:pt x="3" y="49"/>
                  </a:lnTo>
                  <a:lnTo>
                    <a:pt x="6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32" name="Freeform 1259"/>
            <p:cNvSpPr>
              <a:spLocks/>
            </p:cNvSpPr>
            <p:nvPr/>
          </p:nvSpPr>
          <p:spPr bwMode="auto">
            <a:xfrm>
              <a:off x="1053" y="1909"/>
              <a:ext cx="11" cy="8"/>
            </a:xfrm>
            <a:custGeom>
              <a:avLst/>
              <a:gdLst>
                <a:gd name="T0" fmla="*/ 0 w 69"/>
                <a:gd name="T1" fmla="*/ 0 h 49"/>
                <a:gd name="T2" fmla="*/ 0 w 69"/>
                <a:gd name="T3" fmla="*/ 0 h 49"/>
                <a:gd name="T4" fmla="*/ 0 w 69"/>
                <a:gd name="T5" fmla="*/ 0 h 49"/>
                <a:gd name="T6" fmla="*/ 0 w 69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49"/>
                <a:gd name="T14" fmla="*/ 69 w 69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49">
                  <a:moveTo>
                    <a:pt x="0" y="49"/>
                  </a:moveTo>
                  <a:lnTo>
                    <a:pt x="66" y="0"/>
                  </a:lnTo>
                  <a:lnTo>
                    <a:pt x="69" y="45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33" name="Freeform 1260"/>
            <p:cNvSpPr>
              <a:spLocks/>
            </p:cNvSpPr>
            <p:nvPr/>
          </p:nvSpPr>
          <p:spPr bwMode="auto">
            <a:xfrm>
              <a:off x="1052" y="1909"/>
              <a:ext cx="12" cy="8"/>
            </a:xfrm>
            <a:custGeom>
              <a:avLst/>
              <a:gdLst>
                <a:gd name="T0" fmla="*/ 0 w 72"/>
                <a:gd name="T1" fmla="*/ 0 h 49"/>
                <a:gd name="T2" fmla="*/ 0 w 72"/>
                <a:gd name="T3" fmla="*/ 0 h 49"/>
                <a:gd name="T4" fmla="*/ 0 w 72"/>
                <a:gd name="T5" fmla="*/ 0 h 49"/>
                <a:gd name="T6" fmla="*/ 0 w 72"/>
                <a:gd name="T7" fmla="*/ 0 h 49"/>
                <a:gd name="T8" fmla="*/ 0 w 72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49"/>
                <a:gd name="T17" fmla="*/ 72 w 72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49">
                  <a:moveTo>
                    <a:pt x="0" y="4"/>
                  </a:moveTo>
                  <a:lnTo>
                    <a:pt x="3" y="49"/>
                  </a:lnTo>
                  <a:lnTo>
                    <a:pt x="72" y="45"/>
                  </a:lnTo>
                  <a:lnTo>
                    <a:pt x="69" y="0"/>
                  </a:lnTo>
                  <a:lnTo>
                    <a:pt x="0" y="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34" name="Freeform 1261"/>
            <p:cNvSpPr>
              <a:spLocks/>
            </p:cNvSpPr>
            <p:nvPr/>
          </p:nvSpPr>
          <p:spPr bwMode="auto">
            <a:xfrm>
              <a:off x="1049" y="1914"/>
              <a:ext cx="8" cy="15"/>
            </a:xfrm>
            <a:custGeom>
              <a:avLst/>
              <a:gdLst>
                <a:gd name="T0" fmla="*/ 0 w 48"/>
                <a:gd name="T1" fmla="*/ 0 h 97"/>
                <a:gd name="T2" fmla="*/ 0 w 48"/>
                <a:gd name="T3" fmla="*/ 0 h 97"/>
                <a:gd name="T4" fmla="*/ 0 w 48"/>
                <a:gd name="T5" fmla="*/ 0 h 97"/>
                <a:gd name="T6" fmla="*/ 0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3" y="97"/>
                  </a:moveTo>
                  <a:lnTo>
                    <a:pt x="48" y="95"/>
                  </a:lnTo>
                  <a:lnTo>
                    <a:pt x="0" y="0"/>
                  </a:lnTo>
                  <a:lnTo>
                    <a:pt x="3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35" name="Freeform 1262"/>
            <p:cNvSpPr>
              <a:spLocks/>
            </p:cNvSpPr>
            <p:nvPr/>
          </p:nvSpPr>
          <p:spPr bwMode="auto">
            <a:xfrm>
              <a:off x="1049" y="1913"/>
              <a:ext cx="8" cy="15"/>
            </a:xfrm>
            <a:custGeom>
              <a:avLst/>
              <a:gdLst>
                <a:gd name="T0" fmla="*/ 0 w 48"/>
                <a:gd name="T1" fmla="*/ 0 h 97"/>
                <a:gd name="T2" fmla="*/ 0 w 48"/>
                <a:gd name="T3" fmla="*/ 0 h 97"/>
                <a:gd name="T4" fmla="*/ 0 w 48"/>
                <a:gd name="T5" fmla="*/ 0 h 97"/>
                <a:gd name="T6" fmla="*/ 0 w 48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97"/>
                <a:gd name="T14" fmla="*/ 48 w 48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97">
                  <a:moveTo>
                    <a:pt x="48" y="97"/>
                  </a:moveTo>
                  <a:lnTo>
                    <a:pt x="0" y="2"/>
                  </a:lnTo>
                  <a:lnTo>
                    <a:pt x="45" y="0"/>
                  </a:lnTo>
                  <a:lnTo>
                    <a:pt x="48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36" name="Freeform 1263"/>
            <p:cNvSpPr>
              <a:spLocks/>
            </p:cNvSpPr>
            <p:nvPr/>
          </p:nvSpPr>
          <p:spPr bwMode="auto">
            <a:xfrm>
              <a:off x="1049" y="1913"/>
              <a:ext cx="8" cy="16"/>
            </a:xfrm>
            <a:custGeom>
              <a:avLst/>
              <a:gdLst>
                <a:gd name="T0" fmla="*/ 0 w 48"/>
                <a:gd name="T1" fmla="*/ 0 h 99"/>
                <a:gd name="T2" fmla="*/ 0 w 48"/>
                <a:gd name="T3" fmla="*/ 0 h 99"/>
                <a:gd name="T4" fmla="*/ 0 w 48"/>
                <a:gd name="T5" fmla="*/ 0 h 99"/>
                <a:gd name="T6" fmla="*/ 0 w 48"/>
                <a:gd name="T7" fmla="*/ 0 h 99"/>
                <a:gd name="T8" fmla="*/ 0 w 48"/>
                <a:gd name="T9" fmla="*/ 0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99"/>
                <a:gd name="T17" fmla="*/ 48 w 48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99">
                  <a:moveTo>
                    <a:pt x="3" y="99"/>
                  </a:moveTo>
                  <a:lnTo>
                    <a:pt x="48" y="97"/>
                  </a:lnTo>
                  <a:lnTo>
                    <a:pt x="45" y="0"/>
                  </a:lnTo>
                  <a:lnTo>
                    <a:pt x="0" y="2"/>
                  </a:lnTo>
                  <a:lnTo>
                    <a:pt x="3" y="9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37" name="Freeform 1264"/>
            <p:cNvSpPr>
              <a:spLocks/>
            </p:cNvSpPr>
            <p:nvPr/>
          </p:nvSpPr>
          <p:spPr bwMode="auto">
            <a:xfrm>
              <a:off x="1060" y="1913"/>
              <a:ext cx="8" cy="10"/>
            </a:xfrm>
            <a:custGeom>
              <a:avLst/>
              <a:gdLst>
                <a:gd name="T0" fmla="*/ 0 w 49"/>
                <a:gd name="T1" fmla="*/ 0 h 68"/>
                <a:gd name="T2" fmla="*/ 0 w 49"/>
                <a:gd name="T3" fmla="*/ 0 h 68"/>
                <a:gd name="T4" fmla="*/ 0 w 49"/>
                <a:gd name="T5" fmla="*/ 0 h 68"/>
                <a:gd name="T6" fmla="*/ 0 w 49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68"/>
                <a:gd name="T14" fmla="*/ 49 w 49"/>
                <a:gd name="T15" fmla="*/ 68 h 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68">
                  <a:moveTo>
                    <a:pt x="45" y="0"/>
                  </a:moveTo>
                  <a:lnTo>
                    <a:pt x="0" y="2"/>
                  </a:lnTo>
                  <a:lnTo>
                    <a:pt x="49" y="6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38" name="Freeform 1265"/>
            <p:cNvSpPr>
              <a:spLocks/>
            </p:cNvSpPr>
            <p:nvPr/>
          </p:nvSpPr>
          <p:spPr bwMode="auto">
            <a:xfrm>
              <a:off x="1060" y="1913"/>
              <a:ext cx="8" cy="11"/>
            </a:xfrm>
            <a:custGeom>
              <a:avLst/>
              <a:gdLst>
                <a:gd name="T0" fmla="*/ 0 w 49"/>
                <a:gd name="T1" fmla="*/ 0 h 69"/>
                <a:gd name="T2" fmla="*/ 0 w 49"/>
                <a:gd name="T3" fmla="*/ 0 h 69"/>
                <a:gd name="T4" fmla="*/ 0 w 49"/>
                <a:gd name="T5" fmla="*/ 0 h 69"/>
                <a:gd name="T6" fmla="*/ 0 w 49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69"/>
                <a:gd name="T14" fmla="*/ 49 w 49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69">
                  <a:moveTo>
                    <a:pt x="0" y="0"/>
                  </a:moveTo>
                  <a:lnTo>
                    <a:pt x="49" y="66"/>
                  </a:lnTo>
                  <a:lnTo>
                    <a:pt x="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39" name="Freeform 1266"/>
            <p:cNvSpPr>
              <a:spLocks/>
            </p:cNvSpPr>
            <p:nvPr/>
          </p:nvSpPr>
          <p:spPr bwMode="auto">
            <a:xfrm>
              <a:off x="1060" y="1913"/>
              <a:ext cx="8" cy="11"/>
            </a:xfrm>
            <a:custGeom>
              <a:avLst/>
              <a:gdLst>
                <a:gd name="T0" fmla="*/ 0 w 49"/>
                <a:gd name="T1" fmla="*/ 0 h 71"/>
                <a:gd name="T2" fmla="*/ 0 w 49"/>
                <a:gd name="T3" fmla="*/ 0 h 71"/>
                <a:gd name="T4" fmla="*/ 0 w 49"/>
                <a:gd name="T5" fmla="*/ 0 h 71"/>
                <a:gd name="T6" fmla="*/ 0 w 49"/>
                <a:gd name="T7" fmla="*/ 0 h 71"/>
                <a:gd name="T8" fmla="*/ 0 w 49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71"/>
                <a:gd name="T17" fmla="*/ 49 w 49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71">
                  <a:moveTo>
                    <a:pt x="45" y="0"/>
                  </a:moveTo>
                  <a:lnTo>
                    <a:pt x="0" y="2"/>
                  </a:lnTo>
                  <a:lnTo>
                    <a:pt x="4" y="71"/>
                  </a:lnTo>
                  <a:lnTo>
                    <a:pt x="49" y="68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40" name="Line 1267"/>
            <p:cNvSpPr>
              <a:spLocks noChangeShapeType="1"/>
            </p:cNvSpPr>
            <p:nvPr/>
          </p:nvSpPr>
          <p:spPr bwMode="auto">
            <a:xfrm>
              <a:off x="1354" y="2133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41" name="Freeform 1268"/>
            <p:cNvSpPr>
              <a:spLocks/>
            </p:cNvSpPr>
            <p:nvPr/>
          </p:nvSpPr>
          <p:spPr bwMode="auto">
            <a:xfrm>
              <a:off x="1309" y="2026"/>
              <a:ext cx="21" cy="60"/>
            </a:xfrm>
            <a:custGeom>
              <a:avLst/>
              <a:gdLst>
                <a:gd name="T0" fmla="*/ 0 w 130"/>
                <a:gd name="T1" fmla="*/ 0 h 380"/>
                <a:gd name="T2" fmla="*/ 0 w 130"/>
                <a:gd name="T3" fmla="*/ 0 h 380"/>
                <a:gd name="T4" fmla="*/ 0 w 130"/>
                <a:gd name="T5" fmla="*/ 0 h 380"/>
                <a:gd name="T6" fmla="*/ 0 w 130"/>
                <a:gd name="T7" fmla="*/ 0 h 3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380"/>
                <a:gd name="T14" fmla="*/ 130 w 130"/>
                <a:gd name="T15" fmla="*/ 380 h 3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380">
                  <a:moveTo>
                    <a:pt x="0" y="365"/>
                  </a:moveTo>
                  <a:lnTo>
                    <a:pt x="42" y="380"/>
                  </a:lnTo>
                  <a:lnTo>
                    <a:pt x="130" y="0"/>
                  </a:lnTo>
                  <a:lnTo>
                    <a:pt x="0" y="3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42" name="Freeform 1269"/>
            <p:cNvSpPr>
              <a:spLocks/>
            </p:cNvSpPr>
            <p:nvPr/>
          </p:nvSpPr>
          <p:spPr bwMode="auto">
            <a:xfrm>
              <a:off x="1316" y="2026"/>
              <a:ext cx="21" cy="60"/>
            </a:xfrm>
            <a:custGeom>
              <a:avLst/>
              <a:gdLst>
                <a:gd name="T0" fmla="*/ 0 w 131"/>
                <a:gd name="T1" fmla="*/ 0 h 380"/>
                <a:gd name="T2" fmla="*/ 0 w 131"/>
                <a:gd name="T3" fmla="*/ 0 h 380"/>
                <a:gd name="T4" fmla="*/ 0 w 131"/>
                <a:gd name="T5" fmla="*/ 0 h 380"/>
                <a:gd name="T6" fmla="*/ 0 w 131"/>
                <a:gd name="T7" fmla="*/ 0 h 3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380"/>
                <a:gd name="T14" fmla="*/ 131 w 131"/>
                <a:gd name="T15" fmla="*/ 380 h 3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380">
                  <a:moveTo>
                    <a:pt x="0" y="380"/>
                  </a:moveTo>
                  <a:lnTo>
                    <a:pt x="88" y="0"/>
                  </a:lnTo>
                  <a:lnTo>
                    <a:pt x="131" y="15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43" name="Freeform 1270"/>
            <p:cNvSpPr>
              <a:spLocks/>
            </p:cNvSpPr>
            <p:nvPr/>
          </p:nvSpPr>
          <p:spPr bwMode="auto">
            <a:xfrm>
              <a:off x="1309" y="2026"/>
              <a:ext cx="28" cy="60"/>
            </a:xfrm>
            <a:custGeom>
              <a:avLst/>
              <a:gdLst>
                <a:gd name="T0" fmla="*/ 0 w 173"/>
                <a:gd name="T1" fmla="*/ 0 h 380"/>
                <a:gd name="T2" fmla="*/ 0 w 173"/>
                <a:gd name="T3" fmla="*/ 0 h 380"/>
                <a:gd name="T4" fmla="*/ 0 w 173"/>
                <a:gd name="T5" fmla="*/ 0 h 380"/>
                <a:gd name="T6" fmla="*/ 0 w 173"/>
                <a:gd name="T7" fmla="*/ 0 h 380"/>
                <a:gd name="T8" fmla="*/ 0 w 173"/>
                <a:gd name="T9" fmla="*/ 0 h 3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380"/>
                <a:gd name="T17" fmla="*/ 173 w 173"/>
                <a:gd name="T18" fmla="*/ 380 h 3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380">
                  <a:moveTo>
                    <a:pt x="0" y="365"/>
                  </a:moveTo>
                  <a:lnTo>
                    <a:pt x="42" y="380"/>
                  </a:lnTo>
                  <a:lnTo>
                    <a:pt x="173" y="15"/>
                  </a:lnTo>
                  <a:lnTo>
                    <a:pt x="130" y="0"/>
                  </a:lnTo>
                  <a:lnTo>
                    <a:pt x="0" y="36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44" name="Freeform 1271"/>
            <p:cNvSpPr>
              <a:spLocks/>
            </p:cNvSpPr>
            <p:nvPr/>
          </p:nvSpPr>
          <p:spPr bwMode="auto">
            <a:xfrm>
              <a:off x="1295" y="2086"/>
              <a:ext cx="11" cy="24"/>
            </a:xfrm>
            <a:custGeom>
              <a:avLst/>
              <a:gdLst>
                <a:gd name="T0" fmla="*/ 0 w 63"/>
                <a:gd name="T1" fmla="*/ 0 h 148"/>
                <a:gd name="T2" fmla="*/ 0 w 63"/>
                <a:gd name="T3" fmla="*/ 0 h 148"/>
                <a:gd name="T4" fmla="*/ 0 w 63"/>
                <a:gd name="T5" fmla="*/ 0 h 148"/>
                <a:gd name="T6" fmla="*/ 0 w 63"/>
                <a:gd name="T7" fmla="*/ 0 h 1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148"/>
                <a:gd name="T14" fmla="*/ 63 w 63"/>
                <a:gd name="T15" fmla="*/ 148 h 1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148">
                  <a:moveTo>
                    <a:pt x="63" y="148"/>
                  </a:moveTo>
                  <a:lnTo>
                    <a:pt x="17" y="148"/>
                  </a:lnTo>
                  <a:lnTo>
                    <a:pt x="0" y="0"/>
                  </a:lnTo>
                  <a:lnTo>
                    <a:pt x="63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45" name="Freeform 1272"/>
            <p:cNvSpPr>
              <a:spLocks/>
            </p:cNvSpPr>
            <p:nvPr/>
          </p:nvSpPr>
          <p:spPr bwMode="auto">
            <a:xfrm>
              <a:off x="1290" y="2086"/>
              <a:ext cx="8" cy="24"/>
            </a:xfrm>
            <a:custGeom>
              <a:avLst/>
              <a:gdLst>
                <a:gd name="T0" fmla="*/ 0 w 49"/>
                <a:gd name="T1" fmla="*/ 0 h 148"/>
                <a:gd name="T2" fmla="*/ 0 w 49"/>
                <a:gd name="T3" fmla="*/ 0 h 148"/>
                <a:gd name="T4" fmla="*/ 0 w 49"/>
                <a:gd name="T5" fmla="*/ 0 h 148"/>
                <a:gd name="T6" fmla="*/ 0 w 49"/>
                <a:gd name="T7" fmla="*/ 0 h 1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148"/>
                <a:gd name="T14" fmla="*/ 49 w 49"/>
                <a:gd name="T15" fmla="*/ 148 h 1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148">
                  <a:moveTo>
                    <a:pt x="49" y="148"/>
                  </a:moveTo>
                  <a:lnTo>
                    <a:pt x="32" y="0"/>
                  </a:lnTo>
                  <a:lnTo>
                    <a:pt x="0" y="33"/>
                  </a:lnTo>
                  <a:lnTo>
                    <a:pt x="49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46" name="Freeform 1273"/>
            <p:cNvSpPr>
              <a:spLocks/>
            </p:cNvSpPr>
            <p:nvPr/>
          </p:nvSpPr>
          <p:spPr bwMode="auto">
            <a:xfrm>
              <a:off x="1290" y="2086"/>
              <a:ext cx="16" cy="24"/>
            </a:xfrm>
            <a:custGeom>
              <a:avLst/>
              <a:gdLst>
                <a:gd name="T0" fmla="*/ 0 w 95"/>
                <a:gd name="T1" fmla="*/ 0 h 148"/>
                <a:gd name="T2" fmla="*/ 0 w 95"/>
                <a:gd name="T3" fmla="*/ 0 h 148"/>
                <a:gd name="T4" fmla="*/ 0 w 95"/>
                <a:gd name="T5" fmla="*/ 0 h 148"/>
                <a:gd name="T6" fmla="*/ 0 w 95"/>
                <a:gd name="T7" fmla="*/ 0 h 148"/>
                <a:gd name="T8" fmla="*/ 0 w 95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5"/>
                <a:gd name="T16" fmla="*/ 0 h 148"/>
                <a:gd name="T17" fmla="*/ 95 w 95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5" h="148">
                  <a:moveTo>
                    <a:pt x="95" y="148"/>
                  </a:moveTo>
                  <a:lnTo>
                    <a:pt x="49" y="148"/>
                  </a:lnTo>
                  <a:lnTo>
                    <a:pt x="0" y="33"/>
                  </a:lnTo>
                  <a:lnTo>
                    <a:pt x="32" y="0"/>
                  </a:lnTo>
                  <a:lnTo>
                    <a:pt x="95" y="14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47" name="Freeform 1274"/>
            <p:cNvSpPr>
              <a:spLocks/>
            </p:cNvSpPr>
            <p:nvPr/>
          </p:nvSpPr>
          <p:spPr bwMode="auto">
            <a:xfrm>
              <a:off x="1270" y="2077"/>
              <a:ext cx="25" cy="14"/>
            </a:xfrm>
            <a:custGeom>
              <a:avLst/>
              <a:gdLst>
                <a:gd name="T0" fmla="*/ 0 w 151"/>
                <a:gd name="T1" fmla="*/ 0 h 87"/>
                <a:gd name="T2" fmla="*/ 0 w 151"/>
                <a:gd name="T3" fmla="*/ 0 h 87"/>
                <a:gd name="T4" fmla="*/ 0 w 151"/>
                <a:gd name="T5" fmla="*/ 0 h 87"/>
                <a:gd name="T6" fmla="*/ 0 w 151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87"/>
                <a:gd name="T14" fmla="*/ 151 w 151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87">
                  <a:moveTo>
                    <a:pt x="151" y="54"/>
                  </a:moveTo>
                  <a:lnTo>
                    <a:pt x="119" y="87"/>
                  </a:lnTo>
                  <a:lnTo>
                    <a:pt x="0" y="0"/>
                  </a:lnTo>
                  <a:lnTo>
                    <a:pt x="151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48" name="Freeform 1275"/>
            <p:cNvSpPr>
              <a:spLocks/>
            </p:cNvSpPr>
            <p:nvPr/>
          </p:nvSpPr>
          <p:spPr bwMode="auto">
            <a:xfrm>
              <a:off x="1270" y="2077"/>
              <a:ext cx="20" cy="14"/>
            </a:xfrm>
            <a:custGeom>
              <a:avLst/>
              <a:gdLst>
                <a:gd name="T0" fmla="*/ 0 w 119"/>
                <a:gd name="T1" fmla="*/ 0 h 87"/>
                <a:gd name="T2" fmla="*/ 0 w 119"/>
                <a:gd name="T3" fmla="*/ 0 h 87"/>
                <a:gd name="T4" fmla="*/ 0 w 119"/>
                <a:gd name="T5" fmla="*/ 0 h 87"/>
                <a:gd name="T6" fmla="*/ 0 w 119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"/>
                <a:gd name="T13" fmla="*/ 0 h 87"/>
                <a:gd name="T14" fmla="*/ 119 w 119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" h="87">
                  <a:moveTo>
                    <a:pt x="119" y="87"/>
                  </a:moveTo>
                  <a:lnTo>
                    <a:pt x="0" y="0"/>
                  </a:lnTo>
                  <a:lnTo>
                    <a:pt x="2" y="45"/>
                  </a:lnTo>
                  <a:lnTo>
                    <a:pt x="119" y="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49" name="Freeform 1276"/>
            <p:cNvSpPr>
              <a:spLocks/>
            </p:cNvSpPr>
            <p:nvPr/>
          </p:nvSpPr>
          <p:spPr bwMode="auto">
            <a:xfrm>
              <a:off x="1270" y="2077"/>
              <a:ext cx="25" cy="14"/>
            </a:xfrm>
            <a:custGeom>
              <a:avLst/>
              <a:gdLst>
                <a:gd name="T0" fmla="*/ 0 w 151"/>
                <a:gd name="T1" fmla="*/ 0 h 87"/>
                <a:gd name="T2" fmla="*/ 0 w 151"/>
                <a:gd name="T3" fmla="*/ 0 h 87"/>
                <a:gd name="T4" fmla="*/ 0 w 151"/>
                <a:gd name="T5" fmla="*/ 0 h 87"/>
                <a:gd name="T6" fmla="*/ 0 w 151"/>
                <a:gd name="T7" fmla="*/ 0 h 87"/>
                <a:gd name="T8" fmla="*/ 0 w 151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"/>
                <a:gd name="T16" fmla="*/ 0 h 87"/>
                <a:gd name="T17" fmla="*/ 151 w 151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" h="87">
                  <a:moveTo>
                    <a:pt x="151" y="54"/>
                  </a:moveTo>
                  <a:lnTo>
                    <a:pt x="119" y="87"/>
                  </a:lnTo>
                  <a:lnTo>
                    <a:pt x="2" y="45"/>
                  </a:lnTo>
                  <a:lnTo>
                    <a:pt x="0" y="0"/>
                  </a:lnTo>
                  <a:lnTo>
                    <a:pt x="151" y="5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50" name="Line 1277"/>
            <p:cNvSpPr>
              <a:spLocks noChangeShapeType="1"/>
            </p:cNvSpPr>
            <p:nvPr/>
          </p:nvSpPr>
          <p:spPr bwMode="auto">
            <a:xfrm flipH="1">
              <a:off x="1217" y="2108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51" name="Line 1278"/>
            <p:cNvSpPr>
              <a:spLocks noChangeShapeType="1"/>
            </p:cNvSpPr>
            <p:nvPr/>
          </p:nvSpPr>
          <p:spPr bwMode="auto">
            <a:xfrm>
              <a:off x="1222" y="2105"/>
              <a:ext cx="2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52" name="Line 1279"/>
            <p:cNvSpPr>
              <a:spLocks noChangeShapeType="1"/>
            </p:cNvSpPr>
            <p:nvPr/>
          </p:nvSpPr>
          <p:spPr bwMode="auto">
            <a:xfrm flipH="1">
              <a:off x="1216" y="2107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53" name="Line 1280"/>
            <p:cNvSpPr>
              <a:spLocks noChangeShapeType="1"/>
            </p:cNvSpPr>
            <p:nvPr/>
          </p:nvSpPr>
          <p:spPr bwMode="auto">
            <a:xfrm flipH="1">
              <a:off x="1203" y="2105"/>
              <a:ext cx="2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54" name="Line 1281"/>
            <p:cNvSpPr>
              <a:spLocks noChangeShapeType="1"/>
            </p:cNvSpPr>
            <p:nvPr/>
          </p:nvSpPr>
          <p:spPr bwMode="auto">
            <a:xfrm>
              <a:off x="1203" y="2108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55" name="Freeform 1282"/>
            <p:cNvSpPr>
              <a:spLocks/>
            </p:cNvSpPr>
            <p:nvPr/>
          </p:nvSpPr>
          <p:spPr bwMode="auto">
            <a:xfrm>
              <a:off x="1200" y="2105"/>
              <a:ext cx="8" cy="7"/>
            </a:xfrm>
            <a:custGeom>
              <a:avLst/>
              <a:gdLst>
                <a:gd name="T0" fmla="*/ 0 w 48"/>
                <a:gd name="T1" fmla="*/ 0 h 45"/>
                <a:gd name="T2" fmla="*/ 0 w 48"/>
                <a:gd name="T3" fmla="*/ 0 h 45"/>
                <a:gd name="T4" fmla="*/ 0 w 48"/>
                <a:gd name="T5" fmla="*/ 0 h 45"/>
                <a:gd name="T6" fmla="*/ 0 w 4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45"/>
                <a:gd name="T14" fmla="*/ 48 w 4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45">
                  <a:moveTo>
                    <a:pt x="9" y="0"/>
                  </a:moveTo>
                  <a:lnTo>
                    <a:pt x="0" y="45"/>
                  </a:lnTo>
                  <a:lnTo>
                    <a:pt x="48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56" name="Freeform 1283"/>
            <p:cNvSpPr>
              <a:spLocks/>
            </p:cNvSpPr>
            <p:nvPr/>
          </p:nvSpPr>
          <p:spPr bwMode="auto">
            <a:xfrm>
              <a:off x="1200" y="2106"/>
              <a:ext cx="8" cy="7"/>
            </a:xfrm>
            <a:custGeom>
              <a:avLst/>
              <a:gdLst>
                <a:gd name="T0" fmla="*/ 0 w 48"/>
                <a:gd name="T1" fmla="*/ 0 h 45"/>
                <a:gd name="T2" fmla="*/ 0 w 48"/>
                <a:gd name="T3" fmla="*/ 0 h 45"/>
                <a:gd name="T4" fmla="*/ 0 w 48"/>
                <a:gd name="T5" fmla="*/ 0 h 45"/>
                <a:gd name="T6" fmla="*/ 0 w 4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45"/>
                <a:gd name="T14" fmla="*/ 48 w 4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45">
                  <a:moveTo>
                    <a:pt x="0" y="37"/>
                  </a:moveTo>
                  <a:lnTo>
                    <a:pt x="48" y="0"/>
                  </a:lnTo>
                  <a:lnTo>
                    <a:pt x="39" y="45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57" name="Freeform 1284"/>
            <p:cNvSpPr>
              <a:spLocks/>
            </p:cNvSpPr>
            <p:nvPr/>
          </p:nvSpPr>
          <p:spPr bwMode="auto">
            <a:xfrm>
              <a:off x="1200" y="2105"/>
              <a:ext cx="8" cy="8"/>
            </a:xfrm>
            <a:custGeom>
              <a:avLst/>
              <a:gdLst>
                <a:gd name="T0" fmla="*/ 0 w 48"/>
                <a:gd name="T1" fmla="*/ 0 h 53"/>
                <a:gd name="T2" fmla="*/ 0 w 48"/>
                <a:gd name="T3" fmla="*/ 0 h 53"/>
                <a:gd name="T4" fmla="*/ 0 w 48"/>
                <a:gd name="T5" fmla="*/ 0 h 53"/>
                <a:gd name="T6" fmla="*/ 0 w 48"/>
                <a:gd name="T7" fmla="*/ 0 h 53"/>
                <a:gd name="T8" fmla="*/ 0 w 48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3"/>
                <a:gd name="T17" fmla="*/ 48 w 48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3">
                  <a:moveTo>
                    <a:pt x="9" y="0"/>
                  </a:moveTo>
                  <a:lnTo>
                    <a:pt x="0" y="45"/>
                  </a:lnTo>
                  <a:lnTo>
                    <a:pt x="39" y="53"/>
                  </a:lnTo>
                  <a:lnTo>
                    <a:pt x="48" y="8"/>
                  </a:lnTo>
                  <a:lnTo>
                    <a:pt x="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58" name="Line 1285"/>
            <p:cNvSpPr>
              <a:spLocks noChangeShapeType="1"/>
            </p:cNvSpPr>
            <p:nvPr/>
          </p:nvSpPr>
          <p:spPr bwMode="auto">
            <a:xfrm>
              <a:off x="1205" y="2106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59" name="Line 1286"/>
            <p:cNvSpPr>
              <a:spLocks noChangeShapeType="1"/>
            </p:cNvSpPr>
            <p:nvPr/>
          </p:nvSpPr>
          <p:spPr bwMode="auto">
            <a:xfrm flipH="1">
              <a:off x="1262" y="2105"/>
              <a:ext cx="2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60" name="Line 1287"/>
            <p:cNvSpPr>
              <a:spLocks noChangeShapeType="1"/>
            </p:cNvSpPr>
            <p:nvPr/>
          </p:nvSpPr>
          <p:spPr bwMode="auto">
            <a:xfrm>
              <a:off x="1262" y="2108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61" name="Freeform 1288"/>
            <p:cNvSpPr>
              <a:spLocks/>
            </p:cNvSpPr>
            <p:nvPr/>
          </p:nvSpPr>
          <p:spPr bwMode="auto">
            <a:xfrm>
              <a:off x="1259" y="2105"/>
              <a:ext cx="8" cy="7"/>
            </a:xfrm>
            <a:custGeom>
              <a:avLst/>
              <a:gdLst>
                <a:gd name="T0" fmla="*/ 0 w 47"/>
                <a:gd name="T1" fmla="*/ 0 h 45"/>
                <a:gd name="T2" fmla="*/ 0 w 47"/>
                <a:gd name="T3" fmla="*/ 0 h 45"/>
                <a:gd name="T4" fmla="*/ 0 w 47"/>
                <a:gd name="T5" fmla="*/ 0 h 45"/>
                <a:gd name="T6" fmla="*/ 0 w 4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5"/>
                <a:gd name="T14" fmla="*/ 47 w 4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5">
                  <a:moveTo>
                    <a:pt x="9" y="0"/>
                  </a:moveTo>
                  <a:lnTo>
                    <a:pt x="0" y="45"/>
                  </a:lnTo>
                  <a:lnTo>
                    <a:pt x="47" y="8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62" name="Freeform 1289"/>
            <p:cNvSpPr>
              <a:spLocks/>
            </p:cNvSpPr>
            <p:nvPr/>
          </p:nvSpPr>
          <p:spPr bwMode="auto">
            <a:xfrm>
              <a:off x="1259" y="2106"/>
              <a:ext cx="8" cy="7"/>
            </a:xfrm>
            <a:custGeom>
              <a:avLst/>
              <a:gdLst>
                <a:gd name="T0" fmla="*/ 0 w 47"/>
                <a:gd name="T1" fmla="*/ 0 h 45"/>
                <a:gd name="T2" fmla="*/ 0 w 47"/>
                <a:gd name="T3" fmla="*/ 0 h 45"/>
                <a:gd name="T4" fmla="*/ 0 w 47"/>
                <a:gd name="T5" fmla="*/ 0 h 45"/>
                <a:gd name="T6" fmla="*/ 0 w 4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5"/>
                <a:gd name="T14" fmla="*/ 47 w 4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5">
                  <a:moveTo>
                    <a:pt x="0" y="37"/>
                  </a:moveTo>
                  <a:lnTo>
                    <a:pt x="47" y="0"/>
                  </a:lnTo>
                  <a:lnTo>
                    <a:pt x="38" y="45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63" name="Freeform 1290"/>
            <p:cNvSpPr>
              <a:spLocks/>
            </p:cNvSpPr>
            <p:nvPr/>
          </p:nvSpPr>
          <p:spPr bwMode="auto">
            <a:xfrm>
              <a:off x="1259" y="2105"/>
              <a:ext cx="8" cy="8"/>
            </a:xfrm>
            <a:custGeom>
              <a:avLst/>
              <a:gdLst>
                <a:gd name="T0" fmla="*/ 0 w 47"/>
                <a:gd name="T1" fmla="*/ 0 h 53"/>
                <a:gd name="T2" fmla="*/ 0 w 47"/>
                <a:gd name="T3" fmla="*/ 0 h 53"/>
                <a:gd name="T4" fmla="*/ 0 w 47"/>
                <a:gd name="T5" fmla="*/ 0 h 53"/>
                <a:gd name="T6" fmla="*/ 0 w 47"/>
                <a:gd name="T7" fmla="*/ 0 h 53"/>
                <a:gd name="T8" fmla="*/ 0 w 47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3"/>
                <a:gd name="T17" fmla="*/ 47 w 4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3">
                  <a:moveTo>
                    <a:pt x="9" y="0"/>
                  </a:moveTo>
                  <a:lnTo>
                    <a:pt x="0" y="45"/>
                  </a:lnTo>
                  <a:lnTo>
                    <a:pt x="38" y="53"/>
                  </a:lnTo>
                  <a:lnTo>
                    <a:pt x="47" y="8"/>
                  </a:lnTo>
                  <a:lnTo>
                    <a:pt x="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64" name="Line 1291"/>
            <p:cNvSpPr>
              <a:spLocks noChangeShapeType="1"/>
            </p:cNvSpPr>
            <p:nvPr/>
          </p:nvSpPr>
          <p:spPr bwMode="auto">
            <a:xfrm>
              <a:off x="1264" y="2106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65" name="Line 1292"/>
            <p:cNvSpPr>
              <a:spLocks noChangeShapeType="1"/>
            </p:cNvSpPr>
            <p:nvPr/>
          </p:nvSpPr>
          <p:spPr bwMode="auto">
            <a:xfrm flipH="1">
              <a:off x="1276" y="2108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66" name="Line 1293"/>
            <p:cNvSpPr>
              <a:spLocks noChangeShapeType="1"/>
            </p:cNvSpPr>
            <p:nvPr/>
          </p:nvSpPr>
          <p:spPr bwMode="auto">
            <a:xfrm>
              <a:off x="1282" y="2105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67" name="Line 1294"/>
            <p:cNvSpPr>
              <a:spLocks noChangeShapeType="1"/>
            </p:cNvSpPr>
            <p:nvPr/>
          </p:nvSpPr>
          <p:spPr bwMode="auto">
            <a:xfrm flipH="1">
              <a:off x="1275" y="2107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68" name="Line 1295"/>
            <p:cNvSpPr>
              <a:spLocks noChangeShapeType="1"/>
            </p:cNvSpPr>
            <p:nvPr/>
          </p:nvSpPr>
          <p:spPr bwMode="auto">
            <a:xfrm flipH="1">
              <a:off x="1217" y="2115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69" name="Freeform 1296"/>
            <p:cNvSpPr>
              <a:spLocks/>
            </p:cNvSpPr>
            <p:nvPr/>
          </p:nvSpPr>
          <p:spPr bwMode="auto">
            <a:xfrm>
              <a:off x="1214" y="2113"/>
              <a:ext cx="10" cy="5"/>
            </a:xfrm>
            <a:custGeom>
              <a:avLst/>
              <a:gdLst>
                <a:gd name="T0" fmla="*/ 0 w 60"/>
                <a:gd name="T1" fmla="*/ 0 h 30"/>
                <a:gd name="T2" fmla="*/ 0 w 60"/>
                <a:gd name="T3" fmla="*/ 0 h 30"/>
                <a:gd name="T4" fmla="*/ 0 w 60"/>
                <a:gd name="T5" fmla="*/ 0 h 30"/>
                <a:gd name="T6" fmla="*/ 0 w 60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0"/>
                <a:gd name="T14" fmla="*/ 60 w 6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0">
                  <a:moveTo>
                    <a:pt x="34" y="0"/>
                  </a:moveTo>
                  <a:lnTo>
                    <a:pt x="0" y="30"/>
                  </a:lnTo>
                  <a:lnTo>
                    <a:pt x="60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70" name="Freeform 1297"/>
            <p:cNvSpPr>
              <a:spLocks/>
            </p:cNvSpPr>
            <p:nvPr/>
          </p:nvSpPr>
          <p:spPr bwMode="auto">
            <a:xfrm>
              <a:off x="1214" y="2118"/>
              <a:ext cx="10" cy="5"/>
            </a:xfrm>
            <a:custGeom>
              <a:avLst/>
              <a:gdLst>
                <a:gd name="T0" fmla="*/ 0 w 60"/>
                <a:gd name="T1" fmla="*/ 0 h 29"/>
                <a:gd name="T2" fmla="*/ 0 w 60"/>
                <a:gd name="T3" fmla="*/ 0 h 29"/>
                <a:gd name="T4" fmla="*/ 0 w 60"/>
                <a:gd name="T5" fmla="*/ 0 h 29"/>
                <a:gd name="T6" fmla="*/ 0 w 60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29"/>
                <a:gd name="T14" fmla="*/ 60 w 60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29">
                  <a:moveTo>
                    <a:pt x="0" y="1"/>
                  </a:moveTo>
                  <a:lnTo>
                    <a:pt x="60" y="0"/>
                  </a:lnTo>
                  <a:lnTo>
                    <a:pt x="26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71" name="Freeform 1298"/>
            <p:cNvSpPr>
              <a:spLocks/>
            </p:cNvSpPr>
            <p:nvPr/>
          </p:nvSpPr>
          <p:spPr bwMode="auto">
            <a:xfrm>
              <a:off x="1214" y="2113"/>
              <a:ext cx="10" cy="10"/>
            </a:xfrm>
            <a:custGeom>
              <a:avLst/>
              <a:gdLst>
                <a:gd name="T0" fmla="*/ 0 w 60"/>
                <a:gd name="T1" fmla="*/ 0 h 58"/>
                <a:gd name="T2" fmla="*/ 0 w 60"/>
                <a:gd name="T3" fmla="*/ 0 h 58"/>
                <a:gd name="T4" fmla="*/ 0 w 60"/>
                <a:gd name="T5" fmla="*/ 0 h 58"/>
                <a:gd name="T6" fmla="*/ 0 w 60"/>
                <a:gd name="T7" fmla="*/ 0 h 58"/>
                <a:gd name="T8" fmla="*/ 0 w 60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8"/>
                <a:gd name="T17" fmla="*/ 60 w 60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8">
                  <a:moveTo>
                    <a:pt x="34" y="0"/>
                  </a:moveTo>
                  <a:lnTo>
                    <a:pt x="0" y="30"/>
                  </a:lnTo>
                  <a:lnTo>
                    <a:pt x="26" y="58"/>
                  </a:lnTo>
                  <a:lnTo>
                    <a:pt x="60" y="29"/>
                  </a:lnTo>
                  <a:lnTo>
                    <a:pt x="3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72" name="Line 1299"/>
            <p:cNvSpPr>
              <a:spLocks noChangeShapeType="1"/>
            </p:cNvSpPr>
            <p:nvPr/>
          </p:nvSpPr>
          <p:spPr bwMode="auto">
            <a:xfrm flipV="1">
              <a:off x="1212" y="2119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73" name="Line 1300"/>
            <p:cNvSpPr>
              <a:spLocks noChangeShapeType="1"/>
            </p:cNvSpPr>
            <p:nvPr/>
          </p:nvSpPr>
          <p:spPr bwMode="auto">
            <a:xfrm flipH="1" flipV="1">
              <a:off x="1207" y="2119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74" name="Freeform 1301"/>
            <p:cNvSpPr>
              <a:spLocks/>
            </p:cNvSpPr>
            <p:nvPr/>
          </p:nvSpPr>
          <p:spPr bwMode="auto">
            <a:xfrm>
              <a:off x="1211" y="2118"/>
              <a:ext cx="10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12" y="37"/>
                  </a:moveTo>
                  <a:lnTo>
                    <a:pt x="55" y="22"/>
                  </a:lnTo>
                  <a:lnTo>
                    <a:pt x="0" y="0"/>
                  </a:lnTo>
                  <a:lnTo>
                    <a:pt x="12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75" name="Freeform 1302"/>
            <p:cNvSpPr>
              <a:spLocks/>
            </p:cNvSpPr>
            <p:nvPr/>
          </p:nvSpPr>
          <p:spPr bwMode="auto">
            <a:xfrm>
              <a:off x="1211" y="2115"/>
              <a:ext cx="10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55" y="37"/>
                  </a:moveTo>
                  <a:lnTo>
                    <a:pt x="0" y="15"/>
                  </a:lnTo>
                  <a:lnTo>
                    <a:pt x="43" y="0"/>
                  </a:lnTo>
                  <a:lnTo>
                    <a:pt x="55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76" name="Freeform 1303"/>
            <p:cNvSpPr>
              <a:spLocks/>
            </p:cNvSpPr>
            <p:nvPr/>
          </p:nvSpPr>
          <p:spPr bwMode="auto">
            <a:xfrm>
              <a:off x="1211" y="2115"/>
              <a:ext cx="10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12" y="52"/>
                  </a:moveTo>
                  <a:lnTo>
                    <a:pt x="55" y="37"/>
                  </a:lnTo>
                  <a:lnTo>
                    <a:pt x="43" y="0"/>
                  </a:lnTo>
                  <a:lnTo>
                    <a:pt x="0" y="15"/>
                  </a:lnTo>
                  <a:lnTo>
                    <a:pt x="12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77" name="Freeform 1304"/>
            <p:cNvSpPr>
              <a:spLocks/>
            </p:cNvSpPr>
            <p:nvPr/>
          </p:nvSpPr>
          <p:spPr bwMode="auto">
            <a:xfrm>
              <a:off x="1207" y="2115"/>
              <a:ext cx="7" cy="9"/>
            </a:xfrm>
            <a:custGeom>
              <a:avLst/>
              <a:gdLst>
                <a:gd name="T0" fmla="*/ 0 w 43"/>
                <a:gd name="T1" fmla="*/ 0 h 51"/>
                <a:gd name="T2" fmla="*/ 0 w 43"/>
                <a:gd name="T3" fmla="*/ 0 h 51"/>
                <a:gd name="T4" fmla="*/ 0 w 43"/>
                <a:gd name="T5" fmla="*/ 0 h 51"/>
                <a:gd name="T6" fmla="*/ 0 w 43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1"/>
                <a:gd name="T14" fmla="*/ 43 w 43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1">
                  <a:moveTo>
                    <a:pt x="43" y="15"/>
                  </a:moveTo>
                  <a:lnTo>
                    <a:pt x="0" y="0"/>
                  </a:lnTo>
                  <a:lnTo>
                    <a:pt x="31" y="51"/>
                  </a:lnTo>
                  <a:lnTo>
                    <a:pt x="4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78" name="Freeform 1305"/>
            <p:cNvSpPr>
              <a:spLocks/>
            </p:cNvSpPr>
            <p:nvPr/>
          </p:nvSpPr>
          <p:spPr bwMode="auto">
            <a:xfrm>
              <a:off x="1205" y="2115"/>
              <a:ext cx="7" cy="9"/>
            </a:xfrm>
            <a:custGeom>
              <a:avLst/>
              <a:gdLst>
                <a:gd name="T0" fmla="*/ 0 w 42"/>
                <a:gd name="T1" fmla="*/ 0 h 51"/>
                <a:gd name="T2" fmla="*/ 0 w 42"/>
                <a:gd name="T3" fmla="*/ 0 h 51"/>
                <a:gd name="T4" fmla="*/ 0 w 42"/>
                <a:gd name="T5" fmla="*/ 0 h 51"/>
                <a:gd name="T6" fmla="*/ 0 w 42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51"/>
                <a:gd name="T14" fmla="*/ 42 w 42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51">
                  <a:moveTo>
                    <a:pt x="11" y="0"/>
                  </a:moveTo>
                  <a:lnTo>
                    <a:pt x="42" y="51"/>
                  </a:lnTo>
                  <a:lnTo>
                    <a:pt x="0" y="3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79" name="Freeform 1306"/>
            <p:cNvSpPr>
              <a:spLocks/>
            </p:cNvSpPr>
            <p:nvPr/>
          </p:nvSpPr>
          <p:spPr bwMode="auto">
            <a:xfrm>
              <a:off x="1205" y="2115"/>
              <a:ext cx="9" cy="9"/>
            </a:xfrm>
            <a:custGeom>
              <a:avLst/>
              <a:gdLst>
                <a:gd name="T0" fmla="*/ 0 w 54"/>
                <a:gd name="T1" fmla="*/ 0 h 51"/>
                <a:gd name="T2" fmla="*/ 0 w 54"/>
                <a:gd name="T3" fmla="*/ 0 h 51"/>
                <a:gd name="T4" fmla="*/ 0 w 54"/>
                <a:gd name="T5" fmla="*/ 0 h 51"/>
                <a:gd name="T6" fmla="*/ 0 w 54"/>
                <a:gd name="T7" fmla="*/ 0 h 51"/>
                <a:gd name="T8" fmla="*/ 0 w 54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51"/>
                <a:gd name="T17" fmla="*/ 54 w 54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51">
                  <a:moveTo>
                    <a:pt x="54" y="15"/>
                  </a:moveTo>
                  <a:lnTo>
                    <a:pt x="11" y="0"/>
                  </a:lnTo>
                  <a:lnTo>
                    <a:pt x="0" y="37"/>
                  </a:lnTo>
                  <a:lnTo>
                    <a:pt x="42" y="51"/>
                  </a:lnTo>
                  <a:lnTo>
                    <a:pt x="54" y="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80" name="Line 1307"/>
            <p:cNvSpPr>
              <a:spLocks noChangeShapeType="1"/>
            </p:cNvSpPr>
            <p:nvPr/>
          </p:nvSpPr>
          <p:spPr bwMode="auto">
            <a:xfrm>
              <a:off x="1203" y="2115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81" name="Freeform 1308"/>
            <p:cNvSpPr>
              <a:spLocks/>
            </p:cNvSpPr>
            <p:nvPr/>
          </p:nvSpPr>
          <p:spPr bwMode="auto">
            <a:xfrm>
              <a:off x="1202" y="2112"/>
              <a:ext cx="5" cy="10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0" y="29"/>
                  </a:moveTo>
                  <a:lnTo>
                    <a:pt x="34" y="58"/>
                  </a:lnTo>
                  <a:lnTo>
                    <a:pt x="27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82" name="Freeform 1309"/>
            <p:cNvSpPr>
              <a:spLocks/>
            </p:cNvSpPr>
            <p:nvPr/>
          </p:nvSpPr>
          <p:spPr bwMode="auto">
            <a:xfrm>
              <a:off x="1206" y="2112"/>
              <a:ext cx="6" cy="10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7" y="58"/>
                  </a:moveTo>
                  <a:lnTo>
                    <a:pt x="0" y="0"/>
                  </a:lnTo>
                  <a:lnTo>
                    <a:pt x="34" y="30"/>
                  </a:lnTo>
                  <a:lnTo>
                    <a:pt x="7" y="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83" name="Freeform 1310"/>
            <p:cNvSpPr>
              <a:spLocks/>
            </p:cNvSpPr>
            <p:nvPr/>
          </p:nvSpPr>
          <p:spPr bwMode="auto">
            <a:xfrm>
              <a:off x="1202" y="2112"/>
              <a:ext cx="10" cy="10"/>
            </a:xfrm>
            <a:custGeom>
              <a:avLst/>
              <a:gdLst>
                <a:gd name="T0" fmla="*/ 0 w 61"/>
                <a:gd name="T1" fmla="*/ 0 h 58"/>
                <a:gd name="T2" fmla="*/ 0 w 61"/>
                <a:gd name="T3" fmla="*/ 0 h 58"/>
                <a:gd name="T4" fmla="*/ 0 w 61"/>
                <a:gd name="T5" fmla="*/ 0 h 58"/>
                <a:gd name="T6" fmla="*/ 0 w 61"/>
                <a:gd name="T7" fmla="*/ 0 h 58"/>
                <a:gd name="T8" fmla="*/ 0 w 61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58"/>
                <a:gd name="T17" fmla="*/ 61 w 61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58">
                  <a:moveTo>
                    <a:pt x="0" y="29"/>
                  </a:moveTo>
                  <a:lnTo>
                    <a:pt x="34" y="58"/>
                  </a:lnTo>
                  <a:lnTo>
                    <a:pt x="61" y="30"/>
                  </a:lnTo>
                  <a:lnTo>
                    <a:pt x="27" y="0"/>
                  </a:lnTo>
                  <a:lnTo>
                    <a:pt x="0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84" name="Line 1311"/>
            <p:cNvSpPr>
              <a:spLocks noChangeShapeType="1"/>
            </p:cNvSpPr>
            <p:nvPr/>
          </p:nvSpPr>
          <p:spPr bwMode="auto">
            <a:xfrm flipV="1">
              <a:off x="1222" y="2111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85" name="Line 1312"/>
            <p:cNvSpPr>
              <a:spLocks noChangeShapeType="1"/>
            </p:cNvSpPr>
            <p:nvPr/>
          </p:nvSpPr>
          <p:spPr bwMode="auto">
            <a:xfrm flipH="1" flipV="1">
              <a:off x="1216" y="2113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86" name="Line 1313"/>
            <p:cNvSpPr>
              <a:spLocks noChangeShapeType="1"/>
            </p:cNvSpPr>
            <p:nvPr/>
          </p:nvSpPr>
          <p:spPr bwMode="auto">
            <a:xfrm flipH="1" flipV="1">
              <a:off x="1217" y="2112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87" name="Freeform 1314"/>
            <p:cNvSpPr>
              <a:spLocks/>
            </p:cNvSpPr>
            <p:nvPr/>
          </p:nvSpPr>
          <p:spPr bwMode="auto">
            <a:xfrm>
              <a:off x="1218" y="2111"/>
              <a:ext cx="8" cy="6"/>
            </a:xfrm>
            <a:custGeom>
              <a:avLst/>
              <a:gdLst>
                <a:gd name="T0" fmla="*/ 0 w 47"/>
                <a:gd name="T1" fmla="*/ 0 h 45"/>
                <a:gd name="T2" fmla="*/ 0 w 47"/>
                <a:gd name="T3" fmla="*/ 0 h 45"/>
                <a:gd name="T4" fmla="*/ 0 w 47"/>
                <a:gd name="T5" fmla="*/ 0 h 45"/>
                <a:gd name="T6" fmla="*/ 0 w 4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5"/>
                <a:gd name="T14" fmla="*/ 47 w 4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5">
                  <a:moveTo>
                    <a:pt x="38" y="45"/>
                  </a:moveTo>
                  <a:lnTo>
                    <a:pt x="47" y="0"/>
                  </a:lnTo>
                  <a:lnTo>
                    <a:pt x="0" y="37"/>
                  </a:lnTo>
                  <a:lnTo>
                    <a:pt x="3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88" name="Freeform 1315"/>
            <p:cNvSpPr>
              <a:spLocks/>
            </p:cNvSpPr>
            <p:nvPr/>
          </p:nvSpPr>
          <p:spPr bwMode="auto">
            <a:xfrm>
              <a:off x="1218" y="2109"/>
              <a:ext cx="8" cy="7"/>
            </a:xfrm>
            <a:custGeom>
              <a:avLst/>
              <a:gdLst>
                <a:gd name="T0" fmla="*/ 0 w 47"/>
                <a:gd name="T1" fmla="*/ 0 h 45"/>
                <a:gd name="T2" fmla="*/ 0 w 47"/>
                <a:gd name="T3" fmla="*/ 0 h 45"/>
                <a:gd name="T4" fmla="*/ 0 w 47"/>
                <a:gd name="T5" fmla="*/ 0 h 45"/>
                <a:gd name="T6" fmla="*/ 0 w 4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5"/>
                <a:gd name="T14" fmla="*/ 47 w 4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5">
                  <a:moveTo>
                    <a:pt x="47" y="8"/>
                  </a:moveTo>
                  <a:lnTo>
                    <a:pt x="0" y="45"/>
                  </a:lnTo>
                  <a:lnTo>
                    <a:pt x="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89" name="Freeform 1316"/>
            <p:cNvSpPr>
              <a:spLocks/>
            </p:cNvSpPr>
            <p:nvPr/>
          </p:nvSpPr>
          <p:spPr bwMode="auto">
            <a:xfrm>
              <a:off x="1218" y="2109"/>
              <a:ext cx="8" cy="8"/>
            </a:xfrm>
            <a:custGeom>
              <a:avLst/>
              <a:gdLst>
                <a:gd name="T0" fmla="*/ 0 w 47"/>
                <a:gd name="T1" fmla="*/ 0 h 53"/>
                <a:gd name="T2" fmla="*/ 0 w 47"/>
                <a:gd name="T3" fmla="*/ 0 h 53"/>
                <a:gd name="T4" fmla="*/ 0 w 47"/>
                <a:gd name="T5" fmla="*/ 0 h 53"/>
                <a:gd name="T6" fmla="*/ 0 w 47"/>
                <a:gd name="T7" fmla="*/ 0 h 53"/>
                <a:gd name="T8" fmla="*/ 0 w 47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3"/>
                <a:gd name="T17" fmla="*/ 47 w 4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3">
                  <a:moveTo>
                    <a:pt x="38" y="53"/>
                  </a:moveTo>
                  <a:lnTo>
                    <a:pt x="47" y="8"/>
                  </a:lnTo>
                  <a:lnTo>
                    <a:pt x="9" y="0"/>
                  </a:lnTo>
                  <a:lnTo>
                    <a:pt x="0" y="45"/>
                  </a:lnTo>
                  <a:lnTo>
                    <a:pt x="38" y="5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90" name="Line 1317"/>
            <p:cNvSpPr>
              <a:spLocks noChangeShapeType="1"/>
            </p:cNvSpPr>
            <p:nvPr/>
          </p:nvSpPr>
          <p:spPr bwMode="auto">
            <a:xfrm flipH="1" flipV="1">
              <a:off x="1215" y="2112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91" name="Line 1318"/>
            <p:cNvSpPr>
              <a:spLocks noChangeShapeType="1"/>
            </p:cNvSpPr>
            <p:nvPr/>
          </p:nvSpPr>
          <p:spPr bwMode="auto">
            <a:xfrm flipH="1" flipV="1">
              <a:off x="1212" y="2114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92" name="Line 1319"/>
            <p:cNvSpPr>
              <a:spLocks noChangeShapeType="1"/>
            </p:cNvSpPr>
            <p:nvPr/>
          </p:nvSpPr>
          <p:spPr bwMode="auto">
            <a:xfrm flipV="1">
              <a:off x="1210" y="2114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93" name="Line 1320"/>
            <p:cNvSpPr>
              <a:spLocks noChangeShapeType="1"/>
            </p:cNvSpPr>
            <p:nvPr/>
          </p:nvSpPr>
          <p:spPr bwMode="auto">
            <a:xfrm flipV="1">
              <a:off x="1213" y="2113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94" name="Line 1321"/>
            <p:cNvSpPr>
              <a:spLocks noChangeShapeType="1"/>
            </p:cNvSpPr>
            <p:nvPr/>
          </p:nvSpPr>
          <p:spPr bwMode="auto">
            <a:xfrm flipV="1">
              <a:off x="1205" y="2112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95" name="Line 1322"/>
            <p:cNvSpPr>
              <a:spLocks noChangeShapeType="1"/>
            </p:cNvSpPr>
            <p:nvPr/>
          </p:nvSpPr>
          <p:spPr bwMode="auto">
            <a:xfrm flipV="1">
              <a:off x="1203" y="2113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96" name="Line 1323"/>
            <p:cNvSpPr>
              <a:spLocks noChangeShapeType="1"/>
            </p:cNvSpPr>
            <p:nvPr/>
          </p:nvSpPr>
          <p:spPr bwMode="auto">
            <a:xfrm flipH="1" flipV="1">
              <a:off x="1203" y="2110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97" name="Line 1324"/>
            <p:cNvSpPr>
              <a:spLocks noChangeShapeType="1"/>
            </p:cNvSpPr>
            <p:nvPr/>
          </p:nvSpPr>
          <p:spPr bwMode="auto">
            <a:xfrm flipV="1">
              <a:off x="1205" y="2112"/>
              <a:ext cx="6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98" name="Freeform 1325"/>
            <p:cNvSpPr>
              <a:spLocks/>
            </p:cNvSpPr>
            <p:nvPr/>
          </p:nvSpPr>
          <p:spPr bwMode="auto">
            <a:xfrm>
              <a:off x="1201" y="2109"/>
              <a:ext cx="7" cy="7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45"/>
                  </a:moveTo>
                  <a:lnTo>
                    <a:pt x="29" y="0"/>
                  </a:lnTo>
                  <a:lnTo>
                    <a:pt x="0" y="52"/>
                  </a:lnTo>
                  <a:lnTo>
                    <a:pt x="3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2999" name="Freeform 1326"/>
            <p:cNvSpPr>
              <a:spLocks/>
            </p:cNvSpPr>
            <p:nvPr/>
          </p:nvSpPr>
          <p:spPr bwMode="auto">
            <a:xfrm>
              <a:off x="1200" y="2109"/>
              <a:ext cx="6" cy="7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0"/>
                  </a:moveTo>
                  <a:lnTo>
                    <a:pt x="9" y="52"/>
                  </a:lnTo>
                  <a:lnTo>
                    <a:pt x="0" y="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00" name="Freeform 1327"/>
            <p:cNvSpPr>
              <a:spLocks/>
            </p:cNvSpPr>
            <p:nvPr/>
          </p:nvSpPr>
          <p:spPr bwMode="auto">
            <a:xfrm>
              <a:off x="1200" y="2109"/>
              <a:ext cx="8" cy="7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0 h 52"/>
                <a:gd name="T4" fmla="*/ 0 w 47"/>
                <a:gd name="T5" fmla="*/ 0 h 52"/>
                <a:gd name="T6" fmla="*/ 0 w 47"/>
                <a:gd name="T7" fmla="*/ 0 h 52"/>
                <a:gd name="T8" fmla="*/ 0 w 47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2"/>
                <a:gd name="T17" fmla="*/ 47 w 47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2">
                  <a:moveTo>
                    <a:pt x="47" y="45"/>
                  </a:moveTo>
                  <a:lnTo>
                    <a:pt x="38" y="0"/>
                  </a:lnTo>
                  <a:lnTo>
                    <a:pt x="0" y="8"/>
                  </a:lnTo>
                  <a:lnTo>
                    <a:pt x="9" y="52"/>
                  </a:lnTo>
                  <a:lnTo>
                    <a:pt x="47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01" name="Freeform 1328"/>
            <p:cNvSpPr>
              <a:spLocks/>
            </p:cNvSpPr>
            <p:nvPr/>
          </p:nvSpPr>
          <p:spPr bwMode="auto">
            <a:xfrm>
              <a:off x="1219" y="2105"/>
              <a:ext cx="6" cy="8"/>
            </a:xfrm>
            <a:custGeom>
              <a:avLst/>
              <a:gdLst>
                <a:gd name="T0" fmla="*/ 0 w 38"/>
                <a:gd name="T1" fmla="*/ 0 h 53"/>
                <a:gd name="T2" fmla="*/ 0 w 38"/>
                <a:gd name="T3" fmla="*/ 0 h 53"/>
                <a:gd name="T4" fmla="*/ 0 w 38"/>
                <a:gd name="T5" fmla="*/ 0 h 53"/>
                <a:gd name="T6" fmla="*/ 0 w 38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3"/>
                <a:gd name="T14" fmla="*/ 38 w 38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3">
                  <a:moveTo>
                    <a:pt x="0" y="8"/>
                  </a:moveTo>
                  <a:lnTo>
                    <a:pt x="9" y="53"/>
                  </a:lnTo>
                  <a:lnTo>
                    <a:pt x="3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02" name="Freeform 1329"/>
            <p:cNvSpPr>
              <a:spLocks/>
            </p:cNvSpPr>
            <p:nvPr/>
          </p:nvSpPr>
          <p:spPr bwMode="auto">
            <a:xfrm>
              <a:off x="1221" y="2105"/>
              <a:ext cx="6" cy="8"/>
            </a:xfrm>
            <a:custGeom>
              <a:avLst/>
              <a:gdLst>
                <a:gd name="T0" fmla="*/ 0 w 38"/>
                <a:gd name="T1" fmla="*/ 0 h 53"/>
                <a:gd name="T2" fmla="*/ 0 w 38"/>
                <a:gd name="T3" fmla="*/ 0 h 53"/>
                <a:gd name="T4" fmla="*/ 0 w 38"/>
                <a:gd name="T5" fmla="*/ 0 h 53"/>
                <a:gd name="T6" fmla="*/ 0 w 38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3"/>
                <a:gd name="T14" fmla="*/ 38 w 38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3">
                  <a:moveTo>
                    <a:pt x="0" y="53"/>
                  </a:moveTo>
                  <a:lnTo>
                    <a:pt x="29" y="0"/>
                  </a:lnTo>
                  <a:lnTo>
                    <a:pt x="38" y="4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03" name="Freeform 1330"/>
            <p:cNvSpPr>
              <a:spLocks/>
            </p:cNvSpPr>
            <p:nvPr/>
          </p:nvSpPr>
          <p:spPr bwMode="auto">
            <a:xfrm>
              <a:off x="1219" y="2105"/>
              <a:ext cx="8" cy="8"/>
            </a:xfrm>
            <a:custGeom>
              <a:avLst/>
              <a:gdLst>
                <a:gd name="T0" fmla="*/ 0 w 47"/>
                <a:gd name="T1" fmla="*/ 0 h 53"/>
                <a:gd name="T2" fmla="*/ 0 w 47"/>
                <a:gd name="T3" fmla="*/ 0 h 53"/>
                <a:gd name="T4" fmla="*/ 0 w 47"/>
                <a:gd name="T5" fmla="*/ 0 h 53"/>
                <a:gd name="T6" fmla="*/ 0 w 47"/>
                <a:gd name="T7" fmla="*/ 0 h 53"/>
                <a:gd name="T8" fmla="*/ 0 w 47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3"/>
                <a:gd name="T17" fmla="*/ 47 w 4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3">
                  <a:moveTo>
                    <a:pt x="0" y="8"/>
                  </a:moveTo>
                  <a:lnTo>
                    <a:pt x="9" y="53"/>
                  </a:lnTo>
                  <a:lnTo>
                    <a:pt x="47" y="45"/>
                  </a:lnTo>
                  <a:lnTo>
                    <a:pt x="38" y="0"/>
                  </a:lnTo>
                  <a:lnTo>
                    <a:pt x="0" y="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04" name="Line 1331"/>
            <p:cNvSpPr>
              <a:spLocks noChangeShapeType="1"/>
            </p:cNvSpPr>
            <p:nvPr/>
          </p:nvSpPr>
          <p:spPr bwMode="auto">
            <a:xfrm>
              <a:off x="1263" y="2115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05" name="Freeform 1332"/>
            <p:cNvSpPr>
              <a:spLocks/>
            </p:cNvSpPr>
            <p:nvPr/>
          </p:nvSpPr>
          <p:spPr bwMode="auto">
            <a:xfrm>
              <a:off x="1261" y="2112"/>
              <a:ext cx="6" cy="10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0" y="29"/>
                  </a:moveTo>
                  <a:lnTo>
                    <a:pt x="34" y="58"/>
                  </a:lnTo>
                  <a:lnTo>
                    <a:pt x="26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06" name="Freeform 1333"/>
            <p:cNvSpPr>
              <a:spLocks/>
            </p:cNvSpPr>
            <p:nvPr/>
          </p:nvSpPr>
          <p:spPr bwMode="auto">
            <a:xfrm>
              <a:off x="1265" y="2112"/>
              <a:ext cx="6" cy="10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8" y="58"/>
                  </a:moveTo>
                  <a:lnTo>
                    <a:pt x="0" y="0"/>
                  </a:lnTo>
                  <a:lnTo>
                    <a:pt x="34" y="30"/>
                  </a:lnTo>
                  <a:lnTo>
                    <a:pt x="8" y="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07" name="Freeform 1334"/>
            <p:cNvSpPr>
              <a:spLocks/>
            </p:cNvSpPr>
            <p:nvPr/>
          </p:nvSpPr>
          <p:spPr bwMode="auto">
            <a:xfrm>
              <a:off x="1261" y="2112"/>
              <a:ext cx="10" cy="10"/>
            </a:xfrm>
            <a:custGeom>
              <a:avLst/>
              <a:gdLst>
                <a:gd name="T0" fmla="*/ 0 w 60"/>
                <a:gd name="T1" fmla="*/ 0 h 58"/>
                <a:gd name="T2" fmla="*/ 0 w 60"/>
                <a:gd name="T3" fmla="*/ 0 h 58"/>
                <a:gd name="T4" fmla="*/ 0 w 60"/>
                <a:gd name="T5" fmla="*/ 0 h 58"/>
                <a:gd name="T6" fmla="*/ 0 w 60"/>
                <a:gd name="T7" fmla="*/ 0 h 58"/>
                <a:gd name="T8" fmla="*/ 0 w 60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8"/>
                <a:gd name="T17" fmla="*/ 60 w 60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8">
                  <a:moveTo>
                    <a:pt x="0" y="29"/>
                  </a:moveTo>
                  <a:lnTo>
                    <a:pt x="34" y="58"/>
                  </a:lnTo>
                  <a:lnTo>
                    <a:pt x="60" y="30"/>
                  </a:lnTo>
                  <a:lnTo>
                    <a:pt x="26" y="0"/>
                  </a:lnTo>
                  <a:lnTo>
                    <a:pt x="0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08" name="Line 1335"/>
            <p:cNvSpPr>
              <a:spLocks noChangeShapeType="1"/>
            </p:cNvSpPr>
            <p:nvPr/>
          </p:nvSpPr>
          <p:spPr bwMode="auto">
            <a:xfrm flipV="1">
              <a:off x="1271" y="2119"/>
              <a:ext cx="8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09" name="Line 1336"/>
            <p:cNvSpPr>
              <a:spLocks noChangeShapeType="1"/>
            </p:cNvSpPr>
            <p:nvPr/>
          </p:nvSpPr>
          <p:spPr bwMode="auto">
            <a:xfrm flipH="1" flipV="1">
              <a:off x="1266" y="2119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10" name="Freeform 1337"/>
            <p:cNvSpPr>
              <a:spLocks/>
            </p:cNvSpPr>
            <p:nvPr/>
          </p:nvSpPr>
          <p:spPr bwMode="auto">
            <a:xfrm>
              <a:off x="1271" y="2118"/>
              <a:ext cx="9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12" y="37"/>
                  </a:moveTo>
                  <a:lnTo>
                    <a:pt x="55" y="22"/>
                  </a:lnTo>
                  <a:lnTo>
                    <a:pt x="0" y="0"/>
                  </a:lnTo>
                  <a:lnTo>
                    <a:pt x="12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11" name="Freeform 1338"/>
            <p:cNvSpPr>
              <a:spLocks/>
            </p:cNvSpPr>
            <p:nvPr/>
          </p:nvSpPr>
          <p:spPr bwMode="auto">
            <a:xfrm>
              <a:off x="1271" y="2115"/>
              <a:ext cx="9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55" y="37"/>
                  </a:moveTo>
                  <a:lnTo>
                    <a:pt x="0" y="15"/>
                  </a:lnTo>
                  <a:lnTo>
                    <a:pt x="43" y="0"/>
                  </a:lnTo>
                  <a:lnTo>
                    <a:pt x="55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12" name="Freeform 1339"/>
            <p:cNvSpPr>
              <a:spLocks/>
            </p:cNvSpPr>
            <p:nvPr/>
          </p:nvSpPr>
          <p:spPr bwMode="auto">
            <a:xfrm>
              <a:off x="1271" y="2115"/>
              <a:ext cx="9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12" y="52"/>
                  </a:moveTo>
                  <a:lnTo>
                    <a:pt x="55" y="37"/>
                  </a:lnTo>
                  <a:lnTo>
                    <a:pt x="43" y="0"/>
                  </a:lnTo>
                  <a:lnTo>
                    <a:pt x="0" y="15"/>
                  </a:lnTo>
                  <a:lnTo>
                    <a:pt x="12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13" name="Freeform 1340"/>
            <p:cNvSpPr>
              <a:spLocks/>
            </p:cNvSpPr>
            <p:nvPr/>
          </p:nvSpPr>
          <p:spPr bwMode="auto">
            <a:xfrm>
              <a:off x="1267" y="2115"/>
              <a:ext cx="7" cy="9"/>
            </a:xfrm>
            <a:custGeom>
              <a:avLst/>
              <a:gdLst>
                <a:gd name="T0" fmla="*/ 0 w 43"/>
                <a:gd name="T1" fmla="*/ 0 h 51"/>
                <a:gd name="T2" fmla="*/ 0 w 43"/>
                <a:gd name="T3" fmla="*/ 0 h 51"/>
                <a:gd name="T4" fmla="*/ 0 w 43"/>
                <a:gd name="T5" fmla="*/ 0 h 51"/>
                <a:gd name="T6" fmla="*/ 0 w 43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1"/>
                <a:gd name="T14" fmla="*/ 43 w 43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1">
                  <a:moveTo>
                    <a:pt x="43" y="15"/>
                  </a:moveTo>
                  <a:lnTo>
                    <a:pt x="0" y="0"/>
                  </a:lnTo>
                  <a:lnTo>
                    <a:pt x="31" y="51"/>
                  </a:lnTo>
                  <a:lnTo>
                    <a:pt x="4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14" name="Freeform 1341"/>
            <p:cNvSpPr>
              <a:spLocks/>
            </p:cNvSpPr>
            <p:nvPr/>
          </p:nvSpPr>
          <p:spPr bwMode="auto">
            <a:xfrm>
              <a:off x="1265" y="2115"/>
              <a:ext cx="7" cy="9"/>
            </a:xfrm>
            <a:custGeom>
              <a:avLst/>
              <a:gdLst>
                <a:gd name="T0" fmla="*/ 0 w 43"/>
                <a:gd name="T1" fmla="*/ 0 h 51"/>
                <a:gd name="T2" fmla="*/ 0 w 43"/>
                <a:gd name="T3" fmla="*/ 0 h 51"/>
                <a:gd name="T4" fmla="*/ 0 w 43"/>
                <a:gd name="T5" fmla="*/ 0 h 51"/>
                <a:gd name="T6" fmla="*/ 0 w 43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1"/>
                <a:gd name="T14" fmla="*/ 43 w 43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1">
                  <a:moveTo>
                    <a:pt x="12" y="0"/>
                  </a:moveTo>
                  <a:lnTo>
                    <a:pt x="43" y="51"/>
                  </a:lnTo>
                  <a:lnTo>
                    <a:pt x="0" y="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15" name="Freeform 1342"/>
            <p:cNvSpPr>
              <a:spLocks/>
            </p:cNvSpPr>
            <p:nvPr/>
          </p:nvSpPr>
          <p:spPr bwMode="auto">
            <a:xfrm>
              <a:off x="1265" y="2115"/>
              <a:ext cx="9" cy="9"/>
            </a:xfrm>
            <a:custGeom>
              <a:avLst/>
              <a:gdLst>
                <a:gd name="T0" fmla="*/ 0 w 55"/>
                <a:gd name="T1" fmla="*/ 0 h 51"/>
                <a:gd name="T2" fmla="*/ 0 w 55"/>
                <a:gd name="T3" fmla="*/ 0 h 51"/>
                <a:gd name="T4" fmla="*/ 0 w 55"/>
                <a:gd name="T5" fmla="*/ 0 h 51"/>
                <a:gd name="T6" fmla="*/ 0 w 55"/>
                <a:gd name="T7" fmla="*/ 0 h 51"/>
                <a:gd name="T8" fmla="*/ 0 w 55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1"/>
                <a:gd name="T17" fmla="*/ 55 w 55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1">
                  <a:moveTo>
                    <a:pt x="55" y="15"/>
                  </a:moveTo>
                  <a:lnTo>
                    <a:pt x="12" y="0"/>
                  </a:lnTo>
                  <a:lnTo>
                    <a:pt x="0" y="37"/>
                  </a:lnTo>
                  <a:lnTo>
                    <a:pt x="43" y="51"/>
                  </a:lnTo>
                  <a:lnTo>
                    <a:pt x="55" y="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16" name="Line 1343"/>
            <p:cNvSpPr>
              <a:spLocks noChangeShapeType="1"/>
            </p:cNvSpPr>
            <p:nvPr/>
          </p:nvSpPr>
          <p:spPr bwMode="auto">
            <a:xfrm flipH="1">
              <a:off x="1276" y="2115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17" name="Freeform 1344"/>
            <p:cNvSpPr>
              <a:spLocks/>
            </p:cNvSpPr>
            <p:nvPr/>
          </p:nvSpPr>
          <p:spPr bwMode="auto">
            <a:xfrm>
              <a:off x="1274" y="2113"/>
              <a:ext cx="9" cy="5"/>
            </a:xfrm>
            <a:custGeom>
              <a:avLst/>
              <a:gdLst>
                <a:gd name="T0" fmla="*/ 0 w 59"/>
                <a:gd name="T1" fmla="*/ 0 h 30"/>
                <a:gd name="T2" fmla="*/ 0 w 59"/>
                <a:gd name="T3" fmla="*/ 0 h 30"/>
                <a:gd name="T4" fmla="*/ 0 w 59"/>
                <a:gd name="T5" fmla="*/ 0 h 30"/>
                <a:gd name="T6" fmla="*/ 0 w 5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30"/>
                <a:gd name="T14" fmla="*/ 59 w 5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30">
                  <a:moveTo>
                    <a:pt x="33" y="0"/>
                  </a:moveTo>
                  <a:lnTo>
                    <a:pt x="0" y="30"/>
                  </a:lnTo>
                  <a:lnTo>
                    <a:pt x="59" y="2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18" name="Freeform 1345"/>
            <p:cNvSpPr>
              <a:spLocks/>
            </p:cNvSpPr>
            <p:nvPr/>
          </p:nvSpPr>
          <p:spPr bwMode="auto">
            <a:xfrm>
              <a:off x="1274" y="2118"/>
              <a:ext cx="9" cy="5"/>
            </a:xfrm>
            <a:custGeom>
              <a:avLst/>
              <a:gdLst>
                <a:gd name="T0" fmla="*/ 0 w 59"/>
                <a:gd name="T1" fmla="*/ 0 h 29"/>
                <a:gd name="T2" fmla="*/ 0 w 59"/>
                <a:gd name="T3" fmla="*/ 0 h 29"/>
                <a:gd name="T4" fmla="*/ 0 w 59"/>
                <a:gd name="T5" fmla="*/ 0 h 29"/>
                <a:gd name="T6" fmla="*/ 0 w 59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29"/>
                <a:gd name="T14" fmla="*/ 59 w 59"/>
                <a:gd name="T15" fmla="*/ 29 h 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29">
                  <a:moveTo>
                    <a:pt x="0" y="1"/>
                  </a:moveTo>
                  <a:lnTo>
                    <a:pt x="59" y="0"/>
                  </a:lnTo>
                  <a:lnTo>
                    <a:pt x="26" y="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19" name="Freeform 1346"/>
            <p:cNvSpPr>
              <a:spLocks/>
            </p:cNvSpPr>
            <p:nvPr/>
          </p:nvSpPr>
          <p:spPr bwMode="auto">
            <a:xfrm>
              <a:off x="1274" y="2113"/>
              <a:ext cx="9" cy="10"/>
            </a:xfrm>
            <a:custGeom>
              <a:avLst/>
              <a:gdLst>
                <a:gd name="T0" fmla="*/ 0 w 59"/>
                <a:gd name="T1" fmla="*/ 0 h 58"/>
                <a:gd name="T2" fmla="*/ 0 w 59"/>
                <a:gd name="T3" fmla="*/ 0 h 58"/>
                <a:gd name="T4" fmla="*/ 0 w 59"/>
                <a:gd name="T5" fmla="*/ 0 h 58"/>
                <a:gd name="T6" fmla="*/ 0 w 59"/>
                <a:gd name="T7" fmla="*/ 0 h 58"/>
                <a:gd name="T8" fmla="*/ 0 w 59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58"/>
                <a:gd name="T17" fmla="*/ 59 w 59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58">
                  <a:moveTo>
                    <a:pt x="33" y="0"/>
                  </a:moveTo>
                  <a:lnTo>
                    <a:pt x="0" y="30"/>
                  </a:lnTo>
                  <a:lnTo>
                    <a:pt x="26" y="58"/>
                  </a:lnTo>
                  <a:lnTo>
                    <a:pt x="59" y="29"/>
                  </a:lnTo>
                  <a:lnTo>
                    <a:pt x="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20" name="Line 1347"/>
            <p:cNvSpPr>
              <a:spLocks noChangeShapeType="1"/>
            </p:cNvSpPr>
            <p:nvPr/>
          </p:nvSpPr>
          <p:spPr bwMode="auto">
            <a:xfrm flipV="1">
              <a:off x="1265" y="2112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21" name="Line 1348"/>
            <p:cNvSpPr>
              <a:spLocks noChangeShapeType="1"/>
            </p:cNvSpPr>
            <p:nvPr/>
          </p:nvSpPr>
          <p:spPr bwMode="auto">
            <a:xfrm flipV="1">
              <a:off x="1262" y="2113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22" name="Line 1349"/>
            <p:cNvSpPr>
              <a:spLocks noChangeShapeType="1"/>
            </p:cNvSpPr>
            <p:nvPr/>
          </p:nvSpPr>
          <p:spPr bwMode="auto">
            <a:xfrm flipH="1" flipV="1">
              <a:off x="1262" y="2110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23" name="Line 1350"/>
            <p:cNvSpPr>
              <a:spLocks noChangeShapeType="1"/>
            </p:cNvSpPr>
            <p:nvPr/>
          </p:nvSpPr>
          <p:spPr bwMode="auto">
            <a:xfrm flipV="1">
              <a:off x="1264" y="2112"/>
              <a:ext cx="7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24" name="Freeform 1351"/>
            <p:cNvSpPr>
              <a:spLocks/>
            </p:cNvSpPr>
            <p:nvPr/>
          </p:nvSpPr>
          <p:spPr bwMode="auto">
            <a:xfrm>
              <a:off x="1261" y="2109"/>
              <a:ext cx="6" cy="7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45"/>
                  </a:moveTo>
                  <a:lnTo>
                    <a:pt x="29" y="0"/>
                  </a:lnTo>
                  <a:lnTo>
                    <a:pt x="0" y="52"/>
                  </a:lnTo>
                  <a:lnTo>
                    <a:pt x="3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25" name="Freeform 1352"/>
            <p:cNvSpPr>
              <a:spLocks/>
            </p:cNvSpPr>
            <p:nvPr/>
          </p:nvSpPr>
          <p:spPr bwMode="auto">
            <a:xfrm>
              <a:off x="1259" y="2109"/>
              <a:ext cx="6" cy="7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0"/>
                  </a:moveTo>
                  <a:lnTo>
                    <a:pt x="9" y="52"/>
                  </a:lnTo>
                  <a:lnTo>
                    <a:pt x="0" y="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26" name="Freeform 1353"/>
            <p:cNvSpPr>
              <a:spLocks/>
            </p:cNvSpPr>
            <p:nvPr/>
          </p:nvSpPr>
          <p:spPr bwMode="auto">
            <a:xfrm>
              <a:off x="1259" y="2109"/>
              <a:ext cx="8" cy="7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0 h 52"/>
                <a:gd name="T4" fmla="*/ 0 w 47"/>
                <a:gd name="T5" fmla="*/ 0 h 52"/>
                <a:gd name="T6" fmla="*/ 0 w 47"/>
                <a:gd name="T7" fmla="*/ 0 h 52"/>
                <a:gd name="T8" fmla="*/ 0 w 47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2"/>
                <a:gd name="T17" fmla="*/ 47 w 47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2">
                  <a:moveTo>
                    <a:pt x="47" y="45"/>
                  </a:moveTo>
                  <a:lnTo>
                    <a:pt x="38" y="0"/>
                  </a:lnTo>
                  <a:lnTo>
                    <a:pt x="0" y="8"/>
                  </a:lnTo>
                  <a:lnTo>
                    <a:pt x="9" y="52"/>
                  </a:lnTo>
                  <a:lnTo>
                    <a:pt x="47" y="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27" name="Line 1354"/>
            <p:cNvSpPr>
              <a:spLocks noChangeShapeType="1"/>
            </p:cNvSpPr>
            <p:nvPr/>
          </p:nvSpPr>
          <p:spPr bwMode="auto">
            <a:xfrm flipH="1" flipV="1">
              <a:off x="1271" y="2114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28" name="Line 1355"/>
            <p:cNvSpPr>
              <a:spLocks noChangeShapeType="1"/>
            </p:cNvSpPr>
            <p:nvPr/>
          </p:nvSpPr>
          <p:spPr bwMode="auto">
            <a:xfrm flipV="1">
              <a:off x="1270" y="2114"/>
              <a:ext cx="3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29" name="Line 1356"/>
            <p:cNvSpPr>
              <a:spLocks noChangeShapeType="1"/>
            </p:cNvSpPr>
            <p:nvPr/>
          </p:nvSpPr>
          <p:spPr bwMode="auto">
            <a:xfrm flipV="1">
              <a:off x="1272" y="2113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30" name="Line 1357"/>
            <p:cNvSpPr>
              <a:spLocks noChangeShapeType="1"/>
            </p:cNvSpPr>
            <p:nvPr/>
          </p:nvSpPr>
          <p:spPr bwMode="auto">
            <a:xfrm flipV="1">
              <a:off x="1281" y="2111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31" name="Line 1358"/>
            <p:cNvSpPr>
              <a:spLocks noChangeShapeType="1"/>
            </p:cNvSpPr>
            <p:nvPr/>
          </p:nvSpPr>
          <p:spPr bwMode="auto">
            <a:xfrm flipH="1" flipV="1">
              <a:off x="1275" y="2113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32" name="Line 1359"/>
            <p:cNvSpPr>
              <a:spLocks noChangeShapeType="1"/>
            </p:cNvSpPr>
            <p:nvPr/>
          </p:nvSpPr>
          <p:spPr bwMode="auto">
            <a:xfrm flipH="1" flipV="1">
              <a:off x="1276" y="2112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33" name="Freeform 1360"/>
            <p:cNvSpPr>
              <a:spLocks/>
            </p:cNvSpPr>
            <p:nvPr/>
          </p:nvSpPr>
          <p:spPr bwMode="auto">
            <a:xfrm>
              <a:off x="1278" y="2111"/>
              <a:ext cx="8" cy="6"/>
            </a:xfrm>
            <a:custGeom>
              <a:avLst/>
              <a:gdLst>
                <a:gd name="T0" fmla="*/ 0 w 47"/>
                <a:gd name="T1" fmla="*/ 0 h 45"/>
                <a:gd name="T2" fmla="*/ 0 w 47"/>
                <a:gd name="T3" fmla="*/ 0 h 45"/>
                <a:gd name="T4" fmla="*/ 0 w 47"/>
                <a:gd name="T5" fmla="*/ 0 h 45"/>
                <a:gd name="T6" fmla="*/ 0 w 4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5"/>
                <a:gd name="T14" fmla="*/ 47 w 4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5">
                  <a:moveTo>
                    <a:pt x="39" y="45"/>
                  </a:moveTo>
                  <a:lnTo>
                    <a:pt x="47" y="0"/>
                  </a:lnTo>
                  <a:lnTo>
                    <a:pt x="0" y="37"/>
                  </a:lnTo>
                  <a:lnTo>
                    <a:pt x="3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34" name="Freeform 1361"/>
            <p:cNvSpPr>
              <a:spLocks/>
            </p:cNvSpPr>
            <p:nvPr/>
          </p:nvSpPr>
          <p:spPr bwMode="auto">
            <a:xfrm>
              <a:off x="1278" y="2109"/>
              <a:ext cx="8" cy="7"/>
            </a:xfrm>
            <a:custGeom>
              <a:avLst/>
              <a:gdLst>
                <a:gd name="T0" fmla="*/ 0 w 47"/>
                <a:gd name="T1" fmla="*/ 0 h 45"/>
                <a:gd name="T2" fmla="*/ 0 w 47"/>
                <a:gd name="T3" fmla="*/ 0 h 45"/>
                <a:gd name="T4" fmla="*/ 0 w 47"/>
                <a:gd name="T5" fmla="*/ 0 h 45"/>
                <a:gd name="T6" fmla="*/ 0 w 4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5"/>
                <a:gd name="T14" fmla="*/ 47 w 4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5">
                  <a:moveTo>
                    <a:pt x="47" y="8"/>
                  </a:moveTo>
                  <a:lnTo>
                    <a:pt x="0" y="45"/>
                  </a:lnTo>
                  <a:lnTo>
                    <a:pt x="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35" name="Freeform 1362"/>
            <p:cNvSpPr>
              <a:spLocks/>
            </p:cNvSpPr>
            <p:nvPr/>
          </p:nvSpPr>
          <p:spPr bwMode="auto">
            <a:xfrm>
              <a:off x="1278" y="2109"/>
              <a:ext cx="8" cy="8"/>
            </a:xfrm>
            <a:custGeom>
              <a:avLst/>
              <a:gdLst>
                <a:gd name="T0" fmla="*/ 0 w 47"/>
                <a:gd name="T1" fmla="*/ 0 h 53"/>
                <a:gd name="T2" fmla="*/ 0 w 47"/>
                <a:gd name="T3" fmla="*/ 0 h 53"/>
                <a:gd name="T4" fmla="*/ 0 w 47"/>
                <a:gd name="T5" fmla="*/ 0 h 53"/>
                <a:gd name="T6" fmla="*/ 0 w 47"/>
                <a:gd name="T7" fmla="*/ 0 h 53"/>
                <a:gd name="T8" fmla="*/ 0 w 47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3"/>
                <a:gd name="T17" fmla="*/ 47 w 4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3">
                  <a:moveTo>
                    <a:pt x="39" y="53"/>
                  </a:moveTo>
                  <a:lnTo>
                    <a:pt x="47" y="8"/>
                  </a:lnTo>
                  <a:lnTo>
                    <a:pt x="9" y="0"/>
                  </a:lnTo>
                  <a:lnTo>
                    <a:pt x="0" y="45"/>
                  </a:lnTo>
                  <a:lnTo>
                    <a:pt x="39" y="5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36" name="Line 1363"/>
            <p:cNvSpPr>
              <a:spLocks noChangeShapeType="1"/>
            </p:cNvSpPr>
            <p:nvPr/>
          </p:nvSpPr>
          <p:spPr bwMode="auto">
            <a:xfrm flipH="1" flipV="1">
              <a:off x="1274" y="2112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37" name="Freeform 1364"/>
            <p:cNvSpPr>
              <a:spLocks/>
            </p:cNvSpPr>
            <p:nvPr/>
          </p:nvSpPr>
          <p:spPr bwMode="auto">
            <a:xfrm>
              <a:off x="1278" y="2105"/>
              <a:ext cx="7" cy="8"/>
            </a:xfrm>
            <a:custGeom>
              <a:avLst/>
              <a:gdLst>
                <a:gd name="T0" fmla="*/ 0 w 38"/>
                <a:gd name="T1" fmla="*/ 0 h 53"/>
                <a:gd name="T2" fmla="*/ 0 w 38"/>
                <a:gd name="T3" fmla="*/ 0 h 53"/>
                <a:gd name="T4" fmla="*/ 0 w 38"/>
                <a:gd name="T5" fmla="*/ 0 h 53"/>
                <a:gd name="T6" fmla="*/ 0 w 38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3"/>
                <a:gd name="T14" fmla="*/ 38 w 38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3">
                  <a:moveTo>
                    <a:pt x="0" y="8"/>
                  </a:moveTo>
                  <a:lnTo>
                    <a:pt x="9" y="53"/>
                  </a:lnTo>
                  <a:lnTo>
                    <a:pt x="3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38" name="Freeform 1365"/>
            <p:cNvSpPr>
              <a:spLocks/>
            </p:cNvSpPr>
            <p:nvPr/>
          </p:nvSpPr>
          <p:spPr bwMode="auto">
            <a:xfrm>
              <a:off x="1280" y="2105"/>
              <a:ext cx="6" cy="8"/>
            </a:xfrm>
            <a:custGeom>
              <a:avLst/>
              <a:gdLst>
                <a:gd name="T0" fmla="*/ 0 w 38"/>
                <a:gd name="T1" fmla="*/ 0 h 53"/>
                <a:gd name="T2" fmla="*/ 0 w 38"/>
                <a:gd name="T3" fmla="*/ 0 h 53"/>
                <a:gd name="T4" fmla="*/ 0 w 38"/>
                <a:gd name="T5" fmla="*/ 0 h 53"/>
                <a:gd name="T6" fmla="*/ 0 w 38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3"/>
                <a:gd name="T14" fmla="*/ 38 w 38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3">
                  <a:moveTo>
                    <a:pt x="0" y="53"/>
                  </a:moveTo>
                  <a:lnTo>
                    <a:pt x="29" y="0"/>
                  </a:lnTo>
                  <a:lnTo>
                    <a:pt x="38" y="4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39" name="Freeform 1366"/>
            <p:cNvSpPr>
              <a:spLocks/>
            </p:cNvSpPr>
            <p:nvPr/>
          </p:nvSpPr>
          <p:spPr bwMode="auto">
            <a:xfrm>
              <a:off x="1278" y="2105"/>
              <a:ext cx="8" cy="8"/>
            </a:xfrm>
            <a:custGeom>
              <a:avLst/>
              <a:gdLst>
                <a:gd name="T0" fmla="*/ 0 w 47"/>
                <a:gd name="T1" fmla="*/ 0 h 53"/>
                <a:gd name="T2" fmla="*/ 0 w 47"/>
                <a:gd name="T3" fmla="*/ 0 h 53"/>
                <a:gd name="T4" fmla="*/ 0 w 47"/>
                <a:gd name="T5" fmla="*/ 0 h 53"/>
                <a:gd name="T6" fmla="*/ 0 w 47"/>
                <a:gd name="T7" fmla="*/ 0 h 53"/>
                <a:gd name="T8" fmla="*/ 0 w 47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3"/>
                <a:gd name="T17" fmla="*/ 47 w 4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3">
                  <a:moveTo>
                    <a:pt x="0" y="8"/>
                  </a:moveTo>
                  <a:lnTo>
                    <a:pt x="9" y="53"/>
                  </a:lnTo>
                  <a:lnTo>
                    <a:pt x="47" y="45"/>
                  </a:lnTo>
                  <a:lnTo>
                    <a:pt x="38" y="0"/>
                  </a:lnTo>
                  <a:lnTo>
                    <a:pt x="0" y="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40" name="Line 1367"/>
            <p:cNvSpPr>
              <a:spLocks noChangeShapeType="1"/>
            </p:cNvSpPr>
            <p:nvPr/>
          </p:nvSpPr>
          <p:spPr bwMode="auto">
            <a:xfrm flipH="1" flipV="1">
              <a:off x="1298" y="2109"/>
              <a:ext cx="6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41" name="Freeform 1368"/>
            <p:cNvSpPr>
              <a:spLocks/>
            </p:cNvSpPr>
            <p:nvPr/>
          </p:nvSpPr>
          <p:spPr bwMode="auto">
            <a:xfrm>
              <a:off x="1213" y="2077"/>
              <a:ext cx="59" cy="7"/>
            </a:xfrm>
            <a:custGeom>
              <a:avLst/>
              <a:gdLst>
                <a:gd name="T0" fmla="*/ 0 w 363"/>
                <a:gd name="T1" fmla="*/ 0 h 46"/>
                <a:gd name="T2" fmla="*/ 0 w 363"/>
                <a:gd name="T3" fmla="*/ 0 h 46"/>
                <a:gd name="T4" fmla="*/ 0 w 363"/>
                <a:gd name="T5" fmla="*/ 0 h 46"/>
                <a:gd name="T6" fmla="*/ 0 w 36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3"/>
                <a:gd name="T13" fmla="*/ 0 h 46"/>
                <a:gd name="T14" fmla="*/ 363 w 36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3" h="46">
                  <a:moveTo>
                    <a:pt x="0" y="0"/>
                  </a:moveTo>
                  <a:lnTo>
                    <a:pt x="0" y="46"/>
                  </a:lnTo>
                  <a:lnTo>
                    <a:pt x="3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42" name="Freeform 1369"/>
            <p:cNvSpPr>
              <a:spLocks/>
            </p:cNvSpPr>
            <p:nvPr/>
          </p:nvSpPr>
          <p:spPr bwMode="auto">
            <a:xfrm>
              <a:off x="1213" y="2077"/>
              <a:ext cx="59" cy="7"/>
            </a:xfrm>
            <a:custGeom>
              <a:avLst/>
              <a:gdLst>
                <a:gd name="T0" fmla="*/ 0 w 363"/>
                <a:gd name="T1" fmla="*/ 0 h 46"/>
                <a:gd name="T2" fmla="*/ 0 w 363"/>
                <a:gd name="T3" fmla="*/ 0 h 46"/>
                <a:gd name="T4" fmla="*/ 0 w 363"/>
                <a:gd name="T5" fmla="*/ 0 h 46"/>
                <a:gd name="T6" fmla="*/ 0 w 36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3"/>
                <a:gd name="T13" fmla="*/ 0 h 46"/>
                <a:gd name="T14" fmla="*/ 363 w 36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3" h="46">
                  <a:moveTo>
                    <a:pt x="0" y="46"/>
                  </a:moveTo>
                  <a:lnTo>
                    <a:pt x="363" y="0"/>
                  </a:lnTo>
                  <a:lnTo>
                    <a:pt x="363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43" name="Rectangle 1370"/>
            <p:cNvSpPr>
              <a:spLocks noChangeArrowheads="1"/>
            </p:cNvSpPr>
            <p:nvPr/>
          </p:nvSpPr>
          <p:spPr bwMode="auto">
            <a:xfrm>
              <a:off x="1213" y="2077"/>
              <a:ext cx="5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044" name="Freeform 1371"/>
            <p:cNvSpPr>
              <a:spLocks/>
            </p:cNvSpPr>
            <p:nvPr/>
          </p:nvSpPr>
          <p:spPr bwMode="auto">
            <a:xfrm>
              <a:off x="1249" y="2088"/>
              <a:ext cx="6" cy="7"/>
            </a:xfrm>
            <a:custGeom>
              <a:avLst/>
              <a:gdLst>
                <a:gd name="T0" fmla="*/ 0 w 39"/>
                <a:gd name="T1" fmla="*/ 0 h 45"/>
                <a:gd name="T2" fmla="*/ 0 w 39"/>
                <a:gd name="T3" fmla="*/ 0 h 45"/>
                <a:gd name="T4" fmla="*/ 0 w 39"/>
                <a:gd name="T5" fmla="*/ 0 h 45"/>
                <a:gd name="T6" fmla="*/ 0 w 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45"/>
                <a:gd name="T14" fmla="*/ 39 w 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45">
                  <a:moveTo>
                    <a:pt x="0" y="0"/>
                  </a:moveTo>
                  <a:lnTo>
                    <a:pt x="0" y="45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45" name="Freeform 1372"/>
            <p:cNvSpPr>
              <a:spLocks/>
            </p:cNvSpPr>
            <p:nvPr/>
          </p:nvSpPr>
          <p:spPr bwMode="auto">
            <a:xfrm>
              <a:off x="1249" y="2088"/>
              <a:ext cx="6" cy="7"/>
            </a:xfrm>
            <a:custGeom>
              <a:avLst/>
              <a:gdLst>
                <a:gd name="T0" fmla="*/ 0 w 39"/>
                <a:gd name="T1" fmla="*/ 0 h 45"/>
                <a:gd name="T2" fmla="*/ 0 w 39"/>
                <a:gd name="T3" fmla="*/ 0 h 45"/>
                <a:gd name="T4" fmla="*/ 0 w 39"/>
                <a:gd name="T5" fmla="*/ 0 h 45"/>
                <a:gd name="T6" fmla="*/ 0 w 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45"/>
                <a:gd name="T14" fmla="*/ 39 w 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45">
                  <a:moveTo>
                    <a:pt x="0" y="45"/>
                  </a:moveTo>
                  <a:lnTo>
                    <a:pt x="39" y="0"/>
                  </a:lnTo>
                  <a:lnTo>
                    <a:pt x="3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46" name="Rectangle 1373"/>
            <p:cNvSpPr>
              <a:spLocks noChangeArrowheads="1"/>
            </p:cNvSpPr>
            <p:nvPr/>
          </p:nvSpPr>
          <p:spPr bwMode="auto">
            <a:xfrm>
              <a:off x="1249" y="2088"/>
              <a:ext cx="6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047" name="Line 1374"/>
            <p:cNvSpPr>
              <a:spLocks noChangeShapeType="1"/>
            </p:cNvSpPr>
            <p:nvPr/>
          </p:nvSpPr>
          <p:spPr bwMode="auto">
            <a:xfrm>
              <a:off x="1242" y="2081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48" name="Freeform 1375"/>
            <p:cNvSpPr>
              <a:spLocks/>
            </p:cNvSpPr>
            <p:nvPr/>
          </p:nvSpPr>
          <p:spPr bwMode="auto">
            <a:xfrm>
              <a:off x="1238" y="2105"/>
              <a:ext cx="9" cy="7"/>
            </a:xfrm>
            <a:custGeom>
              <a:avLst/>
              <a:gdLst>
                <a:gd name="T0" fmla="*/ 0 w 51"/>
                <a:gd name="T1" fmla="*/ 0 h 46"/>
                <a:gd name="T2" fmla="*/ 0 w 51"/>
                <a:gd name="T3" fmla="*/ 0 h 46"/>
                <a:gd name="T4" fmla="*/ 0 w 51"/>
                <a:gd name="T5" fmla="*/ 0 h 46"/>
                <a:gd name="T6" fmla="*/ 0 w 5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46"/>
                <a:gd name="T14" fmla="*/ 51 w 5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46">
                  <a:moveTo>
                    <a:pt x="0" y="0"/>
                  </a:moveTo>
                  <a:lnTo>
                    <a:pt x="0" y="46"/>
                  </a:lnTo>
                  <a:lnTo>
                    <a:pt x="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49" name="Freeform 1376"/>
            <p:cNvSpPr>
              <a:spLocks/>
            </p:cNvSpPr>
            <p:nvPr/>
          </p:nvSpPr>
          <p:spPr bwMode="auto">
            <a:xfrm>
              <a:off x="1238" y="2105"/>
              <a:ext cx="9" cy="7"/>
            </a:xfrm>
            <a:custGeom>
              <a:avLst/>
              <a:gdLst>
                <a:gd name="T0" fmla="*/ 0 w 51"/>
                <a:gd name="T1" fmla="*/ 0 h 46"/>
                <a:gd name="T2" fmla="*/ 0 w 51"/>
                <a:gd name="T3" fmla="*/ 0 h 46"/>
                <a:gd name="T4" fmla="*/ 0 w 51"/>
                <a:gd name="T5" fmla="*/ 0 h 46"/>
                <a:gd name="T6" fmla="*/ 0 w 5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46"/>
                <a:gd name="T14" fmla="*/ 51 w 5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46">
                  <a:moveTo>
                    <a:pt x="0" y="46"/>
                  </a:moveTo>
                  <a:lnTo>
                    <a:pt x="51" y="0"/>
                  </a:lnTo>
                  <a:lnTo>
                    <a:pt x="51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50" name="Rectangle 1377"/>
            <p:cNvSpPr>
              <a:spLocks noChangeArrowheads="1"/>
            </p:cNvSpPr>
            <p:nvPr/>
          </p:nvSpPr>
          <p:spPr bwMode="auto">
            <a:xfrm>
              <a:off x="1238" y="2105"/>
              <a:ext cx="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051" name="Line 1378"/>
            <p:cNvSpPr>
              <a:spLocks noChangeShapeType="1"/>
            </p:cNvSpPr>
            <p:nvPr/>
          </p:nvSpPr>
          <p:spPr bwMode="auto">
            <a:xfrm flipH="1">
              <a:off x="1236" y="2105"/>
              <a:ext cx="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52" name="Line 1379"/>
            <p:cNvSpPr>
              <a:spLocks noChangeShapeType="1"/>
            </p:cNvSpPr>
            <p:nvPr/>
          </p:nvSpPr>
          <p:spPr bwMode="auto">
            <a:xfrm flipV="1">
              <a:off x="1239" y="2105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53" name="Freeform 1380"/>
            <p:cNvSpPr>
              <a:spLocks/>
            </p:cNvSpPr>
            <p:nvPr/>
          </p:nvSpPr>
          <p:spPr bwMode="auto">
            <a:xfrm>
              <a:off x="1233" y="2089"/>
              <a:ext cx="8" cy="14"/>
            </a:xfrm>
            <a:custGeom>
              <a:avLst/>
              <a:gdLst>
                <a:gd name="T0" fmla="*/ 0 w 60"/>
                <a:gd name="T1" fmla="*/ 0 h 90"/>
                <a:gd name="T2" fmla="*/ 0 w 60"/>
                <a:gd name="T3" fmla="*/ 0 h 90"/>
                <a:gd name="T4" fmla="*/ 0 w 60"/>
                <a:gd name="T5" fmla="*/ 0 h 90"/>
                <a:gd name="T6" fmla="*/ 0 w 60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90"/>
                <a:gd name="T14" fmla="*/ 60 w 60"/>
                <a:gd name="T15" fmla="*/ 90 h 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90">
                  <a:moveTo>
                    <a:pt x="16" y="90"/>
                  </a:moveTo>
                  <a:lnTo>
                    <a:pt x="60" y="83"/>
                  </a:lnTo>
                  <a:lnTo>
                    <a:pt x="0" y="0"/>
                  </a:lnTo>
                  <a:lnTo>
                    <a:pt x="16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54" name="Freeform 1381"/>
            <p:cNvSpPr>
              <a:spLocks/>
            </p:cNvSpPr>
            <p:nvPr/>
          </p:nvSpPr>
          <p:spPr bwMode="auto">
            <a:xfrm>
              <a:off x="1233" y="2088"/>
              <a:ext cx="8" cy="14"/>
            </a:xfrm>
            <a:custGeom>
              <a:avLst/>
              <a:gdLst>
                <a:gd name="T0" fmla="*/ 0 w 60"/>
                <a:gd name="T1" fmla="*/ 0 h 91"/>
                <a:gd name="T2" fmla="*/ 0 w 60"/>
                <a:gd name="T3" fmla="*/ 0 h 91"/>
                <a:gd name="T4" fmla="*/ 0 w 60"/>
                <a:gd name="T5" fmla="*/ 0 h 91"/>
                <a:gd name="T6" fmla="*/ 0 w 60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91"/>
                <a:gd name="T14" fmla="*/ 60 w 60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91">
                  <a:moveTo>
                    <a:pt x="60" y="91"/>
                  </a:moveTo>
                  <a:lnTo>
                    <a:pt x="0" y="8"/>
                  </a:lnTo>
                  <a:lnTo>
                    <a:pt x="45" y="0"/>
                  </a:lnTo>
                  <a:lnTo>
                    <a:pt x="60" y="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55" name="Freeform 1382"/>
            <p:cNvSpPr>
              <a:spLocks/>
            </p:cNvSpPr>
            <p:nvPr/>
          </p:nvSpPr>
          <p:spPr bwMode="auto">
            <a:xfrm>
              <a:off x="1233" y="2088"/>
              <a:ext cx="8" cy="15"/>
            </a:xfrm>
            <a:custGeom>
              <a:avLst/>
              <a:gdLst>
                <a:gd name="T0" fmla="*/ 0 w 60"/>
                <a:gd name="T1" fmla="*/ 0 h 98"/>
                <a:gd name="T2" fmla="*/ 0 w 60"/>
                <a:gd name="T3" fmla="*/ 0 h 98"/>
                <a:gd name="T4" fmla="*/ 0 w 60"/>
                <a:gd name="T5" fmla="*/ 0 h 98"/>
                <a:gd name="T6" fmla="*/ 0 w 60"/>
                <a:gd name="T7" fmla="*/ 0 h 98"/>
                <a:gd name="T8" fmla="*/ 0 w 60"/>
                <a:gd name="T9" fmla="*/ 0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98"/>
                <a:gd name="T17" fmla="*/ 60 w 60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98">
                  <a:moveTo>
                    <a:pt x="16" y="98"/>
                  </a:moveTo>
                  <a:lnTo>
                    <a:pt x="60" y="91"/>
                  </a:lnTo>
                  <a:lnTo>
                    <a:pt x="45" y="0"/>
                  </a:lnTo>
                  <a:lnTo>
                    <a:pt x="0" y="8"/>
                  </a:lnTo>
                  <a:lnTo>
                    <a:pt x="16" y="9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56" name="Line 1383"/>
            <p:cNvSpPr>
              <a:spLocks noChangeShapeType="1"/>
            </p:cNvSpPr>
            <p:nvPr/>
          </p:nvSpPr>
          <p:spPr bwMode="auto">
            <a:xfrm>
              <a:off x="1233" y="2088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57" name="Line 1384"/>
            <p:cNvSpPr>
              <a:spLocks noChangeShapeType="1"/>
            </p:cNvSpPr>
            <p:nvPr/>
          </p:nvSpPr>
          <p:spPr bwMode="auto">
            <a:xfrm flipV="1">
              <a:off x="1237" y="2082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58" name="Line 1385"/>
            <p:cNvSpPr>
              <a:spLocks noChangeShapeType="1"/>
            </p:cNvSpPr>
            <p:nvPr/>
          </p:nvSpPr>
          <p:spPr bwMode="auto">
            <a:xfrm flipV="1">
              <a:off x="1233" y="208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59" name="Line 1386"/>
            <p:cNvSpPr>
              <a:spLocks noChangeShapeType="1"/>
            </p:cNvSpPr>
            <p:nvPr/>
          </p:nvSpPr>
          <p:spPr bwMode="auto">
            <a:xfrm flipH="1">
              <a:off x="1207" y="2101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60" name="Line 1387"/>
            <p:cNvSpPr>
              <a:spLocks noChangeShapeType="1"/>
            </p:cNvSpPr>
            <p:nvPr/>
          </p:nvSpPr>
          <p:spPr bwMode="auto">
            <a:xfrm>
              <a:off x="1211" y="2101"/>
              <a:ext cx="3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61" name="Line 1388"/>
            <p:cNvSpPr>
              <a:spLocks noChangeShapeType="1"/>
            </p:cNvSpPr>
            <p:nvPr/>
          </p:nvSpPr>
          <p:spPr bwMode="auto">
            <a:xfrm flipH="1">
              <a:off x="1212" y="2101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62" name="Line 1389"/>
            <p:cNvSpPr>
              <a:spLocks noChangeShapeType="1"/>
            </p:cNvSpPr>
            <p:nvPr/>
          </p:nvSpPr>
          <p:spPr bwMode="auto">
            <a:xfrm>
              <a:off x="1212" y="2101"/>
              <a:ext cx="8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63" name="Freeform 1390"/>
            <p:cNvSpPr>
              <a:spLocks/>
            </p:cNvSpPr>
            <p:nvPr/>
          </p:nvSpPr>
          <p:spPr bwMode="auto">
            <a:xfrm>
              <a:off x="1206" y="2098"/>
              <a:ext cx="9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43" y="0"/>
                  </a:moveTo>
                  <a:lnTo>
                    <a:pt x="0" y="15"/>
                  </a:lnTo>
                  <a:lnTo>
                    <a:pt x="55" y="3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64" name="Freeform 1391"/>
            <p:cNvSpPr>
              <a:spLocks/>
            </p:cNvSpPr>
            <p:nvPr/>
          </p:nvSpPr>
          <p:spPr bwMode="auto">
            <a:xfrm>
              <a:off x="1206" y="2101"/>
              <a:ext cx="9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0" y="0"/>
                  </a:moveTo>
                  <a:lnTo>
                    <a:pt x="55" y="22"/>
                  </a:lnTo>
                  <a:lnTo>
                    <a:pt x="1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65" name="Freeform 1392"/>
            <p:cNvSpPr>
              <a:spLocks/>
            </p:cNvSpPr>
            <p:nvPr/>
          </p:nvSpPr>
          <p:spPr bwMode="auto">
            <a:xfrm>
              <a:off x="1206" y="2098"/>
              <a:ext cx="9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43" y="0"/>
                  </a:moveTo>
                  <a:lnTo>
                    <a:pt x="0" y="15"/>
                  </a:lnTo>
                  <a:lnTo>
                    <a:pt x="12" y="52"/>
                  </a:lnTo>
                  <a:lnTo>
                    <a:pt x="55" y="37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66" name="Line 1393"/>
            <p:cNvSpPr>
              <a:spLocks noChangeShapeType="1"/>
            </p:cNvSpPr>
            <p:nvPr/>
          </p:nvSpPr>
          <p:spPr bwMode="auto">
            <a:xfrm>
              <a:off x="1213" y="2102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67" name="Freeform 1394"/>
            <p:cNvSpPr>
              <a:spLocks/>
            </p:cNvSpPr>
            <p:nvPr/>
          </p:nvSpPr>
          <p:spPr bwMode="auto">
            <a:xfrm>
              <a:off x="1212" y="2098"/>
              <a:ext cx="7" cy="9"/>
            </a:xfrm>
            <a:custGeom>
              <a:avLst/>
              <a:gdLst>
                <a:gd name="T0" fmla="*/ 0 w 43"/>
                <a:gd name="T1" fmla="*/ 0 h 51"/>
                <a:gd name="T2" fmla="*/ 0 w 43"/>
                <a:gd name="T3" fmla="*/ 0 h 51"/>
                <a:gd name="T4" fmla="*/ 0 w 43"/>
                <a:gd name="T5" fmla="*/ 0 h 51"/>
                <a:gd name="T6" fmla="*/ 0 w 43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1"/>
                <a:gd name="T14" fmla="*/ 43 w 43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1">
                  <a:moveTo>
                    <a:pt x="0" y="36"/>
                  </a:moveTo>
                  <a:lnTo>
                    <a:pt x="43" y="51"/>
                  </a:lnTo>
                  <a:lnTo>
                    <a:pt x="12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68" name="Freeform 1395"/>
            <p:cNvSpPr>
              <a:spLocks/>
            </p:cNvSpPr>
            <p:nvPr/>
          </p:nvSpPr>
          <p:spPr bwMode="auto">
            <a:xfrm>
              <a:off x="1214" y="2098"/>
              <a:ext cx="7" cy="9"/>
            </a:xfrm>
            <a:custGeom>
              <a:avLst/>
              <a:gdLst>
                <a:gd name="T0" fmla="*/ 0 w 43"/>
                <a:gd name="T1" fmla="*/ 0 h 51"/>
                <a:gd name="T2" fmla="*/ 0 w 43"/>
                <a:gd name="T3" fmla="*/ 0 h 51"/>
                <a:gd name="T4" fmla="*/ 0 w 43"/>
                <a:gd name="T5" fmla="*/ 0 h 51"/>
                <a:gd name="T6" fmla="*/ 0 w 43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1"/>
                <a:gd name="T14" fmla="*/ 43 w 43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1">
                  <a:moveTo>
                    <a:pt x="31" y="51"/>
                  </a:moveTo>
                  <a:lnTo>
                    <a:pt x="0" y="0"/>
                  </a:lnTo>
                  <a:lnTo>
                    <a:pt x="43" y="14"/>
                  </a:lnTo>
                  <a:lnTo>
                    <a:pt x="31" y="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69" name="Freeform 1396"/>
            <p:cNvSpPr>
              <a:spLocks/>
            </p:cNvSpPr>
            <p:nvPr/>
          </p:nvSpPr>
          <p:spPr bwMode="auto">
            <a:xfrm>
              <a:off x="1212" y="2098"/>
              <a:ext cx="9" cy="9"/>
            </a:xfrm>
            <a:custGeom>
              <a:avLst/>
              <a:gdLst>
                <a:gd name="T0" fmla="*/ 0 w 55"/>
                <a:gd name="T1" fmla="*/ 0 h 51"/>
                <a:gd name="T2" fmla="*/ 0 w 55"/>
                <a:gd name="T3" fmla="*/ 0 h 51"/>
                <a:gd name="T4" fmla="*/ 0 w 55"/>
                <a:gd name="T5" fmla="*/ 0 h 51"/>
                <a:gd name="T6" fmla="*/ 0 w 55"/>
                <a:gd name="T7" fmla="*/ 0 h 51"/>
                <a:gd name="T8" fmla="*/ 0 w 55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1"/>
                <a:gd name="T17" fmla="*/ 55 w 55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1">
                  <a:moveTo>
                    <a:pt x="0" y="36"/>
                  </a:moveTo>
                  <a:lnTo>
                    <a:pt x="43" y="51"/>
                  </a:lnTo>
                  <a:lnTo>
                    <a:pt x="55" y="14"/>
                  </a:lnTo>
                  <a:lnTo>
                    <a:pt x="12" y="0"/>
                  </a:lnTo>
                  <a:lnTo>
                    <a:pt x="0" y="3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70" name="Line 1397"/>
            <p:cNvSpPr>
              <a:spLocks noChangeShapeType="1"/>
            </p:cNvSpPr>
            <p:nvPr/>
          </p:nvSpPr>
          <p:spPr bwMode="auto">
            <a:xfrm flipH="1">
              <a:off x="1217" y="2104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71" name="Line 1398"/>
            <p:cNvSpPr>
              <a:spLocks noChangeShapeType="1"/>
            </p:cNvSpPr>
            <p:nvPr/>
          </p:nvSpPr>
          <p:spPr bwMode="auto">
            <a:xfrm>
              <a:off x="1205" y="2104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72" name="Line 1399"/>
            <p:cNvSpPr>
              <a:spLocks noChangeShapeType="1"/>
            </p:cNvSpPr>
            <p:nvPr/>
          </p:nvSpPr>
          <p:spPr bwMode="auto">
            <a:xfrm flipH="1" flipV="1">
              <a:off x="1218" y="2102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73" name="Freeform 1400"/>
            <p:cNvSpPr>
              <a:spLocks/>
            </p:cNvSpPr>
            <p:nvPr/>
          </p:nvSpPr>
          <p:spPr bwMode="auto">
            <a:xfrm>
              <a:off x="1219" y="2100"/>
              <a:ext cx="6" cy="9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34" y="29"/>
                  </a:moveTo>
                  <a:lnTo>
                    <a:pt x="0" y="0"/>
                  </a:lnTo>
                  <a:lnTo>
                    <a:pt x="7" y="58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74" name="Freeform 1401"/>
            <p:cNvSpPr>
              <a:spLocks/>
            </p:cNvSpPr>
            <p:nvPr/>
          </p:nvSpPr>
          <p:spPr bwMode="auto">
            <a:xfrm>
              <a:off x="1215" y="2100"/>
              <a:ext cx="6" cy="9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27" y="0"/>
                  </a:moveTo>
                  <a:lnTo>
                    <a:pt x="34" y="58"/>
                  </a:lnTo>
                  <a:lnTo>
                    <a:pt x="0" y="2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75" name="Freeform 1402"/>
            <p:cNvSpPr>
              <a:spLocks/>
            </p:cNvSpPr>
            <p:nvPr/>
          </p:nvSpPr>
          <p:spPr bwMode="auto">
            <a:xfrm>
              <a:off x="1215" y="2100"/>
              <a:ext cx="10" cy="9"/>
            </a:xfrm>
            <a:custGeom>
              <a:avLst/>
              <a:gdLst>
                <a:gd name="T0" fmla="*/ 0 w 61"/>
                <a:gd name="T1" fmla="*/ 0 h 58"/>
                <a:gd name="T2" fmla="*/ 0 w 61"/>
                <a:gd name="T3" fmla="*/ 0 h 58"/>
                <a:gd name="T4" fmla="*/ 0 w 61"/>
                <a:gd name="T5" fmla="*/ 0 h 58"/>
                <a:gd name="T6" fmla="*/ 0 w 61"/>
                <a:gd name="T7" fmla="*/ 0 h 58"/>
                <a:gd name="T8" fmla="*/ 0 w 61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58"/>
                <a:gd name="T17" fmla="*/ 61 w 61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58">
                  <a:moveTo>
                    <a:pt x="61" y="29"/>
                  </a:moveTo>
                  <a:lnTo>
                    <a:pt x="27" y="0"/>
                  </a:lnTo>
                  <a:lnTo>
                    <a:pt x="0" y="28"/>
                  </a:lnTo>
                  <a:lnTo>
                    <a:pt x="34" y="58"/>
                  </a:lnTo>
                  <a:lnTo>
                    <a:pt x="61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76" name="Line 1403"/>
            <p:cNvSpPr>
              <a:spLocks noChangeShapeType="1"/>
            </p:cNvSpPr>
            <p:nvPr/>
          </p:nvSpPr>
          <p:spPr bwMode="auto">
            <a:xfrm flipV="1">
              <a:off x="1203" y="2102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77" name="Freeform 1404"/>
            <p:cNvSpPr>
              <a:spLocks/>
            </p:cNvSpPr>
            <p:nvPr/>
          </p:nvSpPr>
          <p:spPr bwMode="auto">
            <a:xfrm>
              <a:off x="1202" y="2104"/>
              <a:ext cx="10" cy="5"/>
            </a:xfrm>
            <a:custGeom>
              <a:avLst/>
              <a:gdLst>
                <a:gd name="T0" fmla="*/ 0 w 60"/>
                <a:gd name="T1" fmla="*/ 0 h 30"/>
                <a:gd name="T2" fmla="*/ 0 w 60"/>
                <a:gd name="T3" fmla="*/ 0 h 30"/>
                <a:gd name="T4" fmla="*/ 0 w 60"/>
                <a:gd name="T5" fmla="*/ 0 h 30"/>
                <a:gd name="T6" fmla="*/ 0 w 60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0"/>
                <a:gd name="T14" fmla="*/ 60 w 6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0">
                  <a:moveTo>
                    <a:pt x="26" y="30"/>
                  </a:moveTo>
                  <a:lnTo>
                    <a:pt x="60" y="0"/>
                  </a:lnTo>
                  <a:lnTo>
                    <a:pt x="0" y="1"/>
                  </a:lnTo>
                  <a:lnTo>
                    <a:pt x="26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78" name="Freeform 1405"/>
            <p:cNvSpPr>
              <a:spLocks/>
            </p:cNvSpPr>
            <p:nvPr/>
          </p:nvSpPr>
          <p:spPr bwMode="auto">
            <a:xfrm>
              <a:off x="1202" y="2099"/>
              <a:ext cx="10" cy="5"/>
            </a:xfrm>
            <a:custGeom>
              <a:avLst/>
              <a:gdLst>
                <a:gd name="T0" fmla="*/ 0 w 60"/>
                <a:gd name="T1" fmla="*/ 0 h 30"/>
                <a:gd name="T2" fmla="*/ 0 w 60"/>
                <a:gd name="T3" fmla="*/ 0 h 30"/>
                <a:gd name="T4" fmla="*/ 0 w 60"/>
                <a:gd name="T5" fmla="*/ 0 h 30"/>
                <a:gd name="T6" fmla="*/ 0 w 60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0"/>
                <a:gd name="T14" fmla="*/ 60 w 6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0">
                  <a:moveTo>
                    <a:pt x="60" y="29"/>
                  </a:moveTo>
                  <a:lnTo>
                    <a:pt x="0" y="30"/>
                  </a:lnTo>
                  <a:lnTo>
                    <a:pt x="34" y="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79" name="Freeform 1406"/>
            <p:cNvSpPr>
              <a:spLocks/>
            </p:cNvSpPr>
            <p:nvPr/>
          </p:nvSpPr>
          <p:spPr bwMode="auto">
            <a:xfrm>
              <a:off x="1202" y="2099"/>
              <a:ext cx="10" cy="10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w 6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9"/>
                <a:gd name="T17" fmla="*/ 60 w 6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9">
                  <a:moveTo>
                    <a:pt x="26" y="59"/>
                  </a:moveTo>
                  <a:lnTo>
                    <a:pt x="60" y="29"/>
                  </a:lnTo>
                  <a:lnTo>
                    <a:pt x="34" y="0"/>
                  </a:lnTo>
                  <a:lnTo>
                    <a:pt x="0" y="30"/>
                  </a:lnTo>
                  <a:lnTo>
                    <a:pt x="26" y="5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80" name="Freeform 1407"/>
            <p:cNvSpPr>
              <a:spLocks/>
            </p:cNvSpPr>
            <p:nvPr/>
          </p:nvSpPr>
          <p:spPr bwMode="auto">
            <a:xfrm>
              <a:off x="1245" y="2088"/>
              <a:ext cx="8" cy="15"/>
            </a:xfrm>
            <a:custGeom>
              <a:avLst/>
              <a:gdLst>
                <a:gd name="T0" fmla="*/ 0 w 44"/>
                <a:gd name="T1" fmla="*/ 0 h 98"/>
                <a:gd name="T2" fmla="*/ 0 w 44"/>
                <a:gd name="T3" fmla="*/ 0 h 98"/>
                <a:gd name="T4" fmla="*/ 0 w 44"/>
                <a:gd name="T5" fmla="*/ 0 h 98"/>
                <a:gd name="T6" fmla="*/ 0 w 44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98"/>
                <a:gd name="T14" fmla="*/ 44 w 44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98">
                  <a:moveTo>
                    <a:pt x="44" y="8"/>
                  </a:moveTo>
                  <a:lnTo>
                    <a:pt x="0" y="0"/>
                  </a:lnTo>
                  <a:lnTo>
                    <a:pt x="28" y="98"/>
                  </a:lnTo>
                  <a:lnTo>
                    <a:pt x="44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81" name="Freeform 1408"/>
            <p:cNvSpPr>
              <a:spLocks/>
            </p:cNvSpPr>
            <p:nvPr/>
          </p:nvSpPr>
          <p:spPr bwMode="auto">
            <a:xfrm>
              <a:off x="1243" y="2088"/>
              <a:ext cx="7" cy="15"/>
            </a:xfrm>
            <a:custGeom>
              <a:avLst/>
              <a:gdLst>
                <a:gd name="T0" fmla="*/ 0 w 44"/>
                <a:gd name="T1" fmla="*/ 0 h 98"/>
                <a:gd name="T2" fmla="*/ 0 w 44"/>
                <a:gd name="T3" fmla="*/ 0 h 98"/>
                <a:gd name="T4" fmla="*/ 0 w 44"/>
                <a:gd name="T5" fmla="*/ 0 h 98"/>
                <a:gd name="T6" fmla="*/ 0 w 44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98"/>
                <a:gd name="T14" fmla="*/ 44 w 44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98">
                  <a:moveTo>
                    <a:pt x="16" y="0"/>
                  </a:moveTo>
                  <a:lnTo>
                    <a:pt x="44" y="98"/>
                  </a:lnTo>
                  <a:lnTo>
                    <a:pt x="0" y="9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82" name="Freeform 1409"/>
            <p:cNvSpPr>
              <a:spLocks/>
            </p:cNvSpPr>
            <p:nvPr/>
          </p:nvSpPr>
          <p:spPr bwMode="auto">
            <a:xfrm>
              <a:off x="1243" y="2088"/>
              <a:ext cx="10" cy="15"/>
            </a:xfrm>
            <a:custGeom>
              <a:avLst/>
              <a:gdLst>
                <a:gd name="T0" fmla="*/ 0 w 60"/>
                <a:gd name="T1" fmla="*/ 0 h 98"/>
                <a:gd name="T2" fmla="*/ 0 w 60"/>
                <a:gd name="T3" fmla="*/ 0 h 98"/>
                <a:gd name="T4" fmla="*/ 0 w 60"/>
                <a:gd name="T5" fmla="*/ 0 h 98"/>
                <a:gd name="T6" fmla="*/ 0 w 60"/>
                <a:gd name="T7" fmla="*/ 0 h 98"/>
                <a:gd name="T8" fmla="*/ 0 w 60"/>
                <a:gd name="T9" fmla="*/ 0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98"/>
                <a:gd name="T17" fmla="*/ 60 w 60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98">
                  <a:moveTo>
                    <a:pt x="60" y="8"/>
                  </a:moveTo>
                  <a:lnTo>
                    <a:pt x="16" y="0"/>
                  </a:lnTo>
                  <a:lnTo>
                    <a:pt x="0" y="91"/>
                  </a:lnTo>
                  <a:lnTo>
                    <a:pt x="44" y="98"/>
                  </a:lnTo>
                  <a:lnTo>
                    <a:pt x="60" y="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83" name="Line 1410"/>
            <p:cNvSpPr>
              <a:spLocks noChangeShapeType="1"/>
            </p:cNvSpPr>
            <p:nvPr/>
          </p:nvSpPr>
          <p:spPr bwMode="auto">
            <a:xfrm>
              <a:off x="1248" y="2086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84" name="Line 1411"/>
            <p:cNvSpPr>
              <a:spLocks noChangeShapeType="1"/>
            </p:cNvSpPr>
            <p:nvPr/>
          </p:nvSpPr>
          <p:spPr bwMode="auto">
            <a:xfrm>
              <a:off x="1248" y="2082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85" name="Line 1412"/>
            <p:cNvSpPr>
              <a:spLocks noChangeShapeType="1"/>
            </p:cNvSpPr>
            <p:nvPr/>
          </p:nvSpPr>
          <p:spPr bwMode="auto">
            <a:xfrm flipV="1">
              <a:off x="1242" y="2102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86" name="Line 1413"/>
            <p:cNvSpPr>
              <a:spLocks noChangeShapeType="1"/>
            </p:cNvSpPr>
            <p:nvPr/>
          </p:nvSpPr>
          <p:spPr bwMode="auto">
            <a:xfrm>
              <a:off x="1245" y="2105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87" name="Line 1414"/>
            <p:cNvSpPr>
              <a:spLocks noChangeShapeType="1"/>
            </p:cNvSpPr>
            <p:nvPr/>
          </p:nvSpPr>
          <p:spPr bwMode="auto">
            <a:xfrm flipH="1" flipV="1">
              <a:off x="1245" y="2105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88" name="Line 1415"/>
            <p:cNvSpPr>
              <a:spLocks noChangeShapeType="1"/>
            </p:cNvSpPr>
            <p:nvPr/>
          </p:nvSpPr>
          <p:spPr bwMode="auto">
            <a:xfrm>
              <a:off x="1300" y="2089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89" name="Line 1416"/>
            <p:cNvSpPr>
              <a:spLocks noChangeShapeType="1"/>
            </p:cNvSpPr>
            <p:nvPr/>
          </p:nvSpPr>
          <p:spPr bwMode="auto">
            <a:xfrm flipH="1">
              <a:off x="1267" y="2101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90" name="Line 1417"/>
            <p:cNvSpPr>
              <a:spLocks noChangeShapeType="1"/>
            </p:cNvSpPr>
            <p:nvPr/>
          </p:nvSpPr>
          <p:spPr bwMode="auto">
            <a:xfrm>
              <a:off x="1270" y="2101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91" name="Line 1418"/>
            <p:cNvSpPr>
              <a:spLocks noChangeShapeType="1"/>
            </p:cNvSpPr>
            <p:nvPr/>
          </p:nvSpPr>
          <p:spPr bwMode="auto">
            <a:xfrm flipH="1">
              <a:off x="1272" y="2101"/>
              <a:ext cx="3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92" name="Line 1419"/>
            <p:cNvSpPr>
              <a:spLocks noChangeShapeType="1"/>
            </p:cNvSpPr>
            <p:nvPr/>
          </p:nvSpPr>
          <p:spPr bwMode="auto">
            <a:xfrm>
              <a:off x="1272" y="2101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93" name="Freeform 1420"/>
            <p:cNvSpPr>
              <a:spLocks/>
            </p:cNvSpPr>
            <p:nvPr/>
          </p:nvSpPr>
          <p:spPr bwMode="auto">
            <a:xfrm>
              <a:off x="1265" y="2098"/>
              <a:ext cx="9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43" y="0"/>
                  </a:moveTo>
                  <a:lnTo>
                    <a:pt x="0" y="15"/>
                  </a:lnTo>
                  <a:lnTo>
                    <a:pt x="55" y="3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94" name="Freeform 1421"/>
            <p:cNvSpPr>
              <a:spLocks/>
            </p:cNvSpPr>
            <p:nvPr/>
          </p:nvSpPr>
          <p:spPr bwMode="auto">
            <a:xfrm>
              <a:off x="1265" y="2101"/>
              <a:ext cx="9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0" y="0"/>
                  </a:moveTo>
                  <a:lnTo>
                    <a:pt x="55" y="22"/>
                  </a:lnTo>
                  <a:lnTo>
                    <a:pt x="1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95" name="Freeform 1422"/>
            <p:cNvSpPr>
              <a:spLocks/>
            </p:cNvSpPr>
            <p:nvPr/>
          </p:nvSpPr>
          <p:spPr bwMode="auto">
            <a:xfrm>
              <a:off x="1265" y="2098"/>
              <a:ext cx="9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43" y="0"/>
                  </a:moveTo>
                  <a:lnTo>
                    <a:pt x="0" y="15"/>
                  </a:lnTo>
                  <a:lnTo>
                    <a:pt x="12" y="52"/>
                  </a:lnTo>
                  <a:lnTo>
                    <a:pt x="55" y="37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96" name="Line 1423"/>
            <p:cNvSpPr>
              <a:spLocks noChangeShapeType="1"/>
            </p:cNvSpPr>
            <p:nvPr/>
          </p:nvSpPr>
          <p:spPr bwMode="auto">
            <a:xfrm>
              <a:off x="1273" y="2102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97" name="Freeform 1424"/>
            <p:cNvSpPr>
              <a:spLocks/>
            </p:cNvSpPr>
            <p:nvPr/>
          </p:nvSpPr>
          <p:spPr bwMode="auto">
            <a:xfrm>
              <a:off x="1271" y="2098"/>
              <a:ext cx="8" cy="9"/>
            </a:xfrm>
            <a:custGeom>
              <a:avLst/>
              <a:gdLst>
                <a:gd name="T0" fmla="*/ 0 w 43"/>
                <a:gd name="T1" fmla="*/ 0 h 51"/>
                <a:gd name="T2" fmla="*/ 0 w 43"/>
                <a:gd name="T3" fmla="*/ 0 h 51"/>
                <a:gd name="T4" fmla="*/ 0 w 43"/>
                <a:gd name="T5" fmla="*/ 0 h 51"/>
                <a:gd name="T6" fmla="*/ 0 w 43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1"/>
                <a:gd name="T14" fmla="*/ 43 w 43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1">
                  <a:moveTo>
                    <a:pt x="0" y="36"/>
                  </a:moveTo>
                  <a:lnTo>
                    <a:pt x="43" y="51"/>
                  </a:lnTo>
                  <a:lnTo>
                    <a:pt x="11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98" name="Freeform 1425"/>
            <p:cNvSpPr>
              <a:spLocks/>
            </p:cNvSpPr>
            <p:nvPr/>
          </p:nvSpPr>
          <p:spPr bwMode="auto">
            <a:xfrm>
              <a:off x="1273" y="2098"/>
              <a:ext cx="7" cy="9"/>
            </a:xfrm>
            <a:custGeom>
              <a:avLst/>
              <a:gdLst>
                <a:gd name="T0" fmla="*/ 0 w 43"/>
                <a:gd name="T1" fmla="*/ 0 h 51"/>
                <a:gd name="T2" fmla="*/ 0 w 43"/>
                <a:gd name="T3" fmla="*/ 0 h 51"/>
                <a:gd name="T4" fmla="*/ 0 w 43"/>
                <a:gd name="T5" fmla="*/ 0 h 51"/>
                <a:gd name="T6" fmla="*/ 0 w 43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1"/>
                <a:gd name="T14" fmla="*/ 43 w 43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1">
                  <a:moveTo>
                    <a:pt x="32" y="51"/>
                  </a:moveTo>
                  <a:lnTo>
                    <a:pt x="0" y="0"/>
                  </a:lnTo>
                  <a:lnTo>
                    <a:pt x="43" y="14"/>
                  </a:lnTo>
                  <a:lnTo>
                    <a:pt x="32" y="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099" name="Freeform 1426"/>
            <p:cNvSpPr>
              <a:spLocks/>
            </p:cNvSpPr>
            <p:nvPr/>
          </p:nvSpPr>
          <p:spPr bwMode="auto">
            <a:xfrm>
              <a:off x="1271" y="2098"/>
              <a:ext cx="9" cy="9"/>
            </a:xfrm>
            <a:custGeom>
              <a:avLst/>
              <a:gdLst>
                <a:gd name="T0" fmla="*/ 0 w 54"/>
                <a:gd name="T1" fmla="*/ 0 h 51"/>
                <a:gd name="T2" fmla="*/ 0 w 54"/>
                <a:gd name="T3" fmla="*/ 0 h 51"/>
                <a:gd name="T4" fmla="*/ 0 w 54"/>
                <a:gd name="T5" fmla="*/ 0 h 51"/>
                <a:gd name="T6" fmla="*/ 0 w 54"/>
                <a:gd name="T7" fmla="*/ 0 h 51"/>
                <a:gd name="T8" fmla="*/ 0 w 54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51"/>
                <a:gd name="T17" fmla="*/ 54 w 54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51">
                  <a:moveTo>
                    <a:pt x="0" y="36"/>
                  </a:moveTo>
                  <a:lnTo>
                    <a:pt x="43" y="51"/>
                  </a:lnTo>
                  <a:lnTo>
                    <a:pt x="54" y="14"/>
                  </a:lnTo>
                  <a:lnTo>
                    <a:pt x="11" y="0"/>
                  </a:lnTo>
                  <a:lnTo>
                    <a:pt x="0" y="3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00" name="Line 1427"/>
            <p:cNvSpPr>
              <a:spLocks noChangeShapeType="1"/>
            </p:cNvSpPr>
            <p:nvPr/>
          </p:nvSpPr>
          <p:spPr bwMode="auto">
            <a:xfrm>
              <a:off x="1265" y="2104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01" name="Line 1428"/>
            <p:cNvSpPr>
              <a:spLocks noChangeShapeType="1"/>
            </p:cNvSpPr>
            <p:nvPr/>
          </p:nvSpPr>
          <p:spPr bwMode="auto">
            <a:xfrm flipH="1">
              <a:off x="1277" y="2104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02" name="Line 1429"/>
            <p:cNvSpPr>
              <a:spLocks noChangeShapeType="1"/>
            </p:cNvSpPr>
            <p:nvPr/>
          </p:nvSpPr>
          <p:spPr bwMode="auto">
            <a:xfrm flipV="1">
              <a:off x="1263" y="2102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03" name="Freeform 1430"/>
            <p:cNvSpPr>
              <a:spLocks/>
            </p:cNvSpPr>
            <p:nvPr/>
          </p:nvSpPr>
          <p:spPr bwMode="auto">
            <a:xfrm>
              <a:off x="1262" y="2104"/>
              <a:ext cx="9" cy="5"/>
            </a:xfrm>
            <a:custGeom>
              <a:avLst/>
              <a:gdLst>
                <a:gd name="T0" fmla="*/ 0 w 60"/>
                <a:gd name="T1" fmla="*/ 0 h 30"/>
                <a:gd name="T2" fmla="*/ 0 w 60"/>
                <a:gd name="T3" fmla="*/ 0 h 30"/>
                <a:gd name="T4" fmla="*/ 0 w 60"/>
                <a:gd name="T5" fmla="*/ 0 h 30"/>
                <a:gd name="T6" fmla="*/ 0 w 60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0"/>
                <a:gd name="T14" fmla="*/ 60 w 6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0">
                  <a:moveTo>
                    <a:pt x="26" y="30"/>
                  </a:moveTo>
                  <a:lnTo>
                    <a:pt x="60" y="0"/>
                  </a:lnTo>
                  <a:lnTo>
                    <a:pt x="0" y="1"/>
                  </a:lnTo>
                  <a:lnTo>
                    <a:pt x="26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04" name="Freeform 1431"/>
            <p:cNvSpPr>
              <a:spLocks/>
            </p:cNvSpPr>
            <p:nvPr/>
          </p:nvSpPr>
          <p:spPr bwMode="auto">
            <a:xfrm>
              <a:off x="1262" y="2099"/>
              <a:ext cx="9" cy="5"/>
            </a:xfrm>
            <a:custGeom>
              <a:avLst/>
              <a:gdLst>
                <a:gd name="T0" fmla="*/ 0 w 60"/>
                <a:gd name="T1" fmla="*/ 0 h 30"/>
                <a:gd name="T2" fmla="*/ 0 w 60"/>
                <a:gd name="T3" fmla="*/ 0 h 30"/>
                <a:gd name="T4" fmla="*/ 0 w 60"/>
                <a:gd name="T5" fmla="*/ 0 h 30"/>
                <a:gd name="T6" fmla="*/ 0 w 60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0"/>
                <a:gd name="T14" fmla="*/ 60 w 6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0">
                  <a:moveTo>
                    <a:pt x="60" y="29"/>
                  </a:moveTo>
                  <a:lnTo>
                    <a:pt x="0" y="30"/>
                  </a:lnTo>
                  <a:lnTo>
                    <a:pt x="34" y="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05" name="Freeform 1432"/>
            <p:cNvSpPr>
              <a:spLocks/>
            </p:cNvSpPr>
            <p:nvPr/>
          </p:nvSpPr>
          <p:spPr bwMode="auto">
            <a:xfrm>
              <a:off x="1262" y="2099"/>
              <a:ext cx="9" cy="10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w 6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9"/>
                <a:gd name="T17" fmla="*/ 60 w 6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9">
                  <a:moveTo>
                    <a:pt x="26" y="59"/>
                  </a:moveTo>
                  <a:lnTo>
                    <a:pt x="60" y="29"/>
                  </a:lnTo>
                  <a:lnTo>
                    <a:pt x="34" y="0"/>
                  </a:lnTo>
                  <a:lnTo>
                    <a:pt x="0" y="30"/>
                  </a:lnTo>
                  <a:lnTo>
                    <a:pt x="26" y="5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06" name="Line 1433"/>
            <p:cNvSpPr>
              <a:spLocks noChangeShapeType="1"/>
            </p:cNvSpPr>
            <p:nvPr/>
          </p:nvSpPr>
          <p:spPr bwMode="auto">
            <a:xfrm flipH="1" flipV="1">
              <a:off x="1277" y="2102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07" name="Freeform 1434"/>
            <p:cNvSpPr>
              <a:spLocks/>
            </p:cNvSpPr>
            <p:nvPr/>
          </p:nvSpPr>
          <p:spPr bwMode="auto">
            <a:xfrm>
              <a:off x="1279" y="2100"/>
              <a:ext cx="5" cy="9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34" y="29"/>
                  </a:moveTo>
                  <a:lnTo>
                    <a:pt x="0" y="0"/>
                  </a:lnTo>
                  <a:lnTo>
                    <a:pt x="8" y="58"/>
                  </a:lnTo>
                  <a:lnTo>
                    <a:pt x="34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08" name="Freeform 1435"/>
            <p:cNvSpPr>
              <a:spLocks/>
            </p:cNvSpPr>
            <p:nvPr/>
          </p:nvSpPr>
          <p:spPr bwMode="auto">
            <a:xfrm>
              <a:off x="1274" y="2100"/>
              <a:ext cx="6" cy="9"/>
            </a:xfrm>
            <a:custGeom>
              <a:avLst/>
              <a:gdLst>
                <a:gd name="T0" fmla="*/ 0 w 34"/>
                <a:gd name="T1" fmla="*/ 0 h 58"/>
                <a:gd name="T2" fmla="*/ 0 w 34"/>
                <a:gd name="T3" fmla="*/ 0 h 58"/>
                <a:gd name="T4" fmla="*/ 0 w 34"/>
                <a:gd name="T5" fmla="*/ 0 h 58"/>
                <a:gd name="T6" fmla="*/ 0 w 34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8"/>
                <a:gd name="T14" fmla="*/ 34 w 34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8">
                  <a:moveTo>
                    <a:pt x="26" y="0"/>
                  </a:moveTo>
                  <a:lnTo>
                    <a:pt x="34" y="58"/>
                  </a:lnTo>
                  <a:lnTo>
                    <a:pt x="0" y="2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09" name="Freeform 1436"/>
            <p:cNvSpPr>
              <a:spLocks/>
            </p:cNvSpPr>
            <p:nvPr/>
          </p:nvSpPr>
          <p:spPr bwMode="auto">
            <a:xfrm>
              <a:off x="1274" y="2100"/>
              <a:ext cx="10" cy="9"/>
            </a:xfrm>
            <a:custGeom>
              <a:avLst/>
              <a:gdLst>
                <a:gd name="T0" fmla="*/ 0 w 60"/>
                <a:gd name="T1" fmla="*/ 0 h 58"/>
                <a:gd name="T2" fmla="*/ 0 w 60"/>
                <a:gd name="T3" fmla="*/ 0 h 58"/>
                <a:gd name="T4" fmla="*/ 0 w 60"/>
                <a:gd name="T5" fmla="*/ 0 h 58"/>
                <a:gd name="T6" fmla="*/ 0 w 60"/>
                <a:gd name="T7" fmla="*/ 0 h 58"/>
                <a:gd name="T8" fmla="*/ 0 w 60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8"/>
                <a:gd name="T17" fmla="*/ 60 w 60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8">
                  <a:moveTo>
                    <a:pt x="60" y="29"/>
                  </a:moveTo>
                  <a:lnTo>
                    <a:pt x="26" y="0"/>
                  </a:lnTo>
                  <a:lnTo>
                    <a:pt x="0" y="28"/>
                  </a:lnTo>
                  <a:lnTo>
                    <a:pt x="34" y="58"/>
                  </a:lnTo>
                  <a:lnTo>
                    <a:pt x="60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10" name="Line 1437"/>
            <p:cNvSpPr>
              <a:spLocks noChangeShapeType="1"/>
            </p:cNvSpPr>
            <p:nvPr/>
          </p:nvSpPr>
          <p:spPr bwMode="auto">
            <a:xfrm flipH="1">
              <a:off x="1308" y="2092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11" name="Freeform 1438"/>
            <p:cNvSpPr>
              <a:spLocks/>
            </p:cNvSpPr>
            <p:nvPr/>
          </p:nvSpPr>
          <p:spPr bwMode="auto">
            <a:xfrm>
              <a:off x="1302" y="2089"/>
              <a:ext cx="10" cy="7"/>
            </a:xfrm>
            <a:custGeom>
              <a:avLst/>
              <a:gdLst>
                <a:gd name="T0" fmla="*/ 0 w 57"/>
                <a:gd name="T1" fmla="*/ 0 h 45"/>
                <a:gd name="T2" fmla="*/ 0 w 57"/>
                <a:gd name="T3" fmla="*/ 0 h 45"/>
                <a:gd name="T4" fmla="*/ 0 w 57"/>
                <a:gd name="T5" fmla="*/ 0 h 45"/>
                <a:gd name="T6" fmla="*/ 0 w 5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"/>
                <a:gd name="T13" fmla="*/ 0 h 45"/>
                <a:gd name="T14" fmla="*/ 57 w 5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" h="45">
                  <a:moveTo>
                    <a:pt x="57" y="45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57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12" name="Freeform 1439"/>
            <p:cNvSpPr>
              <a:spLocks/>
            </p:cNvSpPr>
            <p:nvPr/>
          </p:nvSpPr>
          <p:spPr bwMode="auto">
            <a:xfrm>
              <a:off x="1302" y="2089"/>
              <a:ext cx="10" cy="7"/>
            </a:xfrm>
            <a:custGeom>
              <a:avLst/>
              <a:gdLst>
                <a:gd name="T0" fmla="*/ 0 w 57"/>
                <a:gd name="T1" fmla="*/ 0 h 45"/>
                <a:gd name="T2" fmla="*/ 0 w 57"/>
                <a:gd name="T3" fmla="*/ 0 h 45"/>
                <a:gd name="T4" fmla="*/ 0 w 57"/>
                <a:gd name="T5" fmla="*/ 0 h 45"/>
                <a:gd name="T6" fmla="*/ 0 w 5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"/>
                <a:gd name="T13" fmla="*/ 0 h 45"/>
                <a:gd name="T14" fmla="*/ 57 w 5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" h="45">
                  <a:moveTo>
                    <a:pt x="57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13" name="Rectangle 1440"/>
            <p:cNvSpPr>
              <a:spLocks noChangeArrowheads="1"/>
            </p:cNvSpPr>
            <p:nvPr/>
          </p:nvSpPr>
          <p:spPr bwMode="auto">
            <a:xfrm>
              <a:off x="1302" y="2089"/>
              <a:ext cx="1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14" name="Freeform 1441"/>
            <p:cNvSpPr>
              <a:spLocks/>
            </p:cNvSpPr>
            <p:nvPr/>
          </p:nvSpPr>
          <p:spPr bwMode="auto">
            <a:xfrm>
              <a:off x="1308" y="2084"/>
              <a:ext cx="8" cy="8"/>
            </a:xfrm>
            <a:custGeom>
              <a:avLst/>
              <a:gdLst>
                <a:gd name="T0" fmla="*/ 0 w 45"/>
                <a:gd name="T1" fmla="*/ 0 h 52"/>
                <a:gd name="T2" fmla="*/ 0 w 45"/>
                <a:gd name="T3" fmla="*/ 0 h 52"/>
                <a:gd name="T4" fmla="*/ 0 w 45"/>
                <a:gd name="T5" fmla="*/ 0 h 52"/>
                <a:gd name="T6" fmla="*/ 0 w 45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2"/>
                <a:gd name="T14" fmla="*/ 45 w 45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2">
                  <a:moveTo>
                    <a:pt x="0" y="52"/>
                  </a:moveTo>
                  <a:lnTo>
                    <a:pt x="45" y="52"/>
                  </a:lnTo>
                  <a:lnTo>
                    <a:pt x="0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15" name="Freeform 1442"/>
            <p:cNvSpPr>
              <a:spLocks/>
            </p:cNvSpPr>
            <p:nvPr/>
          </p:nvSpPr>
          <p:spPr bwMode="auto">
            <a:xfrm>
              <a:off x="1308" y="2084"/>
              <a:ext cx="8" cy="8"/>
            </a:xfrm>
            <a:custGeom>
              <a:avLst/>
              <a:gdLst>
                <a:gd name="T0" fmla="*/ 0 w 45"/>
                <a:gd name="T1" fmla="*/ 0 h 52"/>
                <a:gd name="T2" fmla="*/ 0 w 45"/>
                <a:gd name="T3" fmla="*/ 0 h 52"/>
                <a:gd name="T4" fmla="*/ 0 w 45"/>
                <a:gd name="T5" fmla="*/ 0 h 52"/>
                <a:gd name="T6" fmla="*/ 0 w 45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2"/>
                <a:gd name="T14" fmla="*/ 45 w 45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2">
                  <a:moveTo>
                    <a:pt x="45" y="5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16" name="Rectangle 1443"/>
            <p:cNvSpPr>
              <a:spLocks noChangeArrowheads="1"/>
            </p:cNvSpPr>
            <p:nvPr/>
          </p:nvSpPr>
          <p:spPr bwMode="auto">
            <a:xfrm>
              <a:off x="1308" y="2084"/>
              <a:ext cx="8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17" name="Freeform 1444"/>
            <p:cNvSpPr>
              <a:spLocks/>
            </p:cNvSpPr>
            <p:nvPr/>
          </p:nvSpPr>
          <p:spPr bwMode="auto">
            <a:xfrm>
              <a:off x="1305" y="2092"/>
              <a:ext cx="7" cy="8"/>
            </a:xfrm>
            <a:custGeom>
              <a:avLst/>
              <a:gdLst>
                <a:gd name="T0" fmla="*/ 0 w 43"/>
                <a:gd name="T1" fmla="*/ 0 h 46"/>
                <a:gd name="T2" fmla="*/ 0 w 43"/>
                <a:gd name="T3" fmla="*/ 0 h 46"/>
                <a:gd name="T4" fmla="*/ 0 w 43"/>
                <a:gd name="T5" fmla="*/ 0 h 46"/>
                <a:gd name="T6" fmla="*/ 0 w 4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46"/>
                <a:gd name="T14" fmla="*/ 43 w 4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46">
                  <a:moveTo>
                    <a:pt x="0" y="0"/>
                  </a:moveTo>
                  <a:lnTo>
                    <a:pt x="0" y="46"/>
                  </a:lnTo>
                  <a:lnTo>
                    <a:pt x="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18" name="Freeform 1445"/>
            <p:cNvSpPr>
              <a:spLocks/>
            </p:cNvSpPr>
            <p:nvPr/>
          </p:nvSpPr>
          <p:spPr bwMode="auto">
            <a:xfrm>
              <a:off x="1305" y="2092"/>
              <a:ext cx="7" cy="8"/>
            </a:xfrm>
            <a:custGeom>
              <a:avLst/>
              <a:gdLst>
                <a:gd name="T0" fmla="*/ 0 w 43"/>
                <a:gd name="T1" fmla="*/ 0 h 46"/>
                <a:gd name="T2" fmla="*/ 0 w 43"/>
                <a:gd name="T3" fmla="*/ 0 h 46"/>
                <a:gd name="T4" fmla="*/ 0 w 43"/>
                <a:gd name="T5" fmla="*/ 0 h 46"/>
                <a:gd name="T6" fmla="*/ 0 w 4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46"/>
                <a:gd name="T14" fmla="*/ 43 w 4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46">
                  <a:moveTo>
                    <a:pt x="0" y="46"/>
                  </a:moveTo>
                  <a:lnTo>
                    <a:pt x="43" y="0"/>
                  </a:lnTo>
                  <a:lnTo>
                    <a:pt x="43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19" name="Rectangle 1446"/>
            <p:cNvSpPr>
              <a:spLocks noChangeArrowheads="1"/>
            </p:cNvSpPr>
            <p:nvPr/>
          </p:nvSpPr>
          <p:spPr bwMode="auto">
            <a:xfrm>
              <a:off x="1305" y="2092"/>
              <a:ext cx="7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20" name="Line 1447"/>
            <p:cNvSpPr>
              <a:spLocks noChangeShapeType="1"/>
            </p:cNvSpPr>
            <p:nvPr/>
          </p:nvSpPr>
          <p:spPr bwMode="auto">
            <a:xfrm flipV="1">
              <a:off x="1302" y="2101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21" name="Freeform 1448"/>
            <p:cNvSpPr>
              <a:spLocks/>
            </p:cNvSpPr>
            <p:nvPr/>
          </p:nvSpPr>
          <p:spPr bwMode="auto">
            <a:xfrm>
              <a:off x="1299" y="2092"/>
              <a:ext cx="7" cy="13"/>
            </a:xfrm>
            <a:custGeom>
              <a:avLst/>
              <a:gdLst>
                <a:gd name="T0" fmla="*/ 0 w 46"/>
                <a:gd name="T1" fmla="*/ 0 h 76"/>
                <a:gd name="T2" fmla="*/ 0 w 46"/>
                <a:gd name="T3" fmla="*/ 0 h 76"/>
                <a:gd name="T4" fmla="*/ 0 w 46"/>
                <a:gd name="T5" fmla="*/ 0 h 76"/>
                <a:gd name="T6" fmla="*/ 0 w 46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76"/>
                <a:gd name="T14" fmla="*/ 46 w 46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76">
                  <a:moveTo>
                    <a:pt x="46" y="0"/>
                  </a:moveTo>
                  <a:lnTo>
                    <a:pt x="0" y="0"/>
                  </a:lnTo>
                  <a:lnTo>
                    <a:pt x="46" y="7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22" name="Freeform 1449"/>
            <p:cNvSpPr>
              <a:spLocks/>
            </p:cNvSpPr>
            <p:nvPr/>
          </p:nvSpPr>
          <p:spPr bwMode="auto">
            <a:xfrm>
              <a:off x="1299" y="2092"/>
              <a:ext cx="7" cy="13"/>
            </a:xfrm>
            <a:custGeom>
              <a:avLst/>
              <a:gdLst>
                <a:gd name="T0" fmla="*/ 0 w 46"/>
                <a:gd name="T1" fmla="*/ 0 h 76"/>
                <a:gd name="T2" fmla="*/ 0 w 46"/>
                <a:gd name="T3" fmla="*/ 0 h 76"/>
                <a:gd name="T4" fmla="*/ 0 w 46"/>
                <a:gd name="T5" fmla="*/ 0 h 76"/>
                <a:gd name="T6" fmla="*/ 0 w 46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76"/>
                <a:gd name="T14" fmla="*/ 46 w 46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76">
                  <a:moveTo>
                    <a:pt x="0" y="0"/>
                  </a:moveTo>
                  <a:lnTo>
                    <a:pt x="46" y="76"/>
                  </a:lnTo>
                  <a:lnTo>
                    <a:pt x="0" y="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23" name="Rectangle 1450"/>
            <p:cNvSpPr>
              <a:spLocks noChangeArrowheads="1"/>
            </p:cNvSpPr>
            <p:nvPr/>
          </p:nvSpPr>
          <p:spPr bwMode="auto">
            <a:xfrm>
              <a:off x="1299" y="2092"/>
              <a:ext cx="7" cy="1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24" name="Freeform 1451"/>
            <p:cNvSpPr>
              <a:spLocks/>
            </p:cNvSpPr>
            <p:nvPr/>
          </p:nvSpPr>
          <p:spPr bwMode="auto">
            <a:xfrm>
              <a:off x="1305" y="2102"/>
              <a:ext cx="7" cy="8"/>
            </a:xfrm>
            <a:custGeom>
              <a:avLst/>
              <a:gdLst>
                <a:gd name="T0" fmla="*/ 0 w 43"/>
                <a:gd name="T1" fmla="*/ 0 h 46"/>
                <a:gd name="T2" fmla="*/ 0 w 43"/>
                <a:gd name="T3" fmla="*/ 0 h 46"/>
                <a:gd name="T4" fmla="*/ 0 w 43"/>
                <a:gd name="T5" fmla="*/ 0 h 46"/>
                <a:gd name="T6" fmla="*/ 0 w 4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46"/>
                <a:gd name="T14" fmla="*/ 43 w 4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46">
                  <a:moveTo>
                    <a:pt x="43" y="46"/>
                  </a:moveTo>
                  <a:lnTo>
                    <a:pt x="43" y="0"/>
                  </a:lnTo>
                  <a:lnTo>
                    <a:pt x="0" y="46"/>
                  </a:lnTo>
                  <a:lnTo>
                    <a:pt x="43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25" name="Freeform 1452"/>
            <p:cNvSpPr>
              <a:spLocks/>
            </p:cNvSpPr>
            <p:nvPr/>
          </p:nvSpPr>
          <p:spPr bwMode="auto">
            <a:xfrm>
              <a:off x="1305" y="2102"/>
              <a:ext cx="7" cy="8"/>
            </a:xfrm>
            <a:custGeom>
              <a:avLst/>
              <a:gdLst>
                <a:gd name="T0" fmla="*/ 0 w 43"/>
                <a:gd name="T1" fmla="*/ 0 h 46"/>
                <a:gd name="T2" fmla="*/ 0 w 43"/>
                <a:gd name="T3" fmla="*/ 0 h 46"/>
                <a:gd name="T4" fmla="*/ 0 w 43"/>
                <a:gd name="T5" fmla="*/ 0 h 46"/>
                <a:gd name="T6" fmla="*/ 0 w 4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46"/>
                <a:gd name="T14" fmla="*/ 43 w 4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46">
                  <a:moveTo>
                    <a:pt x="43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26" name="Rectangle 1453"/>
            <p:cNvSpPr>
              <a:spLocks noChangeArrowheads="1"/>
            </p:cNvSpPr>
            <p:nvPr/>
          </p:nvSpPr>
          <p:spPr bwMode="auto">
            <a:xfrm>
              <a:off x="1305" y="2102"/>
              <a:ext cx="7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27" name="Line 1454"/>
            <p:cNvSpPr>
              <a:spLocks noChangeShapeType="1"/>
            </p:cNvSpPr>
            <p:nvPr/>
          </p:nvSpPr>
          <p:spPr bwMode="auto">
            <a:xfrm>
              <a:off x="1302" y="2105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28" name="Freeform 1455"/>
            <p:cNvSpPr>
              <a:spLocks/>
            </p:cNvSpPr>
            <p:nvPr/>
          </p:nvSpPr>
          <p:spPr bwMode="auto">
            <a:xfrm>
              <a:off x="1301" y="2097"/>
              <a:ext cx="8" cy="9"/>
            </a:xfrm>
            <a:custGeom>
              <a:avLst/>
              <a:gdLst>
                <a:gd name="T0" fmla="*/ 0 w 45"/>
                <a:gd name="T1" fmla="*/ 0 h 54"/>
                <a:gd name="T2" fmla="*/ 0 w 45"/>
                <a:gd name="T3" fmla="*/ 0 h 54"/>
                <a:gd name="T4" fmla="*/ 0 w 45"/>
                <a:gd name="T5" fmla="*/ 0 h 54"/>
                <a:gd name="T6" fmla="*/ 0 w 45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4"/>
                <a:gd name="T14" fmla="*/ 45 w 45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4">
                  <a:moveTo>
                    <a:pt x="0" y="54"/>
                  </a:moveTo>
                  <a:lnTo>
                    <a:pt x="45" y="54"/>
                  </a:lnTo>
                  <a:lnTo>
                    <a:pt x="0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29" name="Freeform 1456"/>
            <p:cNvSpPr>
              <a:spLocks/>
            </p:cNvSpPr>
            <p:nvPr/>
          </p:nvSpPr>
          <p:spPr bwMode="auto">
            <a:xfrm>
              <a:off x="1301" y="2097"/>
              <a:ext cx="8" cy="9"/>
            </a:xfrm>
            <a:custGeom>
              <a:avLst/>
              <a:gdLst>
                <a:gd name="T0" fmla="*/ 0 w 45"/>
                <a:gd name="T1" fmla="*/ 0 h 54"/>
                <a:gd name="T2" fmla="*/ 0 w 45"/>
                <a:gd name="T3" fmla="*/ 0 h 54"/>
                <a:gd name="T4" fmla="*/ 0 w 45"/>
                <a:gd name="T5" fmla="*/ 0 h 54"/>
                <a:gd name="T6" fmla="*/ 0 w 45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4"/>
                <a:gd name="T14" fmla="*/ 45 w 45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4">
                  <a:moveTo>
                    <a:pt x="45" y="54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30" name="Rectangle 1457"/>
            <p:cNvSpPr>
              <a:spLocks noChangeArrowheads="1"/>
            </p:cNvSpPr>
            <p:nvPr/>
          </p:nvSpPr>
          <p:spPr bwMode="auto">
            <a:xfrm>
              <a:off x="1301" y="2097"/>
              <a:ext cx="8" cy="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31" name="Freeform 1458"/>
            <p:cNvSpPr>
              <a:spLocks/>
            </p:cNvSpPr>
            <p:nvPr/>
          </p:nvSpPr>
          <p:spPr bwMode="auto">
            <a:xfrm>
              <a:off x="1308" y="2096"/>
              <a:ext cx="8" cy="10"/>
            </a:xfrm>
            <a:custGeom>
              <a:avLst/>
              <a:gdLst>
                <a:gd name="T0" fmla="*/ 0 w 45"/>
                <a:gd name="T1" fmla="*/ 0 h 62"/>
                <a:gd name="T2" fmla="*/ 0 w 45"/>
                <a:gd name="T3" fmla="*/ 0 h 62"/>
                <a:gd name="T4" fmla="*/ 0 w 45"/>
                <a:gd name="T5" fmla="*/ 0 h 62"/>
                <a:gd name="T6" fmla="*/ 0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2"/>
                <a:gd name="T14" fmla="*/ 45 w 45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2">
                  <a:moveTo>
                    <a:pt x="45" y="0"/>
                  </a:moveTo>
                  <a:lnTo>
                    <a:pt x="0" y="0"/>
                  </a:lnTo>
                  <a:lnTo>
                    <a:pt x="45" y="6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32" name="Freeform 1459"/>
            <p:cNvSpPr>
              <a:spLocks/>
            </p:cNvSpPr>
            <p:nvPr/>
          </p:nvSpPr>
          <p:spPr bwMode="auto">
            <a:xfrm>
              <a:off x="1308" y="2096"/>
              <a:ext cx="8" cy="10"/>
            </a:xfrm>
            <a:custGeom>
              <a:avLst/>
              <a:gdLst>
                <a:gd name="T0" fmla="*/ 0 w 45"/>
                <a:gd name="T1" fmla="*/ 0 h 62"/>
                <a:gd name="T2" fmla="*/ 0 w 45"/>
                <a:gd name="T3" fmla="*/ 0 h 62"/>
                <a:gd name="T4" fmla="*/ 0 w 45"/>
                <a:gd name="T5" fmla="*/ 0 h 62"/>
                <a:gd name="T6" fmla="*/ 0 w 45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2"/>
                <a:gd name="T14" fmla="*/ 45 w 45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2">
                  <a:moveTo>
                    <a:pt x="0" y="0"/>
                  </a:moveTo>
                  <a:lnTo>
                    <a:pt x="45" y="62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33" name="Rectangle 1460"/>
            <p:cNvSpPr>
              <a:spLocks noChangeArrowheads="1"/>
            </p:cNvSpPr>
            <p:nvPr/>
          </p:nvSpPr>
          <p:spPr bwMode="auto">
            <a:xfrm>
              <a:off x="1308" y="2096"/>
              <a:ext cx="8" cy="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34" name="Line 1461"/>
            <p:cNvSpPr>
              <a:spLocks noChangeShapeType="1"/>
            </p:cNvSpPr>
            <p:nvPr/>
          </p:nvSpPr>
          <p:spPr bwMode="auto">
            <a:xfrm>
              <a:off x="1299" y="2107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35" name="Freeform 1462"/>
            <p:cNvSpPr>
              <a:spLocks/>
            </p:cNvSpPr>
            <p:nvPr/>
          </p:nvSpPr>
          <p:spPr bwMode="auto">
            <a:xfrm>
              <a:off x="2187" y="2413"/>
              <a:ext cx="7" cy="500"/>
            </a:xfrm>
            <a:custGeom>
              <a:avLst/>
              <a:gdLst>
                <a:gd name="T0" fmla="*/ 0 w 45"/>
                <a:gd name="T1" fmla="*/ 0 h 3153"/>
                <a:gd name="T2" fmla="*/ 0 w 45"/>
                <a:gd name="T3" fmla="*/ 0 h 3153"/>
                <a:gd name="T4" fmla="*/ 0 w 45"/>
                <a:gd name="T5" fmla="*/ 0 h 3153"/>
                <a:gd name="T6" fmla="*/ 0 w 45"/>
                <a:gd name="T7" fmla="*/ 0 h 3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153"/>
                <a:gd name="T14" fmla="*/ 45 w 45"/>
                <a:gd name="T15" fmla="*/ 3153 h 3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153">
                  <a:moveTo>
                    <a:pt x="45" y="0"/>
                  </a:moveTo>
                  <a:lnTo>
                    <a:pt x="0" y="0"/>
                  </a:lnTo>
                  <a:lnTo>
                    <a:pt x="45" y="315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36" name="Freeform 1463"/>
            <p:cNvSpPr>
              <a:spLocks/>
            </p:cNvSpPr>
            <p:nvPr/>
          </p:nvSpPr>
          <p:spPr bwMode="auto">
            <a:xfrm>
              <a:off x="2187" y="2413"/>
              <a:ext cx="7" cy="500"/>
            </a:xfrm>
            <a:custGeom>
              <a:avLst/>
              <a:gdLst>
                <a:gd name="T0" fmla="*/ 0 w 45"/>
                <a:gd name="T1" fmla="*/ 0 h 3153"/>
                <a:gd name="T2" fmla="*/ 0 w 45"/>
                <a:gd name="T3" fmla="*/ 0 h 3153"/>
                <a:gd name="T4" fmla="*/ 0 w 45"/>
                <a:gd name="T5" fmla="*/ 0 h 3153"/>
                <a:gd name="T6" fmla="*/ 0 w 45"/>
                <a:gd name="T7" fmla="*/ 0 h 31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153"/>
                <a:gd name="T14" fmla="*/ 45 w 45"/>
                <a:gd name="T15" fmla="*/ 3153 h 31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153">
                  <a:moveTo>
                    <a:pt x="0" y="0"/>
                  </a:moveTo>
                  <a:lnTo>
                    <a:pt x="45" y="3153"/>
                  </a:lnTo>
                  <a:lnTo>
                    <a:pt x="0" y="31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37" name="Rectangle 1464"/>
            <p:cNvSpPr>
              <a:spLocks noChangeArrowheads="1"/>
            </p:cNvSpPr>
            <p:nvPr/>
          </p:nvSpPr>
          <p:spPr bwMode="auto">
            <a:xfrm>
              <a:off x="2187" y="2413"/>
              <a:ext cx="7" cy="50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38" name="Freeform 1465"/>
            <p:cNvSpPr>
              <a:spLocks/>
            </p:cNvSpPr>
            <p:nvPr/>
          </p:nvSpPr>
          <p:spPr bwMode="auto">
            <a:xfrm>
              <a:off x="1320" y="2954"/>
              <a:ext cx="1371" cy="7"/>
            </a:xfrm>
            <a:custGeom>
              <a:avLst/>
              <a:gdLst>
                <a:gd name="T0" fmla="*/ 0 w 8298"/>
                <a:gd name="T1" fmla="*/ 0 h 46"/>
                <a:gd name="T2" fmla="*/ 0 w 8298"/>
                <a:gd name="T3" fmla="*/ 0 h 46"/>
                <a:gd name="T4" fmla="*/ 0 w 8298"/>
                <a:gd name="T5" fmla="*/ 0 h 46"/>
                <a:gd name="T6" fmla="*/ 0 w 829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98"/>
                <a:gd name="T13" fmla="*/ 0 h 46"/>
                <a:gd name="T14" fmla="*/ 8298 w 829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98" h="46">
                  <a:moveTo>
                    <a:pt x="0" y="0"/>
                  </a:moveTo>
                  <a:lnTo>
                    <a:pt x="0" y="46"/>
                  </a:lnTo>
                  <a:lnTo>
                    <a:pt x="82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39" name="Freeform 1466"/>
            <p:cNvSpPr>
              <a:spLocks/>
            </p:cNvSpPr>
            <p:nvPr/>
          </p:nvSpPr>
          <p:spPr bwMode="auto">
            <a:xfrm>
              <a:off x="1320" y="2954"/>
              <a:ext cx="1371" cy="7"/>
            </a:xfrm>
            <a:custGeom>
              <a:avLst/>
              <a:gdLst>
                <a:gd name="T0" fmla="*/ 0 w 8298"/>
                <a:gd name="T1" fmla="*/ 0 h 46"/>
                <a:gd name="T2" fmla="*/ 0 w 8298"/>
                <a:gd name="T3" fmla="*/ 0 h 46"/>
                <a:gd name="T4" fmla="*/ 0 w 8298"/>
                <a:gd name="T5" fmla="*/ 0 h 46"/>
                <a:gd name="T6" fmla="*/ 0 w 829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98"/>
                <a:gd name="T13" fmla="*/ 0 h 46"/>
                <a:gd name="T14" fmla="*/ 8298 w 829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98" h="46">
                  <a:moveTo>
                    <a:pt x="0" y="46"/>
                  </a:moveTo>
                  <a:lnTo>
                    <a:pt x="8298" y="0"/>
                  </a:lnTo>
                  <a:lnTo>
                    <a:pt x="8298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40" name="Rectangle 1467"/>
            <p:cNvSpPr>
              <a:spLocks noChangeArrowheads="1"/>
            </p:cNvSpPr>
            <p:nvPr/>
          </p:nvSpPr>
          <p:spPr bwMode="auto">
            <a:xfrm>
              <a:off x="1320" y="2954"/>
              <a:ext cx="137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41" name="Freeform 1468"/>
            <p:cNvSpPr>
              <a:spLocks/>
            </p:cNvSpPr>
            <p:nvPr/>
          </p:nvSpPr>
          <p:spPr bwMode="auto">
            <a:xfrm>
              <a:off x="1320" y="3390"/>
              <a:ext cx="1371" cy="7"/>
            </a:xfrm>
            <a:custGeom>
              <a:avLst/>
              <a:gdLst>
                <a:gd name="T0" fmla="*/ 0 w 8298"/>
                <a:gd name="T1" fmla="*/ 0 h 45"/>
                <a:gd name="T2" fmla="*/ 0 w 8298"/>
                <a:gd name="T3" fmla="*/ 0 h 45"/>
                <a:gd name="T4" fmla="*/ 0 w 8298"/>
                <a:gd name="T5" fmla="*/ 0 h 45"/>
                <a:gd name="T6" fmla="*/ 0 w 829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98"/>
                <a:gd name="T13" fmla="*/ 0 h 45"/>
                <a:gd name="T14" fmla="*/ 8298 w 829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98" h="45">
                  <a:moveTo>
                    <a:pt x="0" y="0"/>
                  </a:moveTo>
                  <a:lnTo>
                    <a:pt x="0" y="45"/>
                  </a:lnTo>
                  <a:lnTo>
                    <a:pt x="82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42" name="Freeform 1469"/>
            <p:cNvSpPr>
              <a:spLocks/>
            </p:cNvSpPr>
            <p:nvPr/>
          </p:nvSpPr>
          <p:spPr bwMode="auto">
            <a:xfrm>
              <a:off x="1320" y="3390"/>
              <a:ext cx="1371" cy="7"/>
            </a:xfrm>
            <a:custGeom>
              <a:avLst/>
              <a:gdLst>
                <a:gd name="T0" fmla="*/ 0 w 8298"/>
                <a:gd name="T1" fmla="*/ 0 h 45"/>
                <a:gd name="T2" fmla="*/ 0 w 8298"/>
                <a:gd name="T3" fmla="*/ 0 h 45"/>
                <a:gd name="T4" fmla="*/ 0 w 8298"/>
                <a:gd name="T5" fmla="*/ 0 h 45"/>
                <a:gd name="T6" fmla="*/ 0 w 829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98"/>
                <a:gd name="T13" fmla="*/ 0 h 45"/>
                <a:gd name="T14" fmla="*/ 8298 w 829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98" h="45">
                  <a:moveTo>
                    <a:pt x="0" y="45"/>
                  </a:moveTo>
                  <a:lnTo>
                    <a:pt x="8298" y="0"/>
                  </a:lnTo>
                  <a:lnTo>
                    <a:pt x="829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43" name="Rectangle 1470"/>
            <p:cNvSpPr>
              <a:spLocks noChangeArrowheads="1"/>
            </p:cNvSpPr>
            <p:nvPr/>
          </p:nvSpPr>
          <p:spPr bwMode="auto">
            <a:xfrm>
              <a:off x="1320" y="3390"/>
              <a:ext cx="137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44" name="Freeform 1471"/>
            <p:cNvSpPr>
              <a:spLocks/>
            </p:cNvSpPr>
            <p:nvPr/>
          </p:nvSpPr>
          <p:spPr bwMode="auto">
            <a:xfrm>
              <a:off x="941" y="2715"/>
              <a:ext cx="7" cy="235"/>
            </a:xfrm>
            <a:custGeom>
              <a:avLst/>
              <a:gdLst>
                <a:gd name="T0" fmla="*/ 0 w 45"/>
                <a:gd name="T1" fmla="*/ 0 h 1489"/>
                <a:gd name="T2" fmla="*/ 0 w 45"/>
                <a:gd name="T3" fmla="*/ 0 h 1489"/>
                <a:gd name="T4" fmla="*/ 0 w 45"/>
                <a:gd name="T5" fmla="*/ 0 h 1489"/>
                <a:gd name="T6" fmla="*/ 0 w 45"/>
                <a:gd name="T7" fmla="*/ 0 h 1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489"/>
                <a:gd name="T14" fmla="*/ 45 w 45"/>
                <a:gd name="T15" fmla="*/ 1489 h 1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489">
                  <a:moveTo>
                    <a:pt x="45" y="0"/>
                  </a:moveTo>
                  <a:lnTo>
                    <a:pt x="0" y="0"/>
                  </a:lnTo>
                  <a:lnTo>
                    <a:pt x="45" y="148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45" name="Freeform 1472"/>
            <p:cNvSpPr>
              <a:spLocks/>
            </p:cNvSpPr>
            <p:nvPr/>
          </p:nvSpPr>
          <p:spPr bwMode="auto">
            <a:xfrm>
              <a:off x="941" y="2715"/>
              <a:ext cx="7" cy="235"/>
            </a:xfrm>
            <a:custGeom>
              <a:avLst/>
              <a:gdLst>
                <a:gd name="T0" fmla="*/ 0 w 45"/>
                <a:gd name="T1" fmla="*/ 0 h 1489"/>
                <a:gd name="T2" fmla="*/ 0 w 45"/>
                <a:gd name="T3" fmla="*/ 0 h 1489"/>
                <a:gd name="T4" fmla="*/ 0 w 45"/>
                <a:gd name="T5" fmla="*/ 0 h 1489"/>
                <a:gd name="T6" fmla="*/ 0 w 45"/>
                <a:gd name="T7" fmla="*/ 0 h 1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489"/>
                <a:gd name="T14" fmla="*/ 45 w 45"/>
                <a:gd name="T15" fmla="*/ 1489 h 1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489">
                  <a:moveTo>
                    <a:pt x="0" y="0"/>
                  </a:moveTo>
                  <a:lnTo>
                    <a:pt x="45" y="1489"/>
                  </a:lnTo>
                  <a:lnTo>
                    <a:pt x="0" y="14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46" name="Rectangle 1473"/>
            <p:cNvSpPr>
              <a:spLocks noChangeArrowheads="1"/>
            </p:cNvSpPr>
            <p:nvPr/>
          </p:nvSpPr>
          <p:spPr bwMode="auto">
            <a:xfrm>
              <a:off x="941" y="2715"/>
              <a:ext cx="7" cy="23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47" name="Freeform 1474"/>
            <p:cNvSpPr>
              <a:spLocks/>
            </p:cNvSpPr>
            <p:nvPr/>
          </p:nvSpPr>
          <p:spPr bwMode="auto">
            <a:xfrm>
              <a:off x="944" y="3147"/>
              <a:ext cx="376" cy="7"/>
            </a:xfrm>
            <a:custGeom>
              <a:avLst/>
              <a:gdLst>
                <a:gd name="T0" fmla="*/ 0 w 2270"/>
                <a:gd name="T1" fmla="*/ 0 h 45"/>
                <a:gd name="T2" fmla="*/ 0 w 2270"/>
                <a:gd name="T3" fmla="*/ 0 h 45"/>
                <a:gd name="T4" fmla="*/ 0 w 2270"/>
                <a:gd name="T5" fmla="*/ 0 h 45"/>
                <a:gd name="T6" fmla="*/ 0 w 227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70"/>
                <a:gd name="T13" fmla="*/ 0 h 45"/>
                <a:gd name="T14" fmla="*/ 2270 w 227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70" h="45">
                  <a:moveTo>
                    <a:pt x="2270" y="45"/>
                  </a:moveTo>
                  <a:lnTo>
                    <a:pt x="2270" y="0"/>
                  </a:lnTo>
                  <a:lnTo>
                    <a:pt x="0" y="45"/>
                  </a:lnTo>
                  <a:lnTo>
                    <a:pt x="227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48" name="Freeform 1475"/>
            <p:cNvSpPr>
              <a:spLocks/>
            </p:cNvSpPr>
            <p:nvPr/>
          </p:nvSpPr>
          <p:spPr bwMode="auto">
            <a:xfrm>
              <a:off x="944" y="3147"/>
              <a:ext cx="376" cy="7"/>
            </a:xfrm>
            <a:custGeom>
              <a:avLst/>
              <a:gdLst>
                <a:gd name="T0" fmla="*/ 0 w 2270"/>
                <a:gd name="T1" fmla="*/ 0 h 45"/>
                <a:gd name="T2" fmla="*/ 0 w 2270"/>
                <a:gd name="T3" fmla="*/ 0 h 45"/>
                <a:gd name="T4" fmla="*/ 0 w 2270"/>
                <a:gd name="T5" fmla="*/ 0 h 45"/>
                <a:gd name="T6" fmla="*/ 0 w 227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70"/>
                <a:gd name="T13" fmla="*/ 0 h 45"/>
                <a:gd name="T14" fmla="*/ 2270 w 227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70" h="45">
                  <a:moveTo>
                    <a:pt x="2270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49" name="Rectangle 1476"/>
            <p:cNvSpPr>
              <a:spLocks noChangeArrowheads="1"/>
            </p:cNvSpPr>
            <p:nvPr/>
          </p:nvSpPr>
          <p:spPr bwMode="auto">
            <a:xfrm>
              <a:off x="944" y="3147"/>
              <a:ext cx="376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50" name="Freeform 1477"/>
            <p:cNvSpPr>
              <a:spLocks/>
            </p:cNvSpPr>
            <p:nvPr/>
          </p:nvSpPr>
          <p:spPr bwMode="auto">
            <a:xfrm>
              <a:off x="941" y="3151"/>
              <a:ext cx="7" cy="236"/>
            </a:xfrm>
            <a:custGeom>
              <a:avLst/>
              <a:gdLst>
                <a:gd name="T0" fmla="*/ 0 w 45"/>
                <a:gd name="T1" fmla="*/ 0 h 1489"/>
                <a:gd name="T2" fmla="*/ 0 w 45"/>
                <a:gd name="T3" fmla="*/ 0 h 1489"/>
                <a:gd name="T4" fmla="*/ 0 w 45"/>
                <a:gd name="T5" fmla="*/ 0 h 1489"/>
                <a:gd name="T6" fmla="*/ 0 w 45"/>
                <a:gd name="T7" fmla="*/ 0 h 1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489"/>
                <a:gd name="T14" fmla="*/ 45 w 45"/>
                <a:gd name="T15" fmla="*/ 1489 h 1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489">
                  <a:moveTo>
                    <a:pt x="45" y="0"/>
                  </a:moveTo>
                  <a:lnTo>
                    <a:pt x="0" y="0"/>
                  </a:lnTo>
                  <a:lnTo>
                    <a:pt x="45" y="148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51" name="Freeform 1478"/>
            <p:cNvSpPr>
              <a:spLocks/>
            </p:cNvSpPr>
            <p:nvPr/>
          </p:nvSpPr>
          <p:spPr bwMode="auto">
            <a:xfrm>
              <a:off x="941" y="3151"/>
              <a:ext cx="7" cy="236"/>
            </a:xfrm>
            <a:custGeom>
              <a:avLst/>
              <a:gdLst>
                <a:gd name="T0" fmla="*/ 0 w 45"/>
                <a:gd name="T1" fmla="*/ 0 h 1489"/>
                <a:gd name="T2" fmla="*/ 0 w 45"/>
                <a:gd name="T3" fmla="*/ 0 h 1489"/>
                <a:gd name="T4" fmla="*/ 0 w 45"/>
                <a:gd name="T5" fmla="*/ 0 h 1489"/>
                <a:gd name="T6" fmla="*/ 0 w 45"/>
                <a:gd name="T7" fmla="*/ 0 h 14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489"/>
                <a:gd name="T14" fmla="*/ 45 w 45"/>
                <a:gd name="T15" fmla="*/ 1489 h 14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489">
                  <a:moveTo>
                    <a:pt x="0" y="0"/>
                  </a:moveTo>
                  <a:lnTo>
                    <a:pt x="45" y="1489"/>
                  </a:lnTo>
                  <a:lnTo>
                    <a:pt x="0" y="14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52" name="Rectangle 1479"/>
            <p:cNvSpPr>
              <a:spLocks noChangeArrowheads="1"/>
            </p:cNvSpPr>
            <p:nvPr/>
          </p:nvSpPr>
          <p:spPr bwMode="auto">
            <a:xfrm>
              <a:off x="941" y="3151"/>
              <a:ext cx="7" cy="23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53" name="Freeform 1480"/>
            <p:cNvSpPr>
              <a:spLocks/>
            </p:cNvSpPr>
            <p:nvPr/>
          </p:nvSpPr>
          <p:spPr bwMode="auto">
            <a:xfrm>
              <a:off x="1316" y="3151"/>
              <a:ext cx="7" cy="82"/>
            </a:xfrm>
            <a:custGeom>
              <a:avLst/>
              <a:gdLst>
                <a:gd name="T0" fmla="*/ 0 w 45"/>
                <a:gd name="T1" fmla="*/ 0 h 522"/>
                <a:gd name="T2" fmla="*/ 0 w 45"/>
                <a:gd name="T3" fmla="*/ 0 h 522"/>
                <a:gd name="T4" fmla="*/ 0 w 45"/>
                <a:gd name="T5" fmla="*/ 0 h 522"/>
                <a:gd name="T6" fmla="*/ 0 w 45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22"/>
                <a:gd name="T14" fmla="*/ 45 w 45"/>
                <a:gd name="T15" fmla="*/ 522 h 5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22">
                  <a:moveTo>
                    <a:pt x="0" y="522"/>
                  </a:moveTo>
                  <a:lnTo>
                    <a:pt x="45" y="522"/>
                  </a:lnTo>
                  <a:lnTo>
                    <a:pt x="0" y="0"/>
                  </a:lnTo>
                  <a:lnTo>
                    <a:pt x="0" y="5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54" name="Freeform 1481"/>
            <p:cNvSpPr>
              <a:spLocks/>
            </p:cNvSpPr>
            <p:nvPr/>
          </p:nvSpPr>
          <p:spPr bwMode="auto">
            <a:xfrm>
              <a:off x="1316" y="3151"/>
              <a:ext cx="7" cy="82"/>
            </a:xfrm>
            <a:custGeom>
              <a:avLst/>
              <a:gdLst>
                <a:gd name="T0" fmla="*/ 0 w 45"/>
                <a:gd name="T1" fmla="*/ 0 h 522"/>
                <a:gd name="T2" fmla="*/ 0 w 45"/>
                <a:gd name="T3" fmla="*/ 0 h 522"/>
                <a:gd name="T4" fmla="*/ 0 w 45"/>
                <a:gd name="T5" fmla="*/ 0 h 522"/>
                <a:gd name="T6" fmla="*/ 0 w 45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22"/>
                <a:gd name="T14" fmla="*/ 45 w 45"/>
                <a:gd name="T15" fmla="*/ 522 h 5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22">
                  <a:moveTo>
                    <a:pt x="45" y="52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55" name="Rectangle 1482"/>
            <p:cNvSpPr>
              <a:spLocks noChangeArrowheads="1"/>
            </p:cNvSpPr>
            <p:nvPr/>
          </p:nvSpPr>
          <p:spPr bwMode="auto">
            <a:xfrm>
              <a:off x="1316" y="3151"/>
              <a:ext cx="7" cy="8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56" name="Freeform 1483"/>
            <p:cNvSpPr>
              <a:spLocks/>
            </p:cNvSpPr>
            <p:nvPr/>
          </p:nvSpPr>
          <p:spPr bwMode="auto">
            <a:xfrm>
              <a:off x="1165" y="3293"/>
              <a:ext cx="8" cy="19"/>
            </a:xfrm>
            <a:custGeom>
              <a:avLst/>
              <a:gdLst>
                <a:gd name="T0" fmla="*/ 0 w 45"/>
                <a:gd name="T1" fmla="*/ 0 h 119"/>
                <a:gd name="T2" fmla="*/ 0 w 45"/>
                <a:gd name="T3" fmla="*/ 0 h 119"/>
                <a:gd name="T4" fmla="*/ 0 w 45"/>
                <a:gd name="T5" fmla="*/ 0 h 119"/>
                <a:gd name="T6" fmla="*/ 0 w 45"/>
                <a:gd name="T7" fmla="*/ 0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9"/>
                <a:gd name="T14" fmla="*/ 45 w 45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9">
                  <a:moveTo>
                    <a:pt x="45" y="0"/>
                  </a:moveTo>
                  <a:lnTo>
                    <a:pt x="0" y="0"/>
                  </a:lnTo>
                  <a:lnTo>
                    <a:pt x="45" y="11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57" name="Freeform 1484"/>
            <p:cNvSpPr>
              <a:spLocks/>
            </p:cNvSpPr>
            <p:nvPr/>
          </p:nvSpPr>
          <p:spPr bwMode="auto">
            <a:xfrm>
              <a:off x="1165" y="3293"/>
              <a:ext cx="8" cy="19"/>
            </a:xfrm>
            <a:custGeom>
              <a:avLst/>
              <a:gdLst>
                <a:gd name="T0" fmla="*/ 0 w 45"/>
                <a:gd name="T1" fmla="*/ 0 h 119"/>
                <a:gd name="T2" fmla="*/ 0 w 45"/>
                <a:gd name="T3" fmla="*/ 0 h 119"/>
                <a:gd name="T4" fmla="*/ 0 w 45"/>
                <a:gd name="T5" fmla="*/ 0 h 119"/>
                <a:gd name="T6" fmla="*/ 0 w 45"/>
                <a:gd name="T7" fmla="*/ 0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9"/>
                <a:gd name="T14" fmla="*/ 45 w 45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9">
                  <a:moveTo>
                    <a:pt x="0" y="0"/>
                  </a:moveTo>
                  <a:lnTo>
                    <a:pt x="45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58" name="Rectangle 1485"/>
            <p:cNvSpPr>
              <a:spLocks noChangeArrowheads="1"/>
            </p:cNvSpPr>
            <p:nvPr/>
          </p:nvSpPr>
          <p:spPr bwMode="auto">
            <a:xfrm>
              <a:off x="1165" y="3293"/>
              <a:ext cx="8" cy="1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59" name="Freeform 1486"/>
            <p:cNvSpPr>
              <a:spLocks/>
            </p:cNvSpPr>
            <p:nvPr/>
          </p:nvSpPr>
          <p:spPr bwMode="auto">
            <a:xfrm>
              <a:off x="1186" y="3273"/>
              <a:ext cx="44" cy="7"/>
            </a:xfrm>
            <a:custGeom>
              <a:avLst/>
              <a:gdLst>
                <a:gd name="T0" fmla="*/ 0 w 265"/>
                <a:gd name="T1" fmla="*/ 0 h 45"/>
                <a:gd name="T2" fmla="*/ 0 w 265"/>
                <a:gd name="T3" fmla="*/ 0 h 45"/>
                <a:gd name="T4" fmla="*/ 0 w 265"/>
                <a:gd name="T5" fmla="*/ 0 h 45"/>
                <a:gd name="T6" fmla="*/ 0 w 26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5"/>
                <a:gd name="T13" fmla="*/ 0 h 45"/>
                <a:gd name="T14" fmla="*/ 265 w 26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5" h="45">
                  <a:moveTo>
                    <a:pt x="0" y="0"/>
                  </a:moveTo>
                  <a:lnTo>
                    <a:pt x="0" y="45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60" name="Freeform 1487"/>
            <p:cNvSpPr>
              <a:spLocks/>
            </p:cNvSpPr>
            <p:nvPr/>
          </p:nvSpPr>
          <p:spPr bwMode="auto">
            <a:xfrm>
              <a:off x="1186" y="3273"/>
              <a:ext cx="44" cy="7"/>
            </a:xfrm>
            <a:custGeom>
              <a:avLst/>
              <a:gdLst>
                <a:gd name="T0" fmla="*/ 0 w 265"/>
                <a:gd name="T1" fmla="*/ 0 h 45"/>
                <a:gd name="T2" fmla="*/ 0 w 265"/>
                <a:gd name="T3" fmla="*/ 0 h 45"/>
                <a:gd name="T4" fmla="*/ 0 w 265"/>
                <a:gd name="T5" fmla="*/ 0 h 45"/>
                <a:gd name="T6" fmla="*/ 0 w 26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5"/>
                <a:gd name="T13" fmla="*/ 0 h 45"/>
                <a:gd name="T14" fmla="*/ 265 w 26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5" h="45">
                  <a:moveTo>
                    <a:pt x="0" y="45"/>
                  </a:moveTo>
                  <a:lnTo>
                    <a:pt x="265" y="0"/>
                  </a:lnTo>
                  <a:lnTo>
                    <a:pt x="26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61" name="Rectangle 1488"/>
            <p:cNvSpPr>
              <a:spLocks noChangeArrowheads="1"/>
            </p:cNvSpPr>
            <p:nvPr/>
          </p:nvSpPr>
          <p:spPr bwMode="auto">
            <a:xfrm>
              <a:off x="1186" y="3273"/>
              <a:ext cx="44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62" name="Freeform 1489"/>
            <p:cNvSpPr>
              <a:spLocks/>
            </p:cNvSpPr>
            <p:nvPr/>
          </p:nvSpPr>
          <p:spPr bwMode="auto">
            <a:xfrm>
              <a:off x="1316" y="3320"/>
              <a:ext cx="7" cy="74"/>
            </a:xfrm>
            <a:custGeom>
              <a:avLst/>
              <a:gdLst>
                <a:gd name="T0" fmla="*/ 0 w 45"/>
                <a:gd name="T1" fmla="*/ 0 h 464"/>
                <a:gd name="T2" fmla="*/ 0 w 45"/>
                <a:gd name="T3" fmla="*/ 0 h 464"/>
                <a:gd name="T4" fmla="*/ 0 w 45"/>
                <a:gd name="T5" fmla="*/ 0 h 464"/>
                <a:gd name="T6" fmla="*/ 0 w 45"/>
                <a:gd name="T7" fmla="*/ 0 h 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64"/>
                <a:gd name="T14" fmla="*/ 45 w 45"/>
                <a:gd name="T15" fmla="*/ 464 h 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64">
                  <a:moveTo>
                    <a:pt x="45" y="0"/>
                  </a:moveTo>
                  <a:lnTo>
                    <a:pt x="0" y="0"/>
                  </a:lnTo>
                  <a:lnTo>
                    <a:pt x="45" y="46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63" name="Freeform 1490"/>
            <p:cNvSpPr>
              <a:spLocks/>
            </p:cNvSpPr>
            <p:nvPr/>
          </p:nvSpPr>
          <p:spPr bwMode="auto">
            <a:xfrm>
              <a:off x="1316" y="3320"/>
              <a:ext cx="7" cy="74"/>
            </a:xfrm>
            <a:custGeom>
              <a:avLst/>
              <a:gdLst>
                <a:gd name="T0" fmla="*/ 0 w 45"/>
                <a:gd name="T1" fmla="*/ 0 h 464"/>
                <a:gd name="T2" fmla="*/ 0 w 45"/>
                <a:gd name="T3" fmla="*/ 0 h 464"/>
                <a:gd name="T4" fmla="*/ 0 w 45"/>
                <a:gd name="T5" fmla="*/ 0 h 464"/>
                <a:gd name="T6" fmla="*/ 0 w 45"/>
                <a:gd name="T7" fmla="*/ 0 h 4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64"/>
                <a:gd name="T14" fmla="*/ 45 w 45"/>
                <a:gd name="T15" fmla="*/ 464 h 4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64">
                  <a:moveTo>
                    <a:pt x="0" y="0"/>
                  </a:moveTo>
                  <a:lnTo>
                    <a:pt x="45" y="464"/>
                  </a:lnTo>
                  <a:lnTo>
                    <a:pt x="0" y="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64" name="Rectangle 1491"/>
            <p:cNvSpPr>
              <a:spLocks noChangeArrowheads="1"/>
            </p:cNvSpPr>
            <p:nvPr/>
          </p:nvSpPr>
          <p:spPr bwMode="auto">
            <a:xfrm>
              <a:off x="1316" y="3320"/>
              <a:ext cx="7" cy="7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65" name="Freeform 1492"/>
            <p:cNvSpPr>
              <a:spLocks/>
            </p:cNvSpPr>
            <p:nvPr/>
          </p:nvSpPr>
          <p:spPr bwMode="auto">
            <a:xfrm>
              <a:off x="1316" y="2884"/>
              <a:ext cx="7" cy="73"/>
            </a:xfrm>
            <a:custGeom>
              <a:avLst/>
              <a:gdLst>
                <a:gd name="T0" fmla="*/ 0 w 45"/>
                <a:gd name="T1" fmla="*/ 0 h 465"/>
                <a:gd name="T2" fmla="*/ 0 w 45"/>
                <a:gd name="T3" fmla="*/ 0 h 465"/>
                <a:gd name="T4" fmla="*/ 0 w 45"/>
                <a:gd name="T5" fmla="*/ 0 h 465"/>
                <a:gd name="T6" fmla="*/ 0 w 45"/>
                <a:gd name="T7" fmla="*/ 0 h 4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65"/>
                <a:gd name="T14" fmla="*/ 45 w 45"/>
                <a:gd name="T15" fmla="*/ 465 h 4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65">
                  <a:moveTo>
                    <a:pt x="45" y="0"/>
                  </a:moveTo>
                  <a:lnTo>
                    <a:pt x="0" y="0"/>
                  </a:lnTo>
                  <a:lnTo>
                    <a:pt x="45" y="46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66" name="Freeform 1493"/>
            <p:cNvSpPr>
              <a:spLocks/>
            </p:cNvSpPr>
            <p:nvPr/>
          </p:nvSpPr>
          <p:spPr bwMode="auto">
            <a:xfrm>
              <a:off x="1316" y="2884"/>
              <a:ext cx="7" cy="73"/>
            </a:xfrm>
            <a:custGeom>
              <a:avLst/>
              <a:gdLst>
                <a:gd name="T0" fmla="*/ 0 w 45"/>
                <a:gd name="T1" fmla="*/ 0 h 465"/>
                <a:gd name="T2" fmla="*/ 0 w 45"/>
                <a:gd name="T3" fmla="*/ 0 h 465"/>
                <a:gd name="T4" fmla="*/ 0 w 45"/>
                <a:gd name="T5" fmla="*/ 0 h 465"/>
                <a:gd name="T6" fmla="*/ 0 w 45"/>
                <a:gd name="T7" fmla="*/ 0 h 4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65"/>
                <a:gd name="T14" fmla="*/ 45 w 45"/>
                <a:gd name="T15" fmla="*/ 465 h 4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65">
                  <a:moveTo>
                    <a:pt x="0" y="0"/>
                  </a:moveTo>
                  <a:lnTo>
                    <a:pt x="45" y="465"/>
                  </a:lnTo>
                  <a:lnTo>
                    <a:pt x="0" y="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67" name="Rectangle 1494"/>
            <p:cNvSpPr>
              <a:spLocks noChangeArrowheads="1"/>
            </p:cNvSpPr>
            <p:nvPr/>
          </p:nvSpPr>
          <p:spPr bwMode="auto">
            <a:xfrm>
              <a:off x="1316" y="2884"/>
              <a:ext cx="7" cy="7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68" name="Freeform 1495"/>
            <p:cNvSpPr>
              <a:spLocks/>
            </p:cNvSpPr>
            <p:nvPr/>
          </p:nvSpPr>
          <p:spPr bwMode="auto">
            <a:xfrm>
              <a:off x="944" y="2712"/>
              <a:ext cx="376" cy="6"/>
            </a:xfrm>
            <a:custGeom>
              <a:avLst/>
              <a:gdLst>
                <a:gd name="T0" fmla="*/ 0 w 2270"/>
                <a:gd name="T1" fmla="*/ 0 h 46"/>
                <a:gd name="T2" fmla="*/ 0 w 2270"/>
                <a:gd name="T3" fmla="*/ 0 h 46"/>
                <a:gd name="T4" fmla="*/ 0 w 2270"/>
                <a:gd name="T5" fmla="*/ 0 h 46"/>
                <a:gd name="T6" fmla="*/ 0 w 227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70"/>
                <a:gd name="T13" fmla="*/ 0 h 46"/>
                <a:gd name="T14" fmla="*/ 2270 w 227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70" h="46">
                  <a:moveTo>
                    <a:pt x="2270" y="46"/>
                  </a:moveTo>
                  <a:lnTo>
                    <a:pt x="2270" y="0"/>
                  </a:lnTo>
                  <a:lnTo>
                    <a:pt x="0" y="46"/>
                  </a:lnTo>
                  <a:lnTo>
                    <a:pt x="227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69" name="Freeform 1496"/>
            <p:cNvSpPr>
              <a:spLocks/>
            </p:cNvSpPr>
            <p:nvPr/>
          </p:nvSpPr>
          <p:spPr bwMode="auto">
            <a:xfrm>
              <a:off x="944" y="2712"/>
              <a:ext cx="376" cy="6"/>
            </a:xfrm>
            <a:custGeom>
              <a:avLst/>
              <a:gdLst>
                <a:gd name="T0" fmla="*/ 0 w 2270"/>
                <a:gd name="T1" fmla="*/ 0 h 46"/>
                <a:gd name="T2" fmla="*/ 0 w 2270"/>
                <a:gd name="T3" fmla="*/ 0 h 46"/>
                <a:gd name="T4" fmla="*/ 0 w 2270"/>
                <a:gd name="T5" fmla="*/ 0 h 46"/>
                <a:gd name="T6" fmla="*/ 0 w 227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70"/>
                <a:gd name="T13" fmla="*/ 0 h 46"/>
                <a:gd name="T14" fmla="*/ 2270 w 227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70" h="46">
                  <a:moveTo>
                    <a:pt x="2270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70" name="Rectangle 1497"/>
            <p:cNvSpPr>
              <a:spLocks noChangeArrowheads="1"/>
            </p:cNvSpPr>
            <p:nvPr/>
          </p:nvSpPr>
          <p:spPr bwMode="auto">
            <a:xfrm>
              <a:off x="944" y="2712"/>
              <a:ext cx="376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71" name="Freeform 1498"/>
            <p:cNvSpPr>
              <a:spLocks/>
            </p:cNvSpPr>
            <p:nvPr/>
          </p:nvSpPr>
          <p:spPr bwMode="auto">
            <a:xfrm>
              <a:off x="1165" y="2857"/>
              <a:ext cx="8" cy="18"/>
            </a:xfrm>
            <a:custGeom>
              <a:avLst/>
              <a:gdLst>
                <a:gd name="T0" fmla="*/ 0 w 45"/>
                <a:gd name="T1" fmla="*/ 0 h 118"/>
                <a:gd name="T2" fmla="*/ 0 w 45"/>
                <a:gd name="T3" fmla="*/ 0 h 118"/>
                <a:gd name="T4" fmla="*/ 0 w 45"/>
                <a:gd name="T5" fmla="*/ 0 h 118"/>
                <a:gd name="T6" fmla="*/ 0 w 45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8"/>
                <a:gd name="T14" fmla="*/ 45 w 45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8">
                  <a:moveTo>
                    <a:pt x="45" y="0"/>
                  </a:moveTo>
                  <a:lnTo>
                    <a:pt x="0" y="0"/>
                  </a:lnTo>
                  <a:lnTo>
                    <a:pt x="45" y="11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72" name="Freeform 1499"/>
            <p:cNvSpPr>
              <a:spLocks/>
            </p:cNvSpPr>
            <p:nvPr/>
          </p:nvSpPr>
          <p:spPr bwMode="auto">
            <a:xfrm>
              <a:off x="1165" y="2857"/>
              <a:ext cx="8" cy="18"/>
            </a:xfrm>
            <a:custGeom>
              <a:avLst/>
              <a:gdLst>
                <a:gd name="T0" fmla="*/ 0 w 45"/>
                <a:gd name="T1" fmla="*/ 0 h 118"/>
                <a:gd name="T2" fmla="*/ 0 w 45"/>
                <a:gd name="T3" fmla="*/ 0 h 118"/>
                <a:gd name="T4" fmla="*/ 0 w 45"/>
                <a:gd name="T5" fmla="*/ 0 h 118"/>
                <a:gd name="T6" fmla="*/ 0 w 45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8"/>
                <a:gd name="T14" fmla="*/ 45 w 45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8">
                  <a:moveTo>
                    <a:pt x="0" y="0"/>
                  </a:moveTo>
                  <a:lnTo>
                    <a:pt x="45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73" name="Rectangle 1500"/>
            <p:cNvSpPr>
              <a:spLocks noChangeArrowheads="1"/>
            </p:cNvSpPr>
            <p:nvPr/>
          </p:nvSpPr>
          <p:spPr bwMode="auto">
            <a:xfrm>
              <a:off x="1165" y="2857"/>
              <a:ext cx="8" cy="1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74" name="Freeform 1501"/>
            <p:cNvSpPr>
              <a:spLocks/>
            </p:cNvSpPr>
            <p:nvPr/>
          </p:nvSpPr>
          <p:spPr bwMode="auto">
            <a:xfrm>
              <a:off x="1186" y="2837"/>
              <a:ext cx="44" cy="7"/>
            </a:xfrm>
            <a:custGeom>
              <a:avLst/>
              <a:gdLst>
                <a:gd name="T0" fmla="*/ 0 w 265"/>
                <a:gd name="T1" fmla="*/ 0 h 45"/>
                <a:gd name="T2" fmla="*/ 0 w 265"/>
                <a:gd name="T3" fmla="*/ 0 h 45"/>
                <a:gd name="T4" fmla="*/ 0 w 265"/>
                <a:gd name="T5" fmla="*/ 0 h 45"/>
                <a:gd name="T6" fmla="*/ 0 w 26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5"/>
                <a:gd name="T13" fmla="*/ 0 h 45"/>
                <a:gd name="T14" fmla="*/ 265 w 26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5" h="45">
                  <a:moveTo>
                    <a:pt x="0" y="0"/>
                  </a:moveTo>
                  <a:lnTo>
                    <a:pt x="0" y="45"/>
                  </a:lnTo>
                  <a:lnTo>
                    <a:pt x="2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75" name="Freeform 1502"/>
            <p:cNvSpPr>
              <a:spLocks/>
            </p:cNvSpPr>
            <p:nvPr/>
          </p:nvSpPr>
          <p:spPr bwMode="auto">
            <a:xfrm>
              <a:off x="1186" y="2837"/>
              <a:ext cx="44" cy="7"/>
            </a:xfrm>
            <a:custGeom>
              <a:avLst/>
              <a:gdLst>
                <a:gd name="T0" fmla="*/ 0 w 265"/>
                <a:gd name="T1" fmla="*/ 0 h 45"/>
                <a:gd name="T2" fmla="*/ 0 w 265"/>
                <a:gd name="T3" fmla="*/ 0 h 45"/>
                <a:gd name="T4" fmla="*/ 0 w 265"/>
                <a:gd name="T5" fmla="*/ 0 h 45"/>
                <a:gd name="T6" fmla="*/ 0 w 26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5"/>
                <a:gd name="T13" fmla="*/ 0 h 45"/>
                <a:gd name="T14" fmla="*/ 265 w 26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5" h="45">
                  <a:moveTo>
                    <a:pt x="0" y="45"/>
                  </a:moveTo>
                  <a:lnTo>
                    <a:pt x="265" y="0"/>
                  </a:lnTo>
                  <a:lnTo>
                    <a:pt x="26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76" name="Rectangle 1503"/>
            <p:cNvSpPr>
              <a:spLocks noChangeArrowheads="1"/>
            </p:cNvSpPr>
            <p:nvPr/>
          </p:nvSpPr>
          <p:spPr bwMode="auto">
            <a:xfrm>
              <a:off x="1186" y="2837"/>
              <a:ext cx="44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77" name="Freeform 1504"/>
            <p:cNvSpPr>
              <a:spLocks/>
            </p:cNvSpPr>
            <p:nvPr/>
          </p:nvSpPr>
          <p:spPr bwMode="auto">
            <a:xfrm>
              <a:off x="1316" y="2715"/>
              <a:ext cx="7" cy="82"/>
            </a:xfrm>
            <a:custGeom>
              <a:avLst/>
              <a:gdLst>
                <a:gd name="T0" fmla="*/ 0 w 45"/>
                <a:gd name="T1" fmla="*/ 0 h 521"/>
                <a:gd name="T2" fmla="*/ 0 w 45"/>
                <a:gd name="T3" fmla="*/ 0 h 521"/>
                <a:gd name="T4" fmla="*/ 0 w 45"/>
                <a:gd name="T5" fmla="*/ 0 h 521"/>
                <a:gd name="T6" fmla="*/ 0 w 45"/>
                <a:gd name="T7" fmla="*/ 0 h 5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21"/>
                <a:gd name="T14" fmla="*/ 45 w 45"/>
                <a:gd name="T15" fmla="*/ 521 h 5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21">
                  <a:moveTo>
                    <a:pt x="0" y="521"/>
                  </a:moveTo>
                  <a:lnTo>
                    <a:pt x="45" y="521"/>
                  </a:lnTo>
                  <a:lnTo>
                    <a:pt x="0" y="0"/>
                  </a:lnTo>
                  <a:lnTo>
                    <a:pt x="0" y="5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78" name="Freeform 1505"/>
            <p:cNvSpPr>
              <a:spLocks/>
            </p:cNvSpPr>
            <p:nvPr/>
          </p:nvSpPr>
          <p:spPr bwMode="auto">
            <a:xfrm>
              <a:off x="1316" y="2715"/>
              <a:ext cx="7" cy="82"/>
            </a:xfrm>
            <a:custGeom>
              <a:avLst/>
              <a:gdLst>
                <a:gd name="T0" fmla="*/ 0 w 45"/>
                <a:gd name="T1" fmla="*/ 0 h 521"/>
                <a:gd name="T2" fmla="*/ 0 w 45"/>
                <a:gd name="T3" fmla="*/ 0 h 521"/>
                <a:gd name="T4" fmla="*/ 0 w 45"/>
                <a:gd name="T5" fmla="*/ 0 h 521"/>
                <a:gd name="T6" fmla="*/ 0 w 45"/>
                <a:gd name="T7" fmla="*/ 0 h 5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21"/>
                <a:gd name="T14" fmla="*/ 45 w 45"/>
                <a:gd name="T15" fmla="*/ 521 h 5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21">
                  <a:moveTo>
                    <a:pt x="45" y="52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79" name="Rectangle 1506"/>
            <p:cNvSpPr>
              <a:spLocks noChangeArrowheads="1"/>
            </p:cNvSpPr>
            <p:nvPr/>
          </p:nvSpPr>
          <p:spPr bwMode="auto">
            <a:xfrm>
              <a:off x="1316" y="2715"/>
              <a:ext cx="7" cy="8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80" name="Freeform 1507"/>
            <p:cNvSpPr>
              <a:spLocks/>
            </p:cNvSpPr>
            <p:nvPr/>
          </p:nvSpPr>
          <p:spPr bwMode="auto">
            <a:xfrm>
              <a:off x="1409" y="3273"/>
              <a:ext cx="38" cy="7"/>
            </a:xfrm>
            <a:custGeom>
              <a:avLst/>
              <a:gdLst>
                <a:gd name="T0" fmla="*/ 0 w 228"/>
                <a:gd name="T1" fmla="*/ 0 h 45"/>
                <a:gd name="T2" fmla="*/ 0 w 228"/>
                <a:gd name="T3" fmla="*/ 0 h 45"/>
                <a:gd name="T4" fmla="*/ 0 w 228"/>
                <a:gd name="T5" fmla="*/ 0 h 45"/>
                <a:gd name="T6" fmla="*/ 0 w 22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8"/>
                <a:gd name="T13" fmla="*/ 0 h 45"/>
                <a:gd name="T14" fmla="*/ 228 w 22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8" h="45">
                  <a:moveTo>
                    <a:pt x="0" y="0"/>
                  </a:moveTo>
                  <a:lnTo>
                    <a:pt x="0" y="45"/>
                  </a:lnTo>
                  <a:lnTo>
                    <a:pt x="2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81" name="Freeform 1508"/>
            <p:cNvSpPr>
              <a:spLocks/>
            </p:cNvSpPr>
            <p:nvPr/>
          </p:nvSpPr>
          <p:spPr bwMode="auto">
            <a:xfrm>
              <a:off x="1409" y="3273"/>
              <a:ext cx="38" cy="7"/>
            </a:xfrm>
            <a:custGeom>
              <a:avLst/>
              <a:gdLst>
                <a:gd name="T0" fmla="*/ 0 w 228"/>
                <a:gd name="T1" fmla="*/ 0 h 45"/>
                <a:gd name="T2" fmla="*/ 0 w 228"/>
                <a:gd name="T3" fmla="*/ 0 h 45"/>
                <a:gd name="T4" fmla="*/ 0 w 228"/>
                <a:gd name="T5" fmla="*/ 0 h 45"/>
                <a:gd name="T6" fmla="*/ 0 w 22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8"/>
                <a:gd name="T13" fmla="*/ 0 h 45"/>
                <a:gd name="T14" fmla="*/ 228 w 22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8" h="45">
                  <a:moveTo>
                    <a:pt x="0" y="45"/>
                  </a:moveTo>
                  <a:lnTo>
                    <a:pt x="228" y="0"/>
                  </a:lnTo>
                  <a:lnTo>
                    <a:pt x="22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82" name="Rectangle 1509"/>
            <p:cNvSpPr>
              <a:spLocks noChangeArrowheads="1"/>
            </p:cNvSpPr>
            <p:nvPr/>
          </p:nvSpPr>
          <p:spPr bwMode="auto">
            <a:xfrm>
              <a:off x="1409" y="3273"/>
              <a:ext cx="3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83" name="Freeform 1510"/>
            <p:cNvSpPr>
              <a:spLocks/>
            </p:cNvSpPr>
            <p:nvPr/>
          </p:nvSpPr>
          <p:spPr bwMode="auto">
            <a:xfrm>
              <a:off x="1461" y="3293"/>
              <a:ext cx="7" cy="19"/>
            </a:xfrm>
            <a:custGeom>
              <a:avLst/>
              <a:gdLst>
                <a:gd name="T0" fmla="*/ 0 w 45"/>
                <a:gd name="T1" fmla="*/ 0 h 119"/>
                <a:gd name="T2" fmla="*/ 0 w 45"/>
                <a:gd name="T3" fmla="*/ 0 h 119"/>
                <a:gd name="T4" fmla="*/ 0 w 45"/>
                <a:gd name="T5" fmla="*/ 0 h 119"/>
                <a:gd name="T6" fmla="*/ 0 w 45"/>
                <a:gd name="T7" fmla="*/ 0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9"/>
                <a:gd name="T14" fmla="*/ 45 w 45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9">
                  <a:moveTo>
                    <a:pt x="45" y="0"/>
                  </a:moveTo>
                  <a:lnTo>
                    <a:pt x="0" y="0"/>
                  </a:lnTo>
                  <a:lnTo>
                    <a:pt x="45" y="11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84" name="Freeform 1511"/>
            <p:cNvSpPr>
              <a:spLocks/>
            </p:cNvSpPr>
            <p:nvPr/>
          </p:nvSpPr>
          <p:spPr bwMode="auto">
            <a:xfrm>
              <a:off x="1461" y="3293"/>
              <a:ext cx="7" cy="19"/>
            </a:xfrm>
            <a:custGeom>
              <a:avLst/>
              <a:gdLst>
                <a:gd name="T0" fmla="*/ 0 w 45"/>
                <a:gd name="T1" fmla="*/ 0 h 119"/>
                <a:gd name="T2" fmla="*/ 0 w 45"/>
                <a:gd name="T3" fmla="*/ 0 h 119"/>
                <a:gd name="T4" fmla="*/ 0 w 45"/>
                <a:gd name="T5" fmla="*/ 0 h 119"/>
                <a:gd name="T6" fmla="*/ 0 w 45"/>
                <a:gd name="T7" fmla="*/ 0 h 1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9"/>
                <a:gd name="T14" fmla="*/ 45 w 45"/>
                <a:gd name="T15" fmla="*/ 119 h 1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9">
                  <a:moveTo>
                    <a:pt x="0" y="0"/>
                  </a:moveTo>
                  <a:lnTo>
                    <a:pt x="45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85" name="Rectangle 1512"/>
            <p:cNvSpPr>
              <a:spLocks noChangeArrowheads="1"/>
            </p:cNvSpPr>
            <p:nvPr/>
          </p:nvSpPr>
          <p:spPr bwMode="auto">
            <a:xfrm>
              <a:off x="1461" y="3293"/>
              <a:ext cx="7" cy="1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86" name="Freeform 1513"/>
            <p:cNvSpPr>
              <a:spLocks/>
            </p:cNvSpPr>
            <p:nvPr/>
          </p:nvSpPr>
          <p:spPr bwMode="auto">
            <a:xfrm>
              <a:off x="1409" y="2837"/>
              <a:ext cx="38" cy="7"/>
            </a:xfrm>
            <a:custGeom>
              <a:avLst/>
              <a:gdLst>
                <a:gd name="T0" fmla="*/ 0 w 228"/>
                <a:gd name="T1" fmla="*/ 0 h 45"/>
                <a:gd name="T2" fmla="*/ 0 w 228"/>
                <a:gd name="T3" fmla="*/ 0 h 45"/>
                <a:gd name="T4" fmla="*/ 0 w 228"/>
                <a:gd name="T5" fmla="*/ 0 h 45"/>
                <a:gd name="T6" fmla="*/ 0 w 22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8"/>
                <a:gd name="T13" fmla="*/ 0 h 45"/>
                <a:gd name="T14" fmla="*/ 228 w 22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8" h="45">
                  <a:moveTo>
                    <a:pt x="0" y="0"/>
                  </a:moveTo>
                  <a:lnTo>
                    <a:pt x="0" y="45"/>
                  </a:lnTo>
                  <a:lnTo>
                    <a:pt x="2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87" name="Freeform 1514"/>
            <p:cNvSpPr>
              <a:spLocks/>
            </p:cNvSpPr>
            <p:nvPr/>
          </p:nvSpPr>
          <p:spPr bwMode="auto">
            <a:xfrm>
              <a:off x="1409" y="2837"/>
              <a:ext cx="38" cy="7"/>
            </a:xfrm>
            <a:custGeom>
              <a:avLst/>
              <a:gdLst>
                <a:gd name="T0" fmla="*/ 0 w 228"/>
                <a:gd name="T1" fmla="*/ 0 h 45"/>
                <a:gd name="T2" fmla="*/ 0 w 228"/>
                <a:gd name="T3" fmla="*/ 0 h 45"/>
                <a:gd name="T4" fmla="*/ 0 w 228"/>
                <a:gd name="T5" fmla="*/ 0 h 45"/>
                <a:gd name="T6" fmla="*/ 0 w 22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8"/>
                <a:gd name="T13" fmla="*/ 0 h 45"/>
                <a:gd name="T14" fmla="*/ 228 w 22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8" h="45">
                  <a:moveTo>
                    <a:pt x="0" y="45"/>
                  </a:moveTo>
                  <a:lnTo>
                    <a:pt x="228" y="0"/>
                  </a:lnTo>
                  <a:lnTo>
                    <a:pt x="22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88" name="Rectangle 1515"/>
            <p:cNvSpPr>
              <a:spLocks noChangeArrowheads="1"/>
            </p:cNvSpPr>
            <p:nvPr/>
          </p:nvSpPr>
          <p:spPr bwMode="auto">
            <a:xfrm>
              <a:off x="1409" y="2837"/>
              <a:ext cx="3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89" name="Freeform 1516"/>
            <p:cNvSpPr>
              <a:spLocks/>
            </p:cNvSpPr>
            <p:nvPr/>
          </p:nvSpPr>
          <p:spPr bwMode="auto">
            <a:xfrm>
              <a:off x="1461" y="2857"/>
              <a:ext cx="7" cy="18"/>
            </a:xfrm>
            <a:custGeom>
              <a:avLst/>
              <a:gdLst>
                <a:gd name="T0" fmla="*/ 0 w 45"/>
                <a:gd name="T1" fmla="*/ 0 h 118"/>
                <a:gd name="T2" fmla="*/ 0 w 45"/>
                <a:gd name="T3" fmla="*/ 0 h 118"/>
                <a:gd name="T4" fmla="*/ 0 w 45"/>
                <a:gd name="T5" fmla="*/ 0 h 118"/>
                <a:gd name="T6" fmla="*/ 0 w 45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8"/>
                <a:gd name="T14" fmla="*/ 45 w 45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8">
                  <a:moveTo>
                    <a:pt x="45" y="0"/>
                  </a:moveTo>
                  <a:lnTo>
                    <a:pt x="0" y="0"/>
                  </a:lnTo>
                  <a:lnTo>
                    <a:pt x="45" y="11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90" name="Freeform 1517"/>
            <p:cNvSpPr>
              <a:spLocks/>
            </p:cNvSpPr>
            <p:nvPr/>
          </p:nvSpPr>
          <p:spPr bwMode="auto">
            <a:xfrm>
              <a:off x="1461" y="2857"/>
              <a:ext cx="7" cy="18"/>
            </a:xfrm>
            <a:custGeom>
              <a:avLst/>
              <a:gdLst>
                <a:gd name="T0" fmla="*/ 0 w 45"/>
                <a:gd name="T1" fmla="*/ 0 h 118"/>
                <a:gd name="T2" fmla="*/ 0 w 45"/>
                <a:gd name="T3" fmla="*/ 0 h 118"/>
                <a:gd name="T4" fmla="*/ 0 w 45"/>
                <a:gd name="T5" fmla="*/ 0 h 118"/>
                <a:gd name="T6" fmla="*/ 0 w 45"/>
                <a:gd name="T7" fmla="*/ 0 h 1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8"/>
                <a:gd name="T14" fmla="*/ 45 w 45"/>
                <a:gd name="T15" fmla="*/ 118 h 1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8">
                  <a:moveTo>
                    <a:pt x="0" y="0"/>
                  </a:moveTo>
                  <a:lnTo>
                    <a:pt x="45" y="118"/>
                  </a:lnTo>
                  <a:lnTo>
                    <a:pt x="0" y="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91" name="Rectangle 1518"/>
            <p:cNvSpPr>
              <a:spLocks noChangeArrowheads="1"/>
            </p:cNvSpPr>
            <p:nvPr/>
          </p:nvSpPr>
          <p:spPr bwMode="auto">
            <a:xfrm>
              <a:off x="1461" y="2857"/>
              <a:ext cx="7" cy="1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192" name="Freeform 1519"/>
            <p:cNvSpPr>
              <a:spLocks/>
            </p:cNvSpPr>
            <p:nvPr/>
          </p:nvSpPr>
          <p:spPr bwMode="auto">
            <a:xfrm>
              <a:off x="2479" y="2956"/>
              <a:ext cx="21" cy="56"/>
            </a:xfrm>
            <a:custGeom>
              <a:avLst/>
              <a:gdLst>
                <a:gd name="T0" fmla="*/ 0 w 122"/>
                <a:gd name="T1" fmla="*/ 0 h 351"/>
                <a:gd name="T2" fmla="*/ 0 w 122"/>
                <a:gd name="T3" fmla="*/ 0 h 351"/>
                <a:gd name="T4" fmla="*/ 0 w 122"/>
                <a:gd name="T5" fmla="*/ 0 h 351"/>
                <a:gd name="T6" fmla="*/ 0 w 122"/>
                <a:gd name="T7" fmla="*/ 0 h 3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351"/>
                <a:gd name="T14" fmla="*/ 122 w 122"/>
                <a:gd name="T15" fmla="*/ 351 h 3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351">
                  <a:moveTo>
                    <a:pt x="122" y="15"/>
                  </a:moveTo>
                  <a:lnTo>
                    <a:pt x="80" y="0"/>
                  </a:lnTo>
                  <a:lnTo>
                    <a:pt x="0" y="351"/>
                  </a:lnTo>
                  <a:lnTo>
                    <a:pt x="122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93" name="Freeform 1520"/>
            <p:cNvSpPr>
              <a:spLocks/>
            </p:cNvSpPr>
            <p:nvPr/>
          </p:nvSpPr>
          <p:spPr bwMode="auto">
            <a:xfrm>
              <a:off x="2472" y="2956"/>
              <a:ext cx="21" cy="56"/>
            </a:xfrm>
            <a:custGeom>
              <a:avLst/>
              <a:gdLst>
                <a:gd name="T0" fmla="*/ 0 w 122"/>
                <a:gd name="T1" fmla="*/ 0 h 351"/>
                <a:gd name="T2" fmla="*/ 0 w 122"/>
                <a:gd name="T3" fmla="*/ 0 h 351"/>
                <a:gd name="T4" fmla="*/ 0 w 122"/>
                <a:gd name="T5" fmla="*/ 0 h 351"/>
                <a:gd name="T6" fmla="*/ 0 w 122"/>
                <a:gd name="T7" fmla="*/ 0 h 3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351"/>
                <a:gd name="T14" fmla="*/ 122 w 122"/>
                <a:gd name="T15" fmla="*/ 351 h 3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351">
                  <a:moveTo>
                    <a:pt x="122" y="0"/>
                  </a:moveTo>
                  <a:lnTo>
                    <a:pt x="42" y="351"/>
                  </a:lnTo>
                  <a:lnTo>
                    <a:pt x="0" y="336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94" name="Freeform 1521"/>
            <p:cNvSpPr>
              <a:spLocks/>
            </p:cNvSpPr>
            <p:nvPr/>
          </p:nvSpPr>
          <p:spPr bwMode="auto">
            <a:xfrm>
              <a:off x="2472" y="2956"/>
              <a:ext cx="28" cy="56"/>
            </a:xfrm>
            <a:custGeom>
              <a:avLst/>
              <a:gdLst>
                <a:gd name="T0" fmla="*/ 0 w 164"/>
                <a:gd name="T1" fmla="*/ 0 h 351"/>
                <a:gd name="T2" fmla="*/ 0 w 164"/>
                <a:gd name="T3" fmla="*/ 0 h 351"/>
                <a:gd name="T4" fmla="*/ 0 w 164"/>
                <a:gd name="T5" fmla="*/ 0 h 351"/>
                <a:gd name="T6" fmla="*/ 0 w 164"/>
                <a:gd name="T7" fmla="*/ 0 h 351"/>
                <a:gd name="T8" fmla="*/ 0 w 164"/>
                <a:gd name="T9" fmla="*/ 0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351"/>
                <a:gd name="T17" fmla="*/ 164 w 16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351">
                  <a:moveTo>
                    <a:pt x="164" y="15"/>
                  </a:moveTo>
                  <a:lnTo>
                    <a:pt x="122" y="0"/>
                  </a:lnTo>
                  <a:lnTo>
                    <a:pt x="0" y="336"/>
                  </a:lnTo>
                  <a:lnTo>
                    <a:pt x="42" y="351"/>
                  </a:lnTo>
                  <a:lnTo>
                    <a:pt x="164" y="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95" name="Freeform 1522"/>
            <p:cNvSpPr>
              <a:spLocks/>
            </p:cNvSpPr>
            <p:nvPr/>
          </p:nvSpPr>
          <p:spPr bwMode="auto">
            <a:xfrm>
              <a:off x="2450" y="3035"/>
              <a:ext cx="20" cy="53"/>
            </a:xfrm>
            <a:custGeom>
              <a:avLst/>
              <a:gdLst>
                <a:gd name="T0" fmla="*/ 0 w 116"/>
                <a:gd name="T1" fmla="*/ 0 h 336"/>
                <a:gd name="T2" fmla="*/ 0 w 116"/>
                <a:gd name="T3" fmla="*/ 0 h 336"/>
                <a:gd name="T4" fmla="*/ 0 w 116"/>
                <a:gd name="T5" fmla="*/ 0 h 336"/>
                <a:gd name="T6" fmla="*/ 0 w 116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336"/>
                <a:gd name="T14" fmla="*/ 116 w 11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336">
                  <a:moveTo>
                    <a:pt x="116" y="16"/>
                  </a:moveTo>
                  <a:lnTo>
                    <a:pt x="73" y="0"/>
                  </a:lnTo>
                  <a:lnTo>
                    <a:pt x="0" y="336"/>
                  </a:lnTo>
                  <a:lnTo>
                    <a:pt x="116" y="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96" name="Freeform 1523"/>
            <p:cNvSpPr>
              <a:spLocks/>
            </p:cNvSpPr>
            <p:nvPr/>
          </p:nvSpPr>
          <p:spPr bwMode="auto">
            <a:xfrm>
              <a:off x="2443" y="3035"/>
              <a:ext cx="19" cy="53"/>
            </a:xfrm>
            <a:custGeom>
              <a:avLst/>
              <a:gdLst>
                <a:gd name="T0" fmla="*/ 0 w 116"/>
                <a:gd name="T1" fmla="*/ 0 h 336"/>
                <a:gd name="T2" fmla="*/ 0 w 116"/>
                <a:gd name="T3" fmla="*/ 0 h 336"/>
                <a:gd name="T4" fmla="*/ 0 w 116"/>
                <a:gd name="T5" fmla="*/ 0 h 336"/>
                <a:gd name="T6" fmla="*/ 0 w 116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336"/>
                <a:gd name="T14" fmla="*/ 116 w 11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336">
                  <a:moveTo>
                    <a:pt x="116" y="0"/>
                  </a:moveTo>
                  <a:lnTo>
                    <a:pt x="43" y="336"/>
                  </a:lnTo>
                  <a:lnTo>
                    <a:pt x="0" y="32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97" name="Freeform 1524"/>
            <p:cNvSpPr>
              <a:spLocks/>
            </p:cNvSpPr>
            <p:nvPr/>
          </p:nvSpPr>
          <p:spPr bwMode="auto">
            <a:xfrm>
              <a:off x="2443" y="3035"/>
              <a:ext cx="27" cy="53"/>
            </a:xfrm>
            <a:custGeom>
              <a:avLst/>
              <a:gdLst>
                <a:gd name="T0" fmla="*/ 0 w 159"/>
                <a:gd name="T1" fmla="*/ 0 h 336"/>
                <a:gd name="T2" fmla="*/ 0 w 159"/>
                <a:gd name="T3" fmla="*/ 0 h 336"/>
                <a:gd name="T4" fmla="*/ 0 w 159"/>
                <a:gd name="T5" fmla="*/ 0 h 336"/>
                <a:gd name="T6" fmla="*/ 0 w 159"/>
                <a:gd name="T7" fmla="*/ 0 h 336"/>
                <a:gd name="T8" fmla="*/ 0 w 159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336"/>
                <a:gd name="T17" fmla="*/ 159 w 159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336">
                  <a:moveTo>
                    <a:pt x="159" y="16"/>
                  </a:moveTo>
                  <a:lnTo>
                    <a:pt x="116" y="0"/>
                  </a:lnTo>
                  <a:lnTo>
                    <a:pt x="0" y="320"/>
                  </a:lnTo>
                  <a:lnTo>
                    <a:pt x="43" y="336"/>
                  </a:lnTo>
                  <a:lnTo>
                    <a:pt x="159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98" name="Freeform 1525"/>
            <p:cNvSpPr>
              <a:spLocks/>
            </p:cNvSpPr>
            <p:nvPr/>
          </p:nvSpPr>
          <p:spPr bwMode="auto">
            <a:xfrm>
              <a:off x="2422" y="3111"/>
              <a:ext cx="18" cy="53"/>
            </a:xfrm>
            <a:custGeom>
              <a:avLst/>
              <a:gdLst>
                <a:gd name="T0" fmla="*/ 0 w 117"/>
                <a:gd name="T1" fmla="*/ 0 h 336"/>
                <a:gd name="T2" fmla="*/ 0 w 117"/>
                <a:gd name="T3" fmla="*/ 0 h 336"/>
                <a:gd name="T4" fmla="*/ 0 w 117"/>
                <a:gd name="T5" fmla="*/ 0 h 336"/>
                <a:gd name="T6" fmla="*/ 0 w 117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"/>
                <a:gd name="T13" fmla="*/ 0 h 336"/>
                <a:gd name="T14" fmla="*/ 117 w 117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" h="336">
                  <a:moveTo>
                    <a:pt x="117" y="16"/>
                  </a:moveTo>
                  <a:lnTo>
                    <a:pt x="74" y="0"/>
                  </a:lnTo>
                  <a:lnTo>
                    <a:pt x="0" y="336"/>
                  </a:lnTo>
                  <a:lnTo>
                    <a:pt x="117" y="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199" name="Freeform 1526"/>
            <p:cNvSpPr>
              <a:spLocks/>
            </p:cNvSpPr>
            <p:nvPr/>
          </p:nvSpPr>
          <p:spPr bwMode="auto">
            <a:xfrm>
              <a:off x="2415" y="3111"/>
              <a:ext cx="19" cy="53"/>
            </a:xfrm>
            <a:custGeom>
              <a:avLst/>
              <a:gdLst>
                <a:gd name="T0" fmla="*/ 0 w 116"/>
                <a:gd name="T1" fmla="*/ 0 h 336"/>
                <a:gd name="T2" fmla="*/ 0 w 116"/>
                <a:gd name="T3" fmla="*/ 0 h 336"/>
                <a:gd name="T4" fmla="*/ 0 w 116"/>
                <a:gd name="T5" fmla="*/ 0 h 336"/>
                <a:gd name="T6" fmla="*/ 0 w 116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336"/>
                <a:gd name="T14" fmla="*/ 116 w 116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336">
                  <a:moveTo>
                    <a:pt x="116" y="0"/>
                  </a:moveTo>
                  <a:lnTo>
                    <a:pt x="42" y="336"/>
                  </a:lnTo>
                  <a:lnTo>
                    <a:pt x="0" y="32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00" name="Freeform 1527"/>
            <p:cNvSpPr>
              <a:spLocks/>
            </p:cNvSpPr>
            <p:nvPr/>
          </p:nvSpPr>
          <p:spPr bwMode="auto">
            <a:xfrm>
              <a:off x="2415" y="3111"/>
              <a:ext cx="25" cy="53"/>
            </a:xfrm>
            <a:custGeom>
              <a:avLst/>
              <a:gdLst>
                <a:gd name="T0" fmla="*/ 0 w 159"/>
                <a:gd name="T1" fmla="*/ 0 h 336"/>
                <a:gd name="T2" fmla="*/ 0 w 159"/>
                <a:gd name="T3" fmla="*/ 0 h 336"/>
                <a:gd name="T4" fmla="*/ 0 w 159"/>
                <a:gd name="T5" fmla="*/ 0 h 336"/>
                <a:gd name="T6" fmla="*/ 0 w 159"/>
                <a:gd name="T7" fmla="*/ 0 h 336"/>
                <a:gd name="T8" fmla="*/ 0 w 159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336"/>
                <a:gd name="T17" fmla="*/ 159 w 159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336">
                  <a:moveTo>
                    <a:pt x="159" y="16"/>
                  </a:moveTo>
                  <a:lnTo>
                    <a:pt x="116" y="0"/>
                  </a:lnTo>
                  <a:lnTo>
                    <a:pt x="0" y="320"/>
                  </a:lnTo>
                  <a:lnTo>
                    <a:pt x="42" y="336"/>
                  </a:lnTo>
                  <a:lnTo>
                    <a:pt x="159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01" name="Freeform 1528"/>
            <p:cNvSpPr>
              <a:spLocks/>
            </p:cNvSpPr>
            <p:nvPr/>
          </p:nvSpPr>
          <p:spPr bwMode="auto">
            <a:xfrm>
              <a:off x="2393" y="3186"/>
              <a:ext cx="19" cy="54"/>
            </a:xfrm>
            <a:custGeom>
              <a:avLst/>
              <a:gdLst>
                <a:gd name="T0" fmla="*/ 0 w 116"/>
                <a:gd name="T1" fmla="*/ 0 h 335"/>
                <a:gd name="T2" fmla="*/ 0 w 116"/>
                <a:gd name="T3" fmla="*/ 0 h 335"/>
                <a:gd name="T4" fmla="*/ 0 w 116"/>
                <a:gd name="T5" fmla="*/ 0 h 335"/>
                <a:gd name="T6" fmla="*/ 0 w 116"/>
                <a:gd name="T7" fmla="*/ 0 h 3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335"/>
                <a:gd name="T14" fmla="*/ 116 w 116"/>
                <a:gd name="T15" fmla="*/ 335 h 3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335">
                  <a:moveTo>
                    <a:pt x="116" y="15"/>
                  </a:moveTo>
                  <a:lnTo>
                    <a:pt x="74" y="0"/>
                  </a:lnTo>
                  <a:lnTo>
                    <a:pt x="0" y="335"/>
                  </a:lnTo>
                  <a:lnTo>
                    <a:pt x="116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02" name="Freeform 1529"/>
            <p:cNvSpPr>
              <a:spLocks/>
            </p:cNvSpPr>
            <p:nvPr/>
          </p:nvSpPr>
          <p:spPr bwMode="auto">
            <a:xfrm>
              <a:off x="2386" y="3186"/>
              <a:ext cx="19" cy="54"/>
            </a:xfrm>
            <a:custGeom>
              <a:avLst/>
              <a:gdLst>
                <a:gd name="T0" fmla="*/ 0 w 117"/>
                <a:gd name="T1" fmla="*/ 0 h 335"/>
                <a:gd name="T2" fmla="*/ 0 w 117"/>
                <a:gd name="T3" fmla="*/ 0 h 335"/>
                <a:gd name="T4" fmla="*/ 0 w 117"/>
                <a:gd name="T5" fmla="*/ 0 h 335"/>
                <a:gd name="T6" fmla="*/ 0 w 117"/>
                <a:gd name="T7" fmla="*/ 0 h 3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"/>
                <a:gd name="T13" fmla="*/ 0 h 335"/>
                <a:gd name="T14" fmla="*/ 117 w 117"/>
                <a:gd name="T15" fmla="*/ 335 h 3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" h="335">
                  <a:moveTo>
                    <a:pt x="117" y="0"/>
                  </a:moveTo>
                  <a:lnTo>
                    <a:pt x="43" y="335"/>
                  </a:lnTo>
                  <a:lnTo>
                    <a:pt x="0" y="31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03" name="Freeform 1530"/>
            <p:cNvSpPr>
              <a:spLocks/>
            </p:cNvSpPr>
            <p:nvPr/>
          </p:nvSpPr>
          <p:spPr bwMode="auto">
            <a:xfrm>
              <a:off x="2386" y="3186"/>
              <a:ext cx="26" cy="54"/>
            </a:xfrm>
            <a:custGeom>
              <a:avLst/>
              <a:gdLst>
                <a:gd name="T0" fmla="*/ 0 w 159"/>
                <a:gd name="T1" fmla="*/ 0 h 335"/>
                <a:gd name="T2" fmla="*/ 0 w 159"/>
                <a:gd name="T3" fmla="*/ 0 h 335"/>
                <a:gd name="T4" fmla="*/ 0 w 159"/>
                <a:gd name="T5" fmla="*/ 0 h 335"/>
                <a:gd name="T6" fmla="*/ 0 w 159"/>
                <a:gd name="T7" fmla="*/ 0 h 335"/>
                <a:gd name="T8" fmla="*/ 0 w 159"/>
                <a:gd name="T9" fmla="*/ 0 h 3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335"/>
                <a:gd name="T17" fmla="*/ 159 w 159"/>
                <a:gd name="T18" fmla="*/ 335 h 3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335">
                  <a:moveTo>
                    <a:pt x="159" y="15"/>
                  </a:moveTo>
                  <a:lnTo>
                    <a:pt x="117" y="0"/>
                  </a:lnTo>
                  <a:lnTo>
                    <a:pt x="0" y="319"/>
                  </a:lnTo>
                  <a:lnTo>
                    <a:pt x="43" y="335"/>
                  </a:lnTo>
                  <a:lnTo>
                    <a:pt x="159" y="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04" name="Freeform 1531"/>
            <p:cNvSpPr>
              <a:spLocks/>
            </p:cNvSpPr>
            <p:nvPr/>
          </p:nvSpPr>
          <p:spPr bwMode="auto">
            <a:xfrm>
              <a:off x="2364" y="3263"/>
              <a:ext cx="20" cy="53"/>
            </a:xfrm>
            <a:custGeom>
              <a:avLst/>
              <a:gdLst>
                <a:gd name="T0" fmla="*/ 0 w 116"/>
                <a:gd name="T1" fmla="*/ 0 h 335"/>
                <a:gd name="T2" fmla="*/ 0 w 116"/>
                <a:gd name="T3" fmla="*/ 0 h 335"/>
                <a:gd name="T4" fmla="*/ 0 w 116"/>
                <a:gd name="T5" fmla="*/ 0 h 335"/>
                <a:gd name="T6" fmla="*/ 0 w 116"/>
                <a:gd name="T7" fmla="*/ 0 h 3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335"/>
                <a:gd name="T14" fmla="*/ 116 w 116"/>
                <a:gd name="T15" fmla="*/ 335 h 3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335">
                  <a:moveTo>
                    <a:pt x="116" y="16"/>
                  </a:moveTo>
                  <a:lnTo>
                    <a:pt x="73" y="0"/>
                  </a:lnTo>
                  <a:lnTo>
                    <a:pt x="0" y="335"/>
                  </a:lnTo>
                  <a:lnTo>
                    <a:pt x="116" y="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05" name="Freeform 1532"/>
            <p:cNvSpPr>
              <a:spLocks/>
            </p:cNvSpPr>
            <p:nvPr/>
          </p:nvSpPr>
          <p:spPr bwMode="auto">
            <a:xfrm>
              <a:off x="2357" y="3263"/>
              <a:ext cx="19" cy="53"/>
            </a:xfrm>
            <a:custGeom>
              <a:avLst/>
              <a:gdLst>
                <a:gd name="T0" fmla="*/ 0 w 116"/>
                <a:gd name="T1" fmla="*/ 0 h 335"/>
                <a:gd name="T2" fmla="*/ 0 w 116"/>
                <a:gd name="T3" fmla="*/ 0 h 335"/>
                <a:gd name="T4" fmla="*/ 0 w 116"/>
                <a:gd name="T5" fmla="*/ 0 h 335"/>
                <a:gd name="T6" fmla="*/ 0 w 116"/>
                <a:gd name="T7" fmla="*/ 0 h 3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335"/>
                <a:gd name="T14" fmla="*/ 116 w 116"/>
                <a:gd name="T15" fmla="*/ 335 h 3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335">
                  <a:moveTo>
                    <a:pt x="116" y="0"/>
                  </a:moveTo>
                  <a:lnTo>
                    <a:pt x="43" y="335"/>
                  </a:lnTo>
                  <a:lnTo>
                    <a:pt x="0" y="32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06" name="Freeform 1533"/>
            <p:cNvSpPr>
              <a:spLocks/>
            </p:cNvSpPr>
            <p:nvPr/>
          </p:nvSpPr>
          <p:spPr bwMode="auto">
            <a:xfrm>
              <a:off x="2357" y="3263"/>
              <a:ext cx="27" cy="53"/>
            </a:xfrm>
            <a:custGeom>
              <a:avLst/>
              <a:gdLst>
                <a:gd name="T0" fmla="*/ 0 w 159"/>
                <a:gd name="T1" fmla="*/ 0 h 335"/>
                <a:gd name="T2" fmla="*/ 0 w 159"/>
                <a:gd name="T3" fmla="*/ 0 h 335"/>
                <a:gd name="T4" fmla="*/ 0 w 159"/>
                <a:gd name="T5" fmla="*/ 0 h 335"/>
                <a:gd name="T6" fmla="*/ 0 w 159"/>
                <a:gd name="T7" fmla="*/ 0 h 335"/>
                <a:gd name="T8" fmla="*/ 0 w 159"/>
                <a:gd name="T9" fmla="*/ 0 h 3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335"/>
                <a:gd name="T17" fmla="*/ 159 w 159"/>
                <a:gd name="T18" fmla="*/ 335 h 3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335">
                  <a:moveTo>
                    <a:pt x="159" y="16"/>
                  </a:moveTo>
                  <a:lnTo>
                    <a:pt x="116" y="0"/>
                  </a:lnTo>
                  <a:lnTo>
                    <a:pt x="0" y="320"/>
                  </a:lnTo>
                  <a:lnTo>
                    <a:pt x="43" y="335"/>
                  </a:lnTo>
                  <a:lnTo>
                    <a:pt x="159" y="1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07" name="Freeform 1534"/>
            <p:cNvSpPr>
              <a:spLocks/>
            </p:cNvSpPr>
            <p:nvPr/>
          </p:nvSpPr>
          <p:spPr bwMode="auto">
            <a:xfrm>
              <a:off x="2334" y="3339"/>
              <a:ext cx="20" cy="56"/>
            </a:xfrm>
            <a:custGeom>
              <a:avLst/>
              <a:gdLst>
                <a:gd name="T0" fmla="*/ 0 w 122"/>
                <a:gd name="T1" fmla="*/ 0 h 352"/>
                <a:gd name="T2" fmla="*/ 0 w 122"/>
                <a:gd name="T3" fmla="*/ 0 h 352"/>
                <a:gd name="T4" fmla="*/ 0 w 122"/>
                <a:gd name="T5" fmla="*/ 0 h 352"/>
                <a:gd name="T6" fmla="*/ 0 w 122"/>
                <a:gd name="T7" fmla="*/ 0 h 3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352"/>
                <a:gd name="T14" fmla="*/ 122 w 122"/>
                <a:gd name="T15" fmla="*/ 352 h 3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352">
                  <a:moveTo>
                    <a:pt x="122" y="15"/>
                  </a:moveTo>
                  <a:lnTo>
                    <a:pt x="80" y="0"/>
                  </a:lnTo>
                  <a:lnTo>
                    <a:pt x="0" y="352"/>
                  </a:lnTo>
                  <a:lnTo>
                    <a:pt x="122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08" name="Freeform 1535"/>
            <p:cNvSpPr>
              <a:spLocks/>
            </p:cNvSpPr>
            <p:nvPr/>
          </p:nvSpPr>
          <p:spPr bwMode="auto">
            <a:xfrm>
              <a:off x="2327" y="3339"/>
              <a:ext cx="20" cy="56"/>
            </a:xfrm>
            <a:custGeom>
              <a:avLst/>
              <a:gdLst>
                <a:gd name="T0" fmla="*/ 0 w 122"/>
                <a:gd name="T1" fmla="*/ 0 h 352"/>
                <a:gd name="T2" fmla="*/ 0 w 122"/>
                <a:gd name="T3" fmla="*/ 0 h 352"/>
                <a:gd name="T4" fmla="*/ 0 w 122"/>
                <a:gd name="T5" fmla="*/ 0 h 352"/>
                <a:gd name="T6" fmla="*/ 0 w 122"/>
                <a:gd name="T7" fmla="*/ 0 h 3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352"/>
                <a:gd name="T14" fmla="*/ 122 w 122"/>
                <a:gd name="T15" fmla="*/ 352 h 3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352">
                  <a:moveTo>
                    <a:pt x="122" y="0"/>
                  </a:moveTo>
                  <a:lnTo>
                    <a:pt x="42" y="352"/>
                  </a:lnTo>
                  <a:lnTo>
                    <a:pt x="0" y="336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09" name="Freeform 1536"/>
            <p:cNvSpPr>
              <a:spLocks/>
            </p:cNvSpPr>
            <p:nvPr/>
          </p:nvSpPr>
          <p:spPr bwMode="auto">
            <a:xfrm>
              <a:off x="2327" y="3339"/>
              <a:ext cx="27" cy="56"/>
            </a:xfrm>
            <a:custGeom>
              <a:avLst/>
              <a:gdLst>
                <a:gd name="T0" fmla="*/ 0 w 164"/>
                <a:gd name="T1" fmla="*/ 0 h 352"/>
                <a:gd name="T2" fmla="*/ 0 w 164"/>
                <a:gd name="T3" fmla="*/ 0 h 352"/>
                <a:gd name="T4" fmla="*/ 0 w 164"/>
                <a:gd name="T5" fmla="*/ 0 h 352"/>
                <a:gd name="T6" fmla="*/ 0 w 164"/>
                <a:gd name="T7" fmla="*/ 0 h 352"/>
                <a:gd name="T8" fmla="*/ 0 w 164"/>
                <a:gd name="T9" fmla="*/ 0 h 3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352"/>
                <a:gd name="T17" fmla="*/ 164 w 164"/>
                <a:gd name="T18" fmla="*/ 352 h 3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352">
                  <a:moveTo>
                    <a:pt x="164" y="15"/>
                  </a:moveTo>
                  <a:lnTo>
                    <a:pt x="122" y="0"/>
                  </a:lnTo>
                  <a:lnTo>
                    <a:pt x="0" y="336"/>
                  </a:lnTo>
                  <a:lnTo>
                    <a:pt x="42" y="352"/>
                  </a:lnTo>
                  <a:lnTo>
                    <a:pt x="164" y="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10" name="Line 1537"/>
            <p:cNvSpPr>
              <a:spLocks noChangeShapeType="1"/>
            </p:cNvSpPr>
            <p:nvPr/>
          </p:nvSpPr>
          <p:spPr bwMode="auto">
            <a:xfrm flipH="1" flipV="1">
              <a:off x="2327" y="3392"/>
              <a:ext cx="7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11" name="Freeform 1538"/>
            <p:cNvSpPr>
              <a:spLocks/>
            </p:cNvSpPr>
            <p:nvPr/>
          </p:nvSpPr>
          <p:spPr bwMode="auto">
            <a:xfrm>
              <a:off x="2327" y="2956"/>
              <a:ext cx="27" cy="53"/>
            </a:xfrm>
            <a:custGeom>
              <a:avLst/>
              <a:gdLst>
                <a:gd name="T0" fmla="*/ 0 w 164"/>
                <a:gd name="T1" fmla="*/ 0 h 336"/>
                <a:gd name="T2" fmla="*/ 0 w 164"/>
                <a:gd name="T3" fmla="*/ 0 h 336"/>
                <a:gd name="T4" fmla="*/ 0 w 164"/>
                <a:gd name="T5" fmla="*/ 0 h 336"/>
                <a:gd name="T6" fmla="*/ 0 w 164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336"/>
                <a:gd name="T14" fmla="*/ 164 w 164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336">
                  <a:moveTo>
                    <a:pt x="42" y="0"/>
                  </a:moveTo>
                  <a:lnTo>
                    <a:pt x="0" y="15"/>
                  </a:lnTo>
                  <a:lnTo>
                    <a:pt x="164" y="336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12" name="Freeform 1539"/>
            <p:cNvSpPr>
              <a:spLocks/>
            </p:cNvSpPr>
            <p:nvPr/>
          </p:nvSpPr>
          <p:spPr bwMode="auto">
            <a:xfrm>
              <a:off x="2327" y="2959"/>
              <a:ext cx="27" cy="53"/>
            </a:xfrm>
            <a:custGeom>
              <a:avLst/>
              <a:gdLst>
                <a:gd name="T0" fmla="*/ 0 w 164"/>
                <a:gd name="T1" fmla="*/ 0 h 336"/>
                <a:gd name="T2" fmla="*/ 0 w 164"/>
                <a:gd name="T3" fmla="*/ 0 h 336"/>
                <a:gd name="T4" fmla="*/ 0 w 164"/>
                <a:gd name="T5" fmla="*/ 0 h 336"/>
                <a:gd name="T6" fmla="*/ 0 w 164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336"/>
                <a:gd name="T14" fmla="*/ 164 w 164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336">
                  <a:moveTo>
                    <a:pt x="0" y="0"/>
                  </a:moveTo>
                  <a:lnTo>
                    <a:pt x="164" y="321"/>
                  </a:lnTo>
                  <a:lnTo>
                    <a:pt x="122" y="3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13" name="Freeform 1540"/>
            <p:cNvSpPr>
              <a:spLocks/>
            </p:cNvSpPr>
            <p:nvPr/>
          </p:nvSpPr>
          <p:spPr bwMode="auto">
            <a:xfrm>
              <a:off x="2327" y="2956"/>
              <a:ext cx="27" cy="56"/>
            </a:xfrm>
            <a:custGeom>
              <a:avLst/>
              <a:gdLst>
                <a:gd name="T0" fmla="*/ 0 w 164"/>
                <a:gd name="T1" fmla="*/ 0 h 351"/>
                <a:gd name="T2" fmla="*/ 0 w 164"/>
                <a:gd name="T3" fmla="*/ 0 h 351"/>
                <a:gd name="T4" fmla="*/ 0 w 164"/>
                <a:gd name="T5" fmla="*/ 0 h 351"/>
                <a:gd name="T6" fmla="*/ 0 w 164"/>
                <a:gd name="T7" fmla="*/ 0 h 351"/>
                <a:gd name="T8" fmla="*/ 0 w 164"/>
                <a:gd name="T9" fmla="*/ 0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351"/>
                <a:gd name="T17" fmla="*/ 164 w 16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351">
                  <a:moveTo>
                    <a:pt x="42" y="0"/>
                  </a:moveTo>
                  <a:lnTo>
                    <a:pt x="0" y="15"/>
                  </a:lnTo>
                  <a:lnTo>
                    <a:pt x="122" y="351"/>
                  </a:lnTo>
                  <a:lnTo>
                    <a:pt x="164" y="336"/>
                  </a:lnTo>
                  <a:lnTo>
                    <a:pt x="4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14" name="Freeform 1541"/>
            <p:cNvSpPr>
              <a:spLocks/>
            </p:cNvSpPr>
            <p:nvPr/>
          </p:nvSpPr>
          <p:spPr bwMode="auto">
            <a:xfrm>
              <a:off x="2357" y="3035"/>
              <a:ext cx="27" cy="51"/>
            </a:xfrm>
            <a:custGeom>
              <a:avLst/>
              <a:gdLst>
                <a:gd name="T0" fmla="*/ 0 w 159"/>
                <a:gd name="T1" fmla="*/ 0 h 320"/>
                <a:gd name="T2" fmla="*/ 0 w 159"/>
                <a:gd name="T3" fmla="*/ 0 h 320"/>
                <a:gd name="T4" fmla="*/ 0 w 159"/>
                <a:gd name="T5" fmla="*/ 0 h 320"/>
                <a:gd name="T6" fmla="*/ 0 w 15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320"/>
                <a:gd name="T14" fmla="*/ 159 w 15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320">
                  <a:moveTo>
                    <a:pt x="43" y="0"/>
                  </a:moveTo>
                  <a:lnTo>
                    <a:pt x="0" y="16"/>
                  </a:lnTo>
                  <a:lnTo>
                    <a:pt x="159" y="32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15" name="Freeform 1542"/>
            <p:cNvSpPr>
              <a:spLocks/>
            </p:cNvSpPr>
            <p:nvPr/>
          </p:nvSpPr>
          <p:spPr bwMode="auto">
            <a:xfrm>
              <a:off x="2357" y="3037"/>
              <a:ext cx="27" cy="51"/>
            </a:xfrm>
            <a:custGeom>
              <a:avLst/>
              <a:gdLst>
                <a:gd name="T0" fmla="*/ 0 w 159"/>
                <a:gd name="T1" fmla="*/ 0 h 320"/>
                <a:gd name="T2" fmla="*/ 0 w 159"/>
                <a:gd name="T3" fmla="*/ 0 h 320"/>
                <a:gd name="T4" fmla="*/ 0 w 159"/>
                <a:gd name="T5" fmla="*/ 0 h 320"/>
                <a:gd name="T6" fmla="*/ 0 w 15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320"/>
                <a:gd name="T14" fmla="*/ 159 w 15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320">
                  <a:moveTo>
                    <a:pt x="0" y="0"/>
                  </a:moveTo>
                  <a:lnTo>
                    <a:pt x="159" y="304"/>
                  </a:lnTo>
                  <a:lnTo>
                    <a:pt x="116" y="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16" name="Freeform 1543"/>
            <p:cNvSpPr>
              <a:spLocks/>
            </p:cNvSpPr>
            <p:nvPr/>
          </p:nvSpPr>
          <p:spPr bwMode="auto">
            <a:xfrm>
              <a:off x="2357" y="3035"/>
              <a:ext cx="27" cy="53"/>
            </a:xfrm>
            <a:custGeom>
              <a:avLst/>
              <a:gdLst>
                <a:gd name="T0" fmla="*/ 0 w 159"/>
                <a:gd name="T1" fmla="*/ 0 h 336"/>
                <a:gd name="T2" fmla="*/ 0 w 159"/>
                <a:gd name="T3" fmla="*/ 0 h 336"/>
                <a:gd name="T4" fmla="*/ 0 w 159"/>
                <a:gd name="T5" fmla="*/ 0 h 336"/>
                <a:gd name="T6" fmla="*/ 0 w 159"/>
                <a:gd name="T7" fmla="*/ 0 h 336"/>
                <a:gd name="T8" fmla="*/ 0 w 159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336"/>
                <a:gd name="T17" fmla="*/ 159 w 159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336">
                  <a:moveTo>
                    <a:pt x="43" y="0"/>
                  </a:moveTo>
                  <a:lnTo>
                    <a:pt x="0" y="16"/>
                  </a:lnTo>
                  <a:lnTo>
                    <a:pt x="116" y="336"/>
                  </a:lnTo>
                  <a:lnTo>
                    <a:pt x="159" y="320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17" name="Freeform 1544"/>
            <p:cNvSpPr>
              <a:spLocks/>
            </p:cNvSpPr>
            <p:nvPr/>
          </p:nvSpPr>
          <p:spPr bwMode="auto">
            <a:xfrm>
              <a:off x="2386" y="3111"/>
              <a:ext cx="26" cy="51"/>
            </a:xfrm>
            <a:custGeom>
              <a:avLst/>
              <a:gdLst>
                <a:gd name="T0" fmla="*/ 0 w 159"/>
                <a:gd name="T1" fmla="*/ 0 h 320"/>
                <a:gd name="T2" fmla="*/ 0 w 159"/>
                <a:gd name="T3" fmla="*/ 0 h 320"/>
                <a:gd name="T4" fmla="*/ 0 w 159"/>
                <a:gd name="T5" fmla="*/ 0 h 320"/>
                <a:gd name="T6" fmla="*/ 0 w 15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320"/>
                <a:gd name="T14" fmla="*/ 159 w 15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320">
                  <a:moveTo>
                    <a:pt x="43" y="0"/>
                  </a:moveTo>
                  <a:lnTo>
                    <a:pt x="0" y="16"/>
                  </a:lnTo>
                  <a:lnTo>
                    <a:pt x="159" y="32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18" name="Freeform 1545"/>
            <p:cNvSpPr>
              <a:spLocks/>
            </p:cNvSpPr>
            <p:nvPr/>
          </p:nvSpPr>
          <p:spPr bwMode="auto">
            <a:xfrm>
              <a:off x="2386" y="3113"/>
              <a:ext cx="26" cy="51"/>
            </a:xfrm>
            <a:custGeom>
              <a:avLst/>
              <a:gdLst>
                <a:gd name="T0" fmla="*/ 0 w 159"/>
                <a:gd name="T1" fmla="*/ 0 h 320"/>
                <a:gd name="T2" fmla="*/ 0 w 159"/>
                <a:gd name="T3" fmla="*/ 0 h 320"/>
                <a:gd name="T4" fmla="*/ 0 w 159"/>
                <a:gd name="T5" fmla="*/ 0 h 320"/>
                <a:gd name="T6" fmla="*/ 0 w 15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320"/>
                <a:gd name="T14" fmla="*/ 159 w 15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320">
                  <a:moveTo>
                    <a:pt x="0" y="0"/>
                  </a:moveTo>
                  <a:lnTo>
                    <a:pt x="159" y="304"/>
                  </a:lnTo>
                  <a:lnTo>
                    <a:pt x="117" y="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19" name="Freeform 1546"/>
            <p:cNvSpPr>
              <a:spLocks/>
            </p:cNvSpPr>
            <p:nvPr/>
          </p:nvSpPr>
          <p:spPr bwMode="auto">
            <a:xfrm>
              <a:off x="2386" y="3111"/>
              <a:ext cx="26" cy="53"/>
            </a:xfrm>
            <a:custGeom>
              <a:avLst/>
              <a:gdLst>
                <a:gd name="T0" fmla="*/ 0 w 159"/>
                <a:gd name="T1" fmla="*/ 0 h 336"/>
                <a:gd name="T2" fmla="*/ 0 w 159"/>
                <a:gd name="T3" fmla="*/ 0 h 336"/>
                <a:gd name="T4" fmla="*/ 0 w 159"/>
                <a:gd name="T5" fmla="*/ 0 h 336"/>
                <a:gd name="T6" fmla="*/ 0 w 159"/>
                <a:gd name="T7" fmla="*/ 0 h 336"/>
                <a:gd name="T8" fmla="*/ 0 w 159"/>
                <a:gd name="T9" fmla="*/ 0 h 3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336"/>
                <a:gd name="T17" fmla="*/ 159 w 159"/>
                <a:gd name="T18" fmla="*/ 336 h 3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336">
                  <a:moveTo>
                    <a:pt x="43" y="0"/>
                  </a:moveTo>
                  <a:lnTo>
                    <a:pt x="0" y="16"/>
                  </a:lnTo>
                  <a:lnTo>
                    <a:pt x="117" y="336"/>
                  </a:lnTo>
                  <a:lnTo>
                    <a:pt x="159" y="320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20" name="Freeform 1547"/>
            <p:cNvSpPr>
              <a:spLocks/>
            </p:cNvSpPr>
            <p:nvPr/>
          </p:nvSpPr>
          <p:spPr bwMode="auto">
            <a:xfrm>
              <a:off x="2415" y="3186"/>
              <a:ext cx="25" cy="52"/>
            </a:xfrm>
            <a:custGeom>
              <a:avLst/>
              <a:gdLst>
                <a:gd name="T0" fmla="*/ 0 w 159"/>
                <a:gd name="T1" fmla="*/ 0 h 319"/>
                <a:gd name="T2" fmla="*/ 0 w 159"/>
                <a:gd name="T3" fmla="*/ 0 h 319"/>
                <a:gd name="T4" fmla="*/ 0 w 159"/>
                <a:gd name="T5" fmla="*/ 0 h 319"/>
                <a:gd name="T6" fmla="*/ 0 w 159"/>
                <a:gd name="T7" fmla="*/ 0 h 3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319"/>
                <a:gd name="T14" fmla="*/ 159 w 159"/>
                <a:gd name="T15" fmla="*/ 319 h 3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319">
                  <a:moveTo>
                    <a:pt x="42" y="0"/>
                  </a:moveTo>
                  <a:lnTo>
                    <a:pt x="0" y="15"/>
                  </a:lnTo>
                  <a:lnTo>
                    <a:pt x="159" y="31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21" name="Freeform 1548"/>
            <p:cNvSpPr>
              <a:spLocks/>
            </p:cNvSpPr>
            <p:nvPr/>
          </p:nvSpPr>
          <p:spPr bwMode="auto">
            <a:xfrm>
              <a:off x="2415" y="3189"/>
              <a:ext cx="25" cy="51"/>
            </a:xfrm>
            <a:custGeom>
              <a:avLst/>
              <a:gdLst>
                <a:gd name="T0" fmla="*/ 0 w 159"/>
                <a:gd name="T1" fmla="*/ 0 h 320"/>
                <a:gd name="T2" fmla="*/ 0 w 159"/>
                <a:gd name="T3" fmla="*/ 0 h 320"/>
                <a:gd name="T4" fmla="*/ 0 w 159"/>
                <a:gd name="T5" fmla="*/ 0 h 320"/>
                <a:gd name="T6" fmla="*/ 0 w 15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320"/>
                <a:gd name="T14" fmla="*/ 159 w 15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320">
                  <a:moveTo>
                    <a:pt x="0" y="0"/>
                  </a:moveTo>
                  <a:lnTo>
                    <a:pt x="159" y="304"/>
                  </a:lnTo>
                  <a:lnTo>
                    <a:pt x="116" y="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22" name="Freeform 1549"/>
            <p:cNvSpPr>
              <a:spLocks/>
            </p:cNvSpPr>
            <p:nvPr/>
          </p:nvSpPr>
          <p:spPr bwMode="auto">
            <a:xfrm>
              <a:off x="2415" y="3186"/>
              <a:ext cx="25" cy="54"/>
            </a:xfrm>
            <a:custGeom>
              <a:avLst/>
              <a:gdLst>
                <a:gd name="T0" fmla="*/ 0 w 159"/>
                <a:gd name="T1" fmla="*/ 0 h 335"/>
                <a:gd name="T2" fmla="*/ 0 w 159"/>
                <a:gd name="T3" fmla="*/ 0 h 335"/>
                <a:gd name="T4" fmla="*/ 0 w 159"/>
                <a:gd name="T5" fmla="*/ 0 h 335"/>
                <a:gd name="T6" fmla="*/ 0 w 159"/>
                <a:gd name="T7" fmla="*/ 0 h 335"/>
                <a:gd name="T8" fmla="*/ 0 w 159"/>
                <a:gd name="T9" fmla="*/ 0 h 3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335"/>
                <a:gd name="T17" fmla="*/ 159 w 159"/>
                <a:gd name="T18" fmla="*/ 335 h 3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335">
                  <a:moveTo>
                    <a:pt x="42" y="0"/>
                  </a:moveTo>
                  <a:lnTo>
                    <a:pt x="0" y="15"/>
                  </a:lnTo>
                  <a:lnTo>
                    <a:pt x="116" y="335"/>
                  </a:lnTo>
                  <a:lnTo>
                    <a:pt x="159" y="319"/>
                  </a:lnTo>
                  <a:lnTo>
                    <a:pt x="4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23" name="Freeform 1550"/>
            <p:cNvSpPr>
              <a:spLocks/>
            </p:cNvSpPr>
            <p:nvPr/>
          </p:nvSpPr>
          <p:spPr bwMode="auto">
            <a:xfrm>
              <a:off x="2443" y="3263"/>
              <a:ext cx="27" cy="51"/>
            </a:xfrm>
            <a:custGeom>
              <a:avLst/>
              <a:gdLst>
                <a:gd name="T0" fmla="*/ 0 w 159"/>
                <a:gd name="T1" fmla="*/ 0 h 320"/>
                <a:gd name="T2" fmla="*/ 0 w 159"/>
                <a:gd name="T3" fmla="*/ 0 h 320"/>
                <a:gd name="T4" fmla="*/ 0 w 159"/>
                <a:gd name="T5" fmla="*/ 0 h 320"/>
                <a:gd name="T6" fmla="*/ 0 w 159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320"/>
                <a:gd name="T14" fmla="*/ 159 w 159"/>
                <a:gd name="T15" fmla="*/ 320 h 3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320">
                  <a:moveTo>
                    <a:pt x="43" y="0"/>
                  </a:moveTo>
                  <a:lnTo>
                    <a:pt x="0" y="16"/>
                  </a:lnTo>
                  <a:lnTo>
                    <a:pt x="159" y="32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24" name="Freeform 1551"/>
            <p:cNvSpPr>
              <a:spLocks/>
            </p:cNvSpPr>
            <p:nvPr/>
          </p:nvSpPr>
          <p:spPr bwMode="auto">
            <a:xfrm>
              <a:off x="2443" y="3265"/>
              <a:ext cx="27" cy="51"/>
            </a:xfrm>
            <a:custGeom>
              <a:avLst/>
              <a:gdLst>
                <a:gd name="T0" fmla="*/ 0 w 159"/>
                <a:gd name="T1" fmla="*/ 0 h 319"/>
                <a:gd name="T2" fmla="*/ 0 w 159"/>
                <a:gd name="T3" fmla="*/ 0 h 319"/>
                <a:gd name="T4" fmla="*/ 0 w 159"/>
                <a:gd name="T5" fmla="*/ 0 h 319"/>
                <a:gd name="T6" fmla="*/ 0 w 159"/>
                <a:gd name="T7" fmla="*/ 0 h 3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319"/>
                <a:gd name="T14" fmla="*/ 159 w 159"/>
                <a:gd name="T15" fmla="*/ 319 h 3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319">
                  <a:moveTo>
                    <a:pt x="0" y="0"/>
                  </a:moveTo>
                  <a:lnTo>
                    <a:pt x="159" y="304"/>
                  </a:lnTo>
                  <a:lnTo>
                    <a:pt x="116" y="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25" name="Freeform 1552"/>
            <p:cNvSpPr>
              <a:spLocks/>
            </p:cNvSpPr>
            <p:nvPr/>
          </p:nvSpPr>
          <p:spPr bwMode="auto">
            <a:xfrm>
              <a:off x="2443" y="3263"/>
              <a:ext cx="27" cy="53"/>
            </a:xfrm>
            <a:custGeom>
              <a:avLst/>
              <a:gdLst>
                <a:gd name="T0" fmla="*/ 0 w 159"/>
                <a:gd name="T1" fmla="*/ 0 h 335"/>
                <a:gd name="T2" fmla="*/ 0 w 159"/>
                <a:gd name="T3" fmla="*/ 0 h 335"/>
                <a:gd name="T4" fmla="*/ 0 w 159"/>
                <a:gd name="T5" fmla="*/ 0 h 335"/>
                <a:gd name="T6" fmla="*/ 0 w 159"/>
                <a:gd name="T7" fmla="*/ 0 h 335"/>
                <a:gd name="T8" fmla="*/ 0 w 159"/>
                <a:gd name="T9" fmla="*/ 0 h 3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335"/>
                <a:gd name="T17" fmla="*/ 159 w 159"/>
                <a:gd name="T18" fmla="*/ 335 h 3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335">
                  <a:moveTo>
                    <a:pt x="43" y="0"/>
                  </a:moveTo>
                  <a:lnTo>
                    <a:pt x="0" y="16"/>
                  </a:lnTo>
                  <a:lnTo>
                    <a:pt x="116" y="335"/>
                  </a:lnTo>
                  <a:lnTo>
                    <a:pt x="159" y="320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26" name="Freeform 1553"/>
            <p:cNvSpPr>
              <a:spLocks/>
            </p:cNvSpPr>
            <p:nvPr/>
          </p:nvSpPr>
          <p:spPr bwMode="auto">
            <a:xfrm>
              <a:off x="2472" y="3339"/>
              <a:ext cx="28" cy="53"/>
            </a:xfrm>
            <a:custGeom>
              <a:avLst/>
              <a:gdLst>
                <a:gd name="T0" fmla="*/ 0 w 164"/>
                <a:gd name="T1" fmla="*/ 0 h 336"/>
                <a:gd name="T2" fmla="*/ 0 w 164"/>
                <a:gd name="T3" fmla="*/ 0 h 336"/>
                <a:gd name="T4" fmla="*/ 0 w 164"/>
                <a:gd name="T5" fmla="*/ 0 h 336"/>
                <a:gd name="T6" fmla="*/ 0 w 164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336"/>
                <a:gd name="T14" fmla="*/ 164 w 164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336">
                  <a:moveTo>
                    <a:pt x="42" y="0"/>
                  </a:moveTo>
                  <a:lnTo>
                    <a:pt x="0" y="15"/>
                  </a:lnTo>
                  <a:lnTo>
                    <a:pt x="164" y="336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27" name="Freeform 1554"/>
            <p:cNvSpPr>
              <a:spLocks/>
            </p:cNvSpPr>
            <p:nvPr/>
          </p:nvSpPr>
          <p:spPr bwMode="auto">
            <a:xfrm>
              <a:off x="2472" y="3341"/>
              <a:ext cx="28" cy="54"/>
            </a:xfrm>
            <a:custGeom>
              <a:avLst/>
              <a:gdLst>
                <a:gd name="T0" fmla="*/ 0 w 164"/>
                <a:gd name="T1" fmla="*/ 0 h 337"/>
                <a:gd name="T2" fmla="*/ 0 w 164"/>
                <a:gd name="T3" fmla="*/ 0 h 337"/>
                <a:gd name="T4" fmla="*/ 0 w 164"/>
                <a:gd name="T5" fmla="*/ 0 h 337"/>
                <a:gd name="T6" fmla="*/ 0 w 164"/>
                <a:gd name="T7" fmla="*/ 0 h 3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337"/>
                <a:gd name="T14" fmla="*/ 164 w 164"/>
                <a:gd name="T15" fmla="*/ 337 h 3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337">
                  <a:moveTo>
                    <a:pt x="0" y="0"/>
                  </a:moveTo>
                  <a:lnTo>
                    <a:pt x="164" y="321"/>
                  </a:lnTo>
                  <a:lnTo>
                    <a:pt x="122" y="3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28" name="Freeform 1555"/>
            <p:cNvSpPr>
              <a:spLocks/>
            </p:cNvSpPr>
            <p:nvPr/>
          </p:nvSpPr>
          <p:spPr bwMode="auto">
            <a:xfrm>
              <a:off x="2472" y="3339"/>
              <a:ext cx="28" cy="56"/>
            </a:xfrm>
            <a:custGeom>
              <a:avLst/>
              <a:gdLst>
                <a:gd name="T0" fmla="*/ 0 w 164"/>
                <a:gd name="T1" fmla="*/ 0 h 352"/>
                <a:gd name="T2" fmla="*/ 0 w 164"/>
                <a:gd name="T3" fmla="*/ 0 h 352"/>
                <a:gd name="T4" fmla="*/ 0 w 164"/>
                <a:gd name="T5" fmla="*/ 0 h 352"/>
                <a:gd name="T6" fmla="*/ 0 w 164"/>
                <a:gd name="T7" fmla="*/ 0 h 352"/>
                <a:gd name="T8" fmla="*/ 0 w 164"/>
                <a:gd name="T9" fmla="*/ 0 h 3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352"/>
                <a:gd name="T17" fmla="*/ 164 w 164"/>
                <a:gd name="T18" fmla="*/ 352 h 3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352">
                  <a:moveTo>
                    <a:pt x="42" y="0"/>
                  </a:moveTo>
                  <a:lnTo>
                    <a:pt x="0" y="15"/>
                  </a:lnTo>
                  <a:lnTo>
                    <a:pt x="122" y="352"/>
                  </a:lnTo>
                  <a:lnTo>
                    <a:pt x="164" y="336"/>
                  </a:lnTo>
                  <a:lnTo>
                    <a:pt x="4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29" name="Line 1556"/>
            <p:cNvSpPr>
              <a:spLocks noChangeShapeType="1"/>
            </p:cNvSpPr>
            <p:nvPr/>
          </p:nvSpPr>
          <p:spPr bwMode="auto">
            <a:xfrm flipH="1">
              <a:off x="2493" y="3392"/>
              <a:ext cx="7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30" name="Freeform 1557"/>
            <p:cNvSpPr>
              <a:spLocks/>
            </p:cNvSpPr>
            <p:nvPr/>
          </p:nvSpPr>
          <p:spPr bwMode="auto">
            <a:xfrm>
              <a:off x="2003" y="2254"/>
              <a:ext cx="133" cy="8"/>
            </a:xfrm>
            <a:custGeom>
              <a:avLst/>
              <a:gdLst>
                <a:gd name="T0" fmla="*/ 0 w 806"/>
                <a:gd name="T1" fmla="*/ 0 h 45"/>
                <a:gd name="T2" fmla="*/ 0 w 806"/>
                <a:gd name="T3" fmla="*/ 0 h 45"/>
                <a:gd name="T4" fmla="*/ 0 w 806"/>
                <a:gd name="T5" fmla="*/ 0 h 45"/>
                <a:gd name="T6" fmla="*/ 0 w 80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45"/>
                <a:gd name="T14" fmla="*/ 806 w 80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45">
                  <a:moveTo>
                    <a:pt x="0" y="0"/>
                  </a:moveTo>
                  <a:lnTo>
                    <a:pt x="0" y="45"/>
                  </a:lnTo>
                  <a:lnTo>
                    <a:pt x="8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31" name="Freeform 1558"/>
            <p:cNvSpPr>
              <a:spLocks/>
            </p:cNvSpPr>
            <p:nvPr/>
          </p:nvSpPr>
          <p:spPr bwMode="auto">
            <a:xfrm>
              <a:off x="2003" y="2254"/>
              <a:ext cx="133" cy="8"/>
            </a:xfrm>
            <a:custGeom>
              <a:avLst/>
              <a:gdLst>
                <a:gd name="T0" fmla="*/ 0 w 806"/>
                <a:gd name="T1" fmla="*/ 0 h 45"/>
                <a:gd name="T2" fmla="*/ 0 w 806"/>
                <a:gd name="T3" fmla="*/ 0 h 45"/>
                <a:gd name="T4" fmla="*/ 0 w 806"/>
                <a:gd name="T5" fmla="*/ 0 h 45"/>
                <a:gd name="T6" fmla="*/ 0 w 80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6"/>
                <a:gd name="T13" fmla="*/ 0 h 45"/>
                <a:gd name="T14" fmla="*/ 806 w 80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6" h="45">
                  <a:moveTo>
                    <a:pt x="0" y="45"/>
                  </a:moveTo>
                  <a:lnTo>
                    <a:pt x="806" y="0"/>
                  </a:lnTo>
                  <a:lnTo>
                    <a:pt x="80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32" name="Rectangle 1559"/>
            <p:cNvSpPr>
              <a:spLocks noChangeArrowheads="1"/>
            </p:cNvSpPr>
            <p:nvPr/>
          </p:nvSpPr>
          <p:spPr bwMode="auto">
            <a:xfrm>
              <a:off x="2003" y="2254"/>
              <a:ext cx="133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233" name="Freeform 1560"/>
            <p:cNvSpPr>
              <a:spLocks/>
            </p:cNvSpPr>
            <p:nvPr/>
          </p:nvSpPr>
          <p:spPr bwMode="auto">
            <a:xfrm>
              <a:off x="2024" y="2327"/>
              <a:ext cx="155" cy="8"/>
            </a:xfrm>
            <a:custGeom>
              <a:avLst/>
              <a:gdLst>
                <a:gd name="T0" fmla="*/ 0 w 939"/>
                <a:gd name="T1" fmla="*/ 0 h 45"/>
                <a:gd name="T2" fmla="*/ 0 w 939"/>
                <a:gd name="T3" fmla="*/ 0 h 45"/>
                <a:gd name="T4" fmla="*/ 0 w 939"/>
                <a:gd name="T5" fmla="*/ 0 h 45"/>
                <a:gd name="T6" fmla="*/ 0 w 9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5"/>
                <a:gd name="T14" fmla="*/ 939 w 9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5">
                  <a:moveTo>
                    <a:pt x="939" y="45"/>
                  </a:moveTo>
                  <a:lnTo>
                    <a:pt x="939" y="0"/>
                  </a:lnTo>
                  <a:lnTo>
                    <a:pt x="0" y="45"/>
                  </a:lnTo>
                  <a:lnTo>
                    <a:pt x="93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34" name="Freeform 1561"/>
            <p:cNvSpPr>
              <a:spLocks/>
            </p:cNvSpPr>
            <p:nvPr/>
          </p:nvSpPr>
          <p:spPr bwMode="auto">
            <a:xfrm>
              <a:off x="2024" y="2327"/>
              <a:ext cx="155" cy="8"/>
            </a:xfrm>
            <a:custGeom>
              <a:avLst/>
              <a:gdLst>
                <a:gd name="T0" fmla="*/ 0 w 939"/>
                <a:gd name="T1" fmla="*/ 0 h 45"/>
                <a:gd name="T2" fmla="*/ 0 w 939"/>
                <a:gd name="T3" fmla="*/ 0 h 45"/>
                <a:gd name="T4" fmla="*/ 0 w 939"/>
                <a:gd name="T5" fmla="*/ 0 h 45"/>
                <a:gd name="T6" fmla="*/ 0 w 9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5"/>
                <a:gd name="T14" fmla="*/ 939 w 9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5">
                  <a:moveTo>
                    <a:pt x="93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35" name="Rectangle 1562"/>
            <p:cNvSpPr>
              <a:spLocks noChangeArrowheads="1"/>
            </p:cNvSpPr>
            <p:nvPr/>
          </p:nvSpPr>
          <p:spPr bwMode="auto">
            <a:xfrm>
              <a:off x="2024" y="2327"/>
              <a:ext cx="15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236" name="Freeform 1563"/>
            <p:cNvSpPr>
              <a:spLocks/>
            </p:cNvSpPr>
            <p:nvPr/>
          </p:nvSpPr>
          <p:spPr bwMode="auto">
            <a:xfrm>
              <a:off x="2024" y="2306"/>
              <a:ext cx="155" cy="7"/>
            </a:xfrm>
            <a:custGeom>
              <a:avLst/>
              <a:gdLst>
                <a:gd name="T0" fmla="*/ 0 w 939"/>
                <a:gd name="T1" fmla="*/ 0 h 45"/>
                <a:gd name="T2" fmla="*/ 0 w 939"/>
                <a:gd name="T3" fmla="*/ 0 h 45"/>
                <a:gd name="T4" fmla="*/ 0 w 939"/>
                <a:gd name="T5" fmla="*/ 0 h 45"/>
                <a:gd name="T6" fmla="*/ 0 w 9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5"/>
                <a:gd name="T14" fmla="*/ 939 w 9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5">
                  <a:moveTo>
                    <a:pt x="0" y="0"/>
                  </a:moveTo>
                  <a:lnTo>
                    <a:pt x="0" y="45"/>
                  </a:lnTo>
                  <a:lnTo>
                    <a:pt x="9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37" name="Freeform 1564"/>
            <p:cNvSpPr>
              <a:spLocks/>
            </p:cNvSpPr>
            <p:nvPr/>
          </p:nvSpPr>
          <p:spPr bwMode="auto">
            <a:xfrm>
              <a:off x="2024" y="2306"/>
              <a:ext cx="155" cy="7"/>
            </a:xfrm>
            <a:custGeom>
              <a:avLst/>
              <a:gdLst>
                <a:gd name="T0" fmla="*/ 0 w 939"/>
                <a:gd name="T1" fmla="*/ 0 h 45"/>
                <a:gd name="T2" fmla="*/ 0 w 939"/>
                <a:gd name="T3" fmla="*/ 0 h 45"/>
                <a:gd name="T4" fmla="*/ 0 w 939"/>
                <a:gd name="T5" fmla="*/ 0 h 45"/>
                <a:gd name="T6" fmla="*/ 0 w 9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5"/>
                <a:gd name="T14" fmla="*/ 939 w 9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5">
                  <a:moveTo>
                    <a:pt x="0" y="45"/>
                  </a:moveTo>
                  <a:lnTo>
                    <a:pt x="939" y="0"/>
                  </a:lnTo>
                  <a:lnTo>
                    <a:pt x="93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38" name="Rectangle 1565"/>
            <p:cNvSpPr>
              <a:spLocks noChangeArrowheads="1"/>
            </p:cNvSpPr>
            <p:nvPr/>
          </p:nvSpPr>
          <p:spPr bwMode="auto">
            <a:xfrm>
              <a:off x="2024" y="2306"/>
              <a:ext cx="15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239" name="Freeform 1566"/>
            <p:cNvSpPr>
              <a:spLocks/>
            </p:cNvSpPr>
            <p:nvPr/>
          </p:nvSpPr>
          <p:spPr bwMode="auto">
            <a:xfrm>
              <a:off x="2117" y="2256"/>
              <a:ext cx="23" cy="55"/>
            </a:xfrm>
            <a:custGeom>
              <a:avLst/>
              <a:gdLst>
                <a:gd name="T0" fmla="*/ 0 w 136"/>
                <a:gd name="T1" fmla="*/ 0 h 344"/>
                <a:gd name="T2" fmla="*/ 0 w 136"/>
                <a:gd name="T3" fmla="*/ 0 h 344"/>
                <a:gd name="T4" fmla="*/ 0 w 136"/>
                <a:gd name="T5" fmla="*/ 0 h 344"/>
                <a:gd name="T6" fmla="*/ 0 w 136"/>
                <a:gd name="T7" fmla="*/ 0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344"/>
                <a:gd name="T14" fmla="*/ 136 w 136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344">
                  <a:moveTo>
                    <a:pt x="136" y="18"/>
                  </a:moveTo>
                  <a:lnTo>
                    <a:pt x="95" y="0"/>
                  </a:lnTo>
                  <a:lnTo>
                    <a:pt x="0" y="344"/>
                  </a:lnTo>
                  <a:lnTo>
                    <a:pt x="136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40" name="Freeform 1567"/>
            <p:cNvSpPr>
              <a:spLocks/>
            </p:cNvSpPr>
            <p:nvPr/>
          </p:nvSpPr>
          <p:spPr bwMode="auto">
            <a:xfrm>
              <a:off x="2110" y="2256"/>
              <a:ext cx="23" cy="55"/>
            </a:xfrm>
            <a:custGeom>
              <a:avLst/>
              <a:gdLst>
                <a:gd name="T0" fmla="*/ 0 w 136"/>
                <a:gd name="T1" fmla="*/ 0 h 344"/>
                <a:gd name="T2" fmla="*/ 0 w 136"/>
                <a:gd name="T3" fmla="*/ 0 h 344"/>
                <a:gd name="T4" fmla="*/ 0 w 136"/>
                <a:gd name="T5" fmla="*/ 0 h 344"/>
                <a:gd name="T6" fmla="*/ 0 w 136"/>
                <a:gd name="T7" fmla="*/ 0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344"/>
                <a:gd name="T14" fmla="*/ 136 w 136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344">
                  <a:moveTo>
                    <a:pt x="136" y="0"/>
                  </a:moveTo>
                  <a:lnTo>
                    <a:pt x="41" y="344"/>
                  </a:lnTo>
                  <a:lnTo>
                    <a:pt x="0" y="32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41" name="Freeform 1568"/>
            <p:cNvSpPr>
              <a:spLocks/>
            </p:cNvSpPr>
            <p:nvPr/>
          </p:nvSpPr>
          <p:spPr bwMode="auto">
            <a:xfrm>
              <a:off x="2110" y="2256"/>
              <a:ext cx="30" cy="55"/>
            </a:xfrm>
            <a:custGeom>
              <a:avLst/>
              <a:gdLst>
                <a:gd name="T0" fmla="*/ 0 w 177"/>
                <a:gd name="T1" fmla="*/ 0 h 344"/>
                <a:gd name="T2" fmla="*/ 0 w 177"/>
                <a:gd name="T3" fmla="*/ 0 h 344"/>
                <a:gd name="T4" fmla="*/ 0 w 177"/>
                <a:gd name="T5" fmla="*/ 0 h 344"/>
                <a:gd name="T6" fmla="*/ 0 w 177"/>
                <a:gd name="T7" fmla="*/ 0 h 344"/>
                <a:gd name="T8" fmla="*/ 0 w 177"/>
                <a:gd name="T9" fmla="*/ 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7"/>
                <a:gd name="T16" fmla="*/ 0 h 344"/>
                <a:gd name="T17" fmla="*/ 177 w 177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7" h="344">
                  <a:moveTo>
                    <a:pt x="177" y="18"/>
                  </a:moveTo>
                  <a:lnTo>
                    <a:pt x="136" y="0"/>
                  </a:lnTo>
                  <a:lnTo>
                    <a:pt x="0" y="327"/>
                  </a:lnTo>
                  <a:lnTo>
                    <a:pt x="41" y="344"/>
                  </a:lnTo>
                  <a:lnTo>
                    <a:pt x="177" y="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42" name="Freeform 1569"/>
            <p:cNvSpPr>
              <a:spLocks/>
            </p:cNvSpPr>
            <p:nvPr/>
          </p:nvSpPr>
          <p:spPr bwMode="auto">
            <a:xfrm>
              <a:off x="2376" y="1352"/>
              <a:ext cx="367" cy="8"/>
            </a:xfrm>
            <a:custGeom>
              <a:avLst/>
              <a:gdLst>
                <a:gd name="T0" fmla="*/ 0 w 2220"/>
                <a:gd name="T1" fmla="*/ 0 h 45"/>
                <a:gd name="T2" fmla="*/ 0 w 2220"/>
                <a:gd name="T3" fmla="*/ 0 h 45"/>
                <a:gd name="T4" fmla="*/ 0 w 2220"/>
                <a:gd name="T5" fmla="*/ 0 h 45"/>
                <a:gd name="T6" fmla="*/ 0 w 222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20"/>
                <a:gd name="T13" fmla="*/ 0 h 45"/>
                <a:gd name="T14" fmla="*/ 2220 w 222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20" h="45">
                  <a:moveTo>
                    <a:pt x="0" y="0"/>
                  </a:moveTo>
                  <a:lnTo>
                    <a:pt x="0" y="45"/>
                  </a:lnTo>
                  <a:lnTo>
                    <a:pt x="22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43" name="Freeform 1570"/>
            <p:cNvSpPr>
              <a:spLocks/>
            </p:cNvSpPr>
            <p:nvPr/>
          </p:nvSpPr>
          <p:spPr bwMode="auto">
            <a:xfrm>
              <a:off x="2376" y="1352"/>
              <a:ext cx="367" cy="8"/>
            </a:xfrm>
            <a:custGeom>
              <a:avLst/>
              <a:gdLst>
                <a:gd name="T0" fmla="*/ 0 w 2220"/>
                <a:gd name="T1" fmla="*/ 0 h 45"/>
                <a:gd name="T2" fmla="*/ 0 w 2220"/>
                <a:gd name="T3" fmla="*/ 0 h 45"/>
                <a:gd name="T4" fmla="*/ 0 w 2220"/>
                <a:gd name="T5" fmla="*/ 0 h 45"/>
                <a:gd name="T6" fmla="*/ 0 w 222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20"/>
                <a:gd name="T13" fmla="*/ 0 h 45"/>
                <a:gd name="T14" fmla="*/ 2220 w 222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20" h="45">
                  <a:moveTo>
                    <a:pt x="0" y="45"/>
                  </a:moveTo>
                  <a:lnTo>
                    <a:pt x="2220" y="0"/>
                  </a:lnTo>
                  <a:lnTo>
                    <a:pt x="222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44" name="Rectangle 1571"/>
            <p:cNvSpPr>
              <a:spLocks noChangeArrowheads="1"/>
            </p:cNvSpPr>
            <p:nvPr/>
          </p:nvSpPr>
          <p:spPr bwMode="auto">
            <a:xfrm>
              <a:off x="2376" y="1352"/>
              <a:ext cx="367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245" name="Freeform 1572"/>
            <p:cNvSpPr>
              <a:spLocks/>
            </p:cNvSpPr>
            <p:nvPr/>
          </p:nvSpPr>
          <p:spPr bwMode="auto">
            <a:xfrm>
              <a:off x="2519" y="1328"/>
              <a:ext cx="57" cy="6"/>
            </a:xfrm>
            <a:custGeom>
              <a:avLst/>
              <a:gdLst>
                <a:gd name="T0" fmla="*/ 0 w 346"/>
                <a:gd name="T1" fmla="*/ 0 h 45"/>
                <a:gd name="T2" fmla="*/ 0 w 346"/>
                <a:gd name="T3" fmla="*/ 0 h 45"/>
                <a:gd name="T4" fmla="*/ 0 w 346"/>
                <a:gd name="T5" fmla="*/ 0 h 45"/>
                <a:gd name="T6" fmla="*/ 0 w 34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6"/>
                <a:gd name="T13" fmla="*/ 0 h 45"/>
                <a:gd name="T14" fmla="*/ 346 w 34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6" h="45">
                  <a:moveTo>
                    <a:pt x="346" y="45"/>
                  </a:moveTo>
                  <a:lnTo>
                    <a:pt x="346" y="0"/>
                  </a:lnTo>
                  <a:lnTo>
                    <a:pt x="0" y="45"/>
                  </a:lnTo>
                  <a:lnTo>
                    <a:pt x="34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46" name="Freeform 1573"/>
            <p:cNvSpPr>
              <a:spLocks/>
            </p:cNvSpPr>
            <p:nvPr/>
          </p:nvSpPr>
          <p:spPr bwMode="auto">
            <a:xfrm>
              <a:off x="2519" y="1328"/>
              <a:ext cx="57" cy="6"/>
            </a:xfrm>
            <a:custGeom>
              <a:avLst/>
              <a:gdLst>
                <a:gd name="T0" fmla="*/ 0 w 346"/>
                <a:gd name="T1" fmla="*/ 0 h 45"/>
                <a:gd name="T2" fmla="*/ 0 w 346"/>
                <a:gd name="T3" fmla="*/ 0 h 45"/>
                <a:gd name="T4" fmla="*/ 0 w 346"/>
                <a:gd name="T5" fmla="*/ 0 h 45"/>
                <a:gd name="T6" fmla="*/ 0 w 34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6"/>
                <a:gd name="T13" fmla="*/ 0 h 45"/>
                <a:gd name="T14" fmla="*/ 346 w 34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6" h="45">
                  <a:moveTo>
                    <a:pt x="34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47" name="Rectangle 1574"/>
            <p:cNvSpPr>
              <a:spLocks noChangeArrowheads="1"/>
            </p:cNvSpPr>
            <p:nvPr/>
          </p:nvSpPr>
          <p:spPr bwMode="auto">
            <a:xfrm>
              <a:off x="2519" y="1328"/>
              <a:ext cx="5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248" name="Freeform 1575"/>
            <p:cNvSpPr>
              <a:spLocks/>
            </p:cNvSpPr>
            <p:nvPr/>
          </p:nvSpPr>
          <p:spPr bwMode="auto">
            <a:xfrm>
              <a:off x="2501" y="1222"/>
              <a:ext cx="229" cy="78"/>
            </a:xfrm>
            <a:custGeom>
              <a:avLst/>
              <a:gdLst>
                <a:gd name="T0" fmla="*/ 0 w 1388"/>
                <a:gd name="T1" fmla="*/ 0 h 491"/>
                <a:gd name="T2" fmla="*/ 0 w 1388"/>
                <a:gd name="T3" fmla="*/ 0 h 491"/>
                <a:gd name="T4" fmla="*/ 0 w 1388"/>
                <a:gd name="T5" fmla="*/ 0 h 491"/>
                <a:gd name="T6" fmla="*/ 0 w 1388"/>
                <a:gd name="T7" fmla="*/ 0 h 4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8"/>
                <a:gd name="T13" fmla="*/ 0 h 491"/>
                <a:gd name="T14" fmla="*/ 1388 w 1388"/>
                <a:gd name="T15" fmla="*/ 491 h 4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8" h="491">
                  <a:moveTo>
                    <a:pt x="15" y="0"/>
                  </a:moveTo>
                  <a:lnTo>
                    <a:pt x="0" y="43"/>
                  </a:lnTo>
                  <a:lnTo>
                    <a:pt x="1388" y="49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49" name="Freeform 1576"/>
            <p:cNvSpPr>
              <a:spLocks/>
            </p:cNvSpPr>
            <p:nvPr/>
          </p:nvSpPr>
          <p:spPr bwMode="auto">
            <a:xfrm>
              <a:off x="2501" y="1230"/>
              <a:ext cx="229" cy="78"/>
            </a:xfrm>
            <a:custGeom>
              <a:avLst/>
              <a:gdLst>
                <a:gd name="T0" fmla="*/ 0 w 1388"/>
                <a:gd name="T1" fmla="*/ 0 h 491"/>
                <a:gd name="T2" fmla="*/ 0 w 1388"/>
                <a:gd name="T3" fmla="*/ 0 h 491"/>
                <a:gd name="T4" fmla="*/ 0 w 1388"/>
                <a:gd name="T5" fmla="*/ 0 h 491"/>
                <a:gd name="T6" fmla="*/ 0 w 1388"/>
                <a:gd name="T7" fmla="*/ 0 h 4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8"/>
                <a:gd name="T13" fmla="*/ 0 h 491"/>
                <a:gd name="T14" fmla="*/ 1388 w 1388"/>
                <a:gd name="T15" fmla="*/ 491 h 4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8" h="491">
                  <a:moveTo>
                    <a:pt x="0" y="0"/>
                  </a:moveTo>
                  <a:lnTo>
                    <a:pt x="1388" y="448"/>
                  </a:lnTo>
                  <a:lnTo>
                    <a:pt x="1372" y="4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50" name="Freeform 1577"/>
            <p:cNvSpPr>
              <a:spLocks/>
            </p:cNvSpPr>
            <p:nvPr/>
          </p:nvSpPr>
          <p:spPr bwMode="auto">
            <a:xfrm>
              <a:off x="2501" y="1222"/>
              <a:ext cx="229" cy="86"/>
            </a:xfrm>
            <a:custGeom>
              <a:avLst/>
              <a:gdLst>
                <a:gd name="T0" fmla="*/ 0 w 1388"/>
                <a:gd name="T1" fmla="*/ 0 h 534"/>
                <a:gd name="T2" fmla="*/ 0 w 1388"/>
                <a:gd name="T3" fmla="*/ 0 h 534"/>
                <a:gd name="T4" fmla="*/ 0 w 1388"/>
                <a:gd name="T5" fmla="*/ 0 h 534"/>
                <a:gd name="T6" fmla="*/ 0 w 1388"/>
                <a:gd name="T7" fmla="*/ 0 h 534"/>
                <a:gd name="T8" fmla="*/ 0 w 1388"/>
                <a:gd name="T9" fmla="*/ 0 h 5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88"/>
                <a:gd name="T16" fmla="*/ 0 h 534"/>
                <a:gd name="T17" fmla="*/ 1388 w 1388"/>
                <a:gd name="T18" fmla="*/ 534 h 5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88" h="534">
                  <a:moveTo>
                    <a:pt x="15" y="0"/>
                  </a:moveTo>
                  <a:lnTo>
                    <a:pt x="0" y="43"/>
                  </a:lnTo>
                  <a:lnTo>
                    <a:pt x="1372" y="534"/>
                  </a:lnTo>
                  <a:lnTo>
                    <a:pt x="1388" y="491"/>
                  </a:lnTo>
                  <a:lnTo>
                    <a:pt x="1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51" name="Freeform 1578"/>
            <p:cNvSpPr>
              <a:spLocks/>
            </p:cNvSpPr>
            <p:nvPr/>
          </p:nvSpPr>
          <p:spPr bwMode="auto">
            <a:xfrm>
              <a:off x="2565" y="1179"/>
              <a:ext cx="187" cy="64"/>
            </a:xfrm>
            <a:custGeom>
              <a:avLst/>
              <a:gdLst>
                <a:gd name="T0" fmla="*/ 0 w 1125"/>
                <a:gd name="T1" fmla="*/ 0 h 397"/>
                <a:gd name="T2" fmla="*/ 0 w 1125"/>
                <a:gd name="T3" fmla="*/ 0 h 397"/>
                <a:gd name="T4" fmla="*/ 0 w 1125"/>
                <a:gd name="T5" fmla="*/ 0 h 397"/>
                <a:gd name="T6" fmla="*/ 0 w 1125"/>
                <a:gd name="T7" fmla="*/ 0 h 3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5"/>
                <a:gd name="T13" fmla="*/ 0 h 397"/>
                <a:gd name="T14" fmla="*/ 1125 w 1125"/>
                <a:gd name="T15" fmla="*/ 397 h 3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5" h="397">
                  <a:moveTo>
                    <a:pt x="15" y="0"/>
                  </a:moveTo>
                  <a:lnTo>
                    <a:pt x="0" y="44"/>
                  </a:lnTo>
                  <a:lnTo>
                    <a:pt x="1125" y="397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52" name="Freeform 1579"/>
            <p:cNvSpPr>
              <a:spLocks/>
            </p:cNvSpPr>
            <p:nvPr/>
          </p:nvSpPr>
          <p:spPr bwMode="auto">
            <a:xfrm>
              <a:off x="2565" y="1187"/>
              <a:ext cx="187" cy="63"/>
            </a:xfrm>
            <a:custGeom>
              <a:avLst/>
              <a:gdLst>
                <a:gd name="T0" fmla="*/ 0 w 1125"/>
                <a:gd name="T1" fmla="*/ 0 h 396"/>
                <a:gd name="T2" fmla="*/ 0 w 1125"/>
                <a:gd name="T3" fmla="*/ 0 h 396"/>
                <a:gd name="T4" fmla="*/ 0 w 1125"/>
                <a:gd name="T5" fmla="*/ 0 h 396"/>
                <a:gd name="T6" fmla="*/ 0 w 1125"/>
                <a:gd name="T7" fmla="*/ 0 h 3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25"/>
                <a:gd name="T13" fmla="*/ 0 h 396"/>
                <a:gd name="T14" fmla="*/ 1125 w 1125"/>
                <a:gd name="T15" fmla="*/ 396 h 3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25" h="396">
                  <a:moveTo>
                    <a:pt x="0" y="0"/>
                  </a:moveTo>
                  <a:lnTo>
                    <a:pt x="1125" y="353"/>
                  </a:lnTo>
                  <a:lnTo>
                    <a:pt x="1110" y="3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53" name="Freeform 1580"/>
            <p:cNvSpPr>
              <a:spLocks/>
            </p:cNvSpPr>
            <p:nvPr/>
          </p:nvSpPr>
          <p:spPr bwMode="auto">
            <a:xfrm>
              <a:off x="2565" y="1179"/>
              <a:ext cx="187" cy="71"/>
            </a:xfrm>
            <a:custGeom>
              <a:avLst/>
              <a:gdLst>
                <a:gd name="T0" fmla="*/ 0 w 1125"/>
                <a:gd name="T1" fmla="*/ 0 h 440"/>
                <a:gd name="T2" fmla="*/ 0 w 1125"/>
                <a:gd name="T3" fmla="*/ 0 h 440"/>
                <a:gd name="T4" fmla="*/ 0 w 1125"/>
                <a:gd name="T5" fmla="*/ 0 h 440"/>
                <a:gd name="T6" fmla="*/ 0 w 1125"/>
                <a:gd name="T7" fmla="*/ 0 h 440"/>
                <a:gd name="T8" fmla="*/ 0 w 1125"/>
                <a:gd name="T9" fmla="*/ 0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5"/>
                <a:gd name="T16" fmla="*/ 0 h 440"/>
                <a:gd name="T17" fmla="*/ 1125 w 1125"/>
                <a:gd name="T18" fmla="*/ 440 h 4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5" h="440">
                  <a:moveTo>
                    <a:pt x="15" y="0"/>
                  </a:moveTo>
                  <a:lnTo>
                    <a:pt x="0" y="44"/>
                  </a:lnTo>
                  <a:lnTo>
                    <a:pt x="1110" y="440"/>
                  </a:lnTo>
                  <a:lnTo>
                    <a:pt x="1125" y="397"/>
                  </a:lnTo>
                  <a:lnTo>
                    <a:pt x="1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54" name="Freeform 1581"/>
            <p:cNvSpPr>
              <a:spLocks/>
            </p:cNvSpPr>
            <p:nvPr/>
          </p:nvSpPr>
          <p:spPr bwMode="auto">
            <a:xfrm>
              <a:off x="2540" y="1305"/>
              <a:ext cx="36" cy="7"/>
            </a:xfrm>
            <a:custGeom>
              <a:avLst/>
              <a:gdLst>
                <a:gd name="T0" fmla="*/ 0 w 224"/>
                <a:gd name="T1" fmla="*/ 0 h 45"/>
                <a:gd name="T2" fmla="*/ 0 w 224"/>
                <a:gd name="T3" fmla="*/ 0 h 45"/>
                <a:gd name="T4" fmla="*/ 0 w 224"/>
                <a:gd name="T5" fmla="*/ 0 h 45"/>
                <a:gd name="T6" fmla="*/ 0 w 22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5"/>
                <a:gd name="T14" fmla="*/ 224 w 22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5">
                  <a:moveTo>
                    <a:pt x="224" y="45"/>
                  </a:moveTo>
                  <a:lnTo>
                    <a:pt x="224" y="0"/>
                  </a:lnTo>
                  <a:lnTo>
                    <a:pt x="0" y="45"/>
                  </a:lnTo>
                  <a:lnTo>
                    <a:pt x="224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55" name="Freeform 1582"/>
            <p:cNvSpPr>
              <a:spLocks/>
            </p:cNvSpPr>
            <p:nvPr/>
          </p:nvSpPr>
          <p:spPr bwMode="auto">
            <a:xfrm>
              <a:off x="2540" y="1305"/>
              <a:ext cx="36" cy="7"/>
            </a:xfrm>
            <a:custGeom>
              <a:avLst/>
              <a:gdLst>
                <a:gd name="T0" fmla="*/ 0 w 224"/>
                <a:gd name="T1" fmla="*/ 0 h 45"/>
                <a:gd name="T2" fmla="*/ 0 w 224"/>
                <a:gd name="T3" fmla="*/ 0 h 45"/>
                <a:gd name="T4" fmla="*/ 0 w 224"/>
                <a:gd name="T5" fmla="*/ 0 h 45"/>
                <a:gd name="T6" fmla="*/ 0 w 22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5"/>
                <a:gd name="T14" fmla="*/ 224 w 22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5">
                  <a:moveTo>
                    <a:pt x="224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56" name="Rectangle 1583"/>
            <p:cNvSpPr>
              <a:spLocks noChangeArrowheads="1"/>
            </p:cNvSpPr>
            <p:nvPr/>
          </p:nvSpPr>
          <p:spPr bwMode="auto">
            <a:xfrm>
              <a:off x="2540" y="1305"/>
              <a:ext cx="36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257" name="Freeform 1584"/>
            <p:cNvSpPr>
              <a:spLocks/>
            </p:cNvSpPr>
            <p:nvPr/>
          </p:nvSpPr>
          <p:spPr bwMode="auto">
            <a:xfrm>
              <a:off x="2540" y="1316"/>
              <a:ext cx="36" cy="8"/>
            </a:xfrm>
            <a:custGeom>
              <a:avLst/>
              <a:gdLst>
                <a:gd name="T0" fmla="*/ 0 w 224"/>
                <a:gd name="T1" fmla="*/ 0 h 45"/>
                <a:gd name="T2" fmla="*/ 0 w 224"/>
                <a:gd name="T3" fmla="*/ 0 h 45"/>
                <a:gd name="T4" fmla="*/ 0 w 224"/>
                <a:gd name="T5" fmla="*/ 0 h 45"/>
                <a:gd name="T6" fmla="*/ 0 w 22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5"/>
                <a:gd name="T14" fmla="*/ 224 w 22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5">
                  <a:moveTo>
                    <a:pt x="0" y="0"/>
                  </a:moveTo>
                  <a:lnTo>
                    <a:pt x="0" y="45"/>
                  </a:lnTo>
                  <a:lnTo>
                    <a:pt x="2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58" name="Freeform 1585"/>
            <p:cNvSpPr>
              <a:spLocks/>
            </p:cNvSpPr>
            <p:nvPr/>
          </p:nvSpPr>
          <p:spPr bwMode="auto">
            <a:xfrm>
              <a:off x="2540" y="1316"/>
              <a:ext cx="36" cy="8"/>
            </a:xfrm>
            <a:custGeom>
              <a:avLst/>
              <a:gdLst>
                <a:gd name="T0" fmla="*/ 0 w 224"/>
                <a:gd name="T1" fmla="*/ 0 h 45"/>
                <a:gd name="T2" fmla="*/ 0 w 224"/>
                <a:gd name="T3" fmla="*/ 0 h 45"/>
                <a:gd name="T4" fmla="*/ 0 w 224"/>
                <a:gd name="T5" fmla="*/ 0 h 45"/>
                <a:gd name="T6" fmla="*/ 0 w 22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5"/>
                <a:gd name="T14" fmla="*/ 224 w 22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5">
                  <a:moveTo>
                    <a:pt x="0" y="45"/>
                  </a:moveTo>
                  <a:lnTo>
                    <a:pt x="224" y="0"/>
                  </a:lnTo>
                  <a:lnTo>
                    <a:pt x="224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59" name="Rectangle 1586"/>
            <p:cNvSpPr>
              <a:spLocks noChangeArrowheads="1"/>
            </p:cNvSpPr>
            <p:nvPr/>
          </p:nvSpPr>
          <p:spPr bwMode="auto">
            <a:xfrm>
              <a:off x="2540" y="1316"/>
              <a:ext cx="36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260" name="Freeform 1587"/>
            <p:cNvSpPr>
              <a:spLocks/>
            </p:cNvSpPr>
            <p:nvPr/>
          </p:nvSpPr>
          <p:spPr bwMode="auto">
            <a:xfrm>
              <a:off x="2566" y="1259"/>
              <a:ext cx="7" cy="27"/>
            </a:xfrm>
            <a:custGeom>
              <a:avLst/>
              <a:gdLst>
                <a:gd name="T0" fmla="*/ 0 w 45"/>
                <a:gd name="T1" fmla="*/ 0 h 169"/>
                <a:gd name="T2" fmla="*/ 0 w 45"/>
                <a:gd name="T3" fmla="*/ 0 h 169"/>
                <a:gd name="T4" fmla="*/ 0 w 45"/>
                <a:gd name="T5" fmla="*/ 0 h 169"/>
                <a:gd name="T6" fmla="*/ 0 w 45"/>
                <a:gd name="T7" fmla="*/ 0 h 1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69"/>
                <a:gd name="T14" fmla="*/ 45 w 45"/>
                <a:gd name="T15" fmla="*/ 169 h 1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69">
                  <a:moveTo>
                    <a:pt x="0" y="157"/>
                  </a:moveTo>
                  <a:lnTo>
                    <a:pt x="45" y="169"/>
                  </a:lnTo>
                  <a:lnTo>
                    <a:pt x="42" y="0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61" name="Freeform 1588"/>
            <p:cNvSpPr>
              <a:spLocks/>
            </p:cNvSpPr>
            <p:nvPr/>
          </p:nvSpPr>
          <p:spPr bwMode="auto">
            <a:xfrm>
              <a:off x="2573" y="1259"/>
              <a:ext cx="7" cy="27"/>
            </a:xfrm>
            <a:custGeom>
              <a:avLst/>
              <a:gdLst>
                <a:gd name="T0" fmla="*/ 0 w 44"/>
                <a:gd name="T1" fmla="*/ 0 h 169"/>
                <a:gd name="T2" fmla="*/ 0 w 44"/>
                <a:gd name="T3" fmla="*/ 0 h 169"/>
                <a:gd name="T4" fmla="*/ 0 w 44"/>
                <a:gd name="T5" fmla="*/ 0 h 169"/>
                <a:gd name="T6" fmla="*/ 0 w 44"/>
                <a:gd name="T7" fmla="*/ 0 h 1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69"/>
                <a:gd name="T14" fmla="*/ 44 w 44"/>
                <a:gd name="T15" fmla="*/ 169 h 1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69">
                  <a:moveTo>
                    <a:pt x="3" y="169"/>
                  </a:moveTo>
                  <a:lnTo>
                    <a:pt x="0" y="0"/>
                  </a:lnTo>
                  <a:lnTo>
                    <a:pt x="44" y="11"/>
                  </a:lnTo>
                  <a:lnTo>
                    <a:pt x="3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62" name="Freeform 1589"/>
            <p:cNvSpPr>
              <a:spLocks/>
            </p:cNvSpPr>
            <p:nvPr/>
          </p:nvSpPr>
          <p:spPr bwMode="auto">
            <a:xfrm>
              <a:off x="2566" y="1259"/>
              <a:ext cx="14" cy="27"/>
            </a:xfrm>
            <a:custGeom>
              <a:avLst/>
              <a:gdLst>
                <a:gd name="T0" fmla="*/ 0 w 86"/>
                <a:gd name="T1" fmla="*/ 0 h 169"/>
                <a:gd name="T2" fmla="*/ 0 w 86"/>
                <a:gd name="T3" fmla="*/ 0 h 169"/>
                <a:gd name="T4" fmla="*/ 0 w 86"/>
                <a:gd name="T5" fmla="*/ 0 h 169"/>
                <a:gd name="T6" fmla="*/ 0 w 86"/>
                <a:gd name="T7" fmla="*/ 0 h 169"/>
                <a:gd name="T8" fmla="*/ 0 w 86"/>
                <a:gd name="T9" fmla="*/ 0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69"/>
                <a:gd name="T17" fmla="*/ 86 w 86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69">
                  <a:moveTo>
                    <a:pt x="0" y="157"/>
                  </a:moveTo>
                  <a:lnTo>
                    <a:pt x="45" y="169"/>
                  </a:lnTo>
                  <a:lnTo>
                    <a:pt x="86" y="11"/>
                  </a:lnTo>
                  <a:lnTo>
                    <a:pt x="42" y="0"/>
                  </a:lnTo>
                  <a:lnTo>
                    <a:pt x="0" y="15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63" name="Freeform 1590"/>
            <p:cNvSpPr>
              <a:spLocks/>
            </p:cNvSpPr>
            <p:nvPr/>
          </p:nvSpPr>
          <p:spPr bwMode="auto">
            <a:xfrm>
              <a:off x="2428" y="1331"/>
              <a:ext cx="6" cy="10"/>
            </a:xfrm>
            <a:custGeom>
              <a:avLst/>
              <a:gdLst>
                <a:gd name="T0" fmla="*/ 0 w 34"/>
                <a:gd name="T1" fmla="*/ 0 h 59"/>
                <a:gd name="T2" fmla="*/ 0 w 34"/>
                <a:gd name="T3" fmla="*/ 0 h 59"/>
                <a:gd name="T4" fmla="*/ 0 w 34"/>
                <a:gd name="T5" fmla="*/ 0 h 59"/>
                <a:gd name="T6" fmla="*/ 0 w 34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9"/>
                <a:gd name="T14" fmla="*/ 34 w 34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9">
                  <a:moveTo>
                    <a:pt x="0" y="29"/>
                  </a:moveTo>
                  <a:lnTo>
                    <a:pt x="34" y="59"/>
                  </a:lnTo>
                  <a:lnTo>
                    <a:pt x="27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64" name="Freeform 1591"/>
            <p:cNvSpPr>
              <a:spLocks/>
            </p:cNvSpPr>
            <p:nvPr/>
          </p:nvSpPr>
          <p:spPr bwMode="auto">
            <a:xfrm>
              <a:off x="2432" y="1331"/>
              <a:ext cx="6" cy="10"/>
            </a:xfrm>
            <a:custGeom>
              <a:avLst/>
              <a:gdLst>
                <a:gd name="T0" fmla="*/ 0 w 34"/>
                <a:gd name="T1" fmla="*/ 0 h 59"/>
                <a:gd name="T2" fmla="*/ 0 w 34"/>
                <a:gd name="T3" fmla="*/ 0 h 59"/>
                <a:gd name="T4" fmla="*/ 0 w 34"/>
                <a:gd name="T5" fmla="*/ 0 h 59"/>
                <a:gd name="T6" fmla="*/ 0 w 34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9"/>
                <a:gd name="T14" fmla="*/ 34 w 34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9">
                  <a:moveTo>
                    <a:pt x="7" y="59"/>
                  </a:moveTo>
                  <a:lnTo>
                    <a:pt x="0" y="0"/>
                  </a:lnTo>
                  <a:lnTo>
                    <a:pt x="34" y="29"/>
                  </a:lnTo>
                  <a:lnTo>
                    <a:pt x="7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65" name="Freeform 1592"/>
            <p:cNvSpPr>
              <a:spLocks/>
            </p:cNvSpPr>
            <p:nvPr/>
          </p:nvSpPr>
          <p:spPr bwMode="auto">
            <a:xfrm>
              <a:off x="2428" y="1331"/>
              <a:ext cx="10" cy="10"/>
            </a:xfrm>
            <a:custGeom>
              <a:avLst/>
              <a:gdLst>
                <a:gd name="T0" fmla="*/ 0 w 61"/>
                <a:gd name="T1" fmla="*/ 0 h 59"/>
                <a:gd name="T2" fmla="*/ 0 w 61"/>
                <a:gd name="T3" fmla="*/ 0 h 59"/>
                <a:gd name="T4" fmla="*/ 0 w 61"/>
                <a:gd name="T5" fmla="*/ 0 h 59"/>
                <a:gd name="T6" fmla="*/ 0 w 61"/>
                <a:gd name="T7" fmla="*/ 0 h 59"/>
                <a:gd name="T8" fmla="*/ 0 w 61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59"/>
                <a:gd name="T17" fmla="*/ 61 w 61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59">
                  <a:moveTo>
                    <a:pt x="0" y="29"/>
                  </a:moveTo>
                  <a:lnTo>
                    <a:pt x="34" y="59"/>
                  </a:lnTo>
                  <a:lnTo>
                    <a:pt x="61" y="29"/>
                  </a:lnTo>
                  <a:lnTo>
                    <a:pt x="27" y="0"/>
                  </a:lnTo>
                  <a:lnTo>
                    <a:pt x="0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66" name="Line 1593"/>
            <p:cNvSpPr>
              <a:spLocks noChangeShapeType="1"/>
            </p:cNvSpPr>
            <p:nvPr/>
          </p:nvSpPr>
          <p:spPr bwMode="auto">
            <a:xfrm flipV="1">
              <a:off x="2438" y="1338"/>
              <a:ext cx="6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67" name="Line 1594"/>
            <p:cNvSpPr>
              <a:spLocks noChangeShapeType="1"/>
            </p:cNvSpPr>
            <p:nvPr/>
          </p:nvSpPr>
          <p:spPr bwMode="auto">
            <a:xfrm flipH="1" flipV="1">
              <a:off x="2433" y="1338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68" name="Freeform 1595"/>
            <p:cNvSpPr>
              <a:spLocks/>
            </p:cNvSpPr>
            <p:nvPr/>
          </p:nvSpPr>
          <p:spPr bwMode="auto">
            <a:xfrm>
              <a:off x="2437" y="1337"/>
              <a:ext cx="9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12" y="37"/>
                  </a:moveTo>
                  <a:lnTo>
                    <a:pt x="55" y="22"/>
                  </a:lnTo>
                  <a:lnTo>
                    <a:pt x="0" y="0"/>
                  </a:lnTo>
                  <a:lnTo>
                    <a:pt x="12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69" name="Freeform 1596"/>
            <p:cNvSpPr>
              <a:spLocks/>
            </p:cNvSpPr>
            <p:nvPr/>
          </p:nvSpPr>
          <p:spPr bwMode="auto">
            <a:xfrm>
              <a:off x="2437" y="1334"/>
              <a:ext cx="9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55" y="37"/>
                  </a:moveTo>
                  <a:lnTo>
                    <a:pt x="0" y="15"/>
                  </a:lnTo>
                  <a:lnTo>
                    <a:pt x="43" y="0"/>
                  </a:lnTo>
                  <a:lnTo>
                    <a:pt x="55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70" name="Freeform 1597"/>
            <p:cNvSpPr>
              <a:spLocks/>
            </p:cNvSpPr>
            <p:nvPr/>
          </p:nvSpPr>
          <p:spPr bwMode="auto">
            <a:xfrm>
              <a:off x="2437" y="1334"/>
              <a:ext cx="9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12" y="52"/>
                  </a:moveTo>
                  <a:lnTo>
                    <a:pt x="55" y="37"/>
                  </a:lnTo>
                  <a:lnTo>
                    <a:pt x="43" y="0"/>
                  </a:lnTo>
                  <a:lnTo>
                    <a:pt x="0" y="15"/>
                  </a:lnTo>
                  <a:lnTo>
                    <a:pt x="12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71" name="Freeform 1598"/>
            <p:cNvSpPr>
              <a:spLocks/>
            </p:cNvSpPr>
            <p:nvPr/>
          </p:nvSpPr>
          <p:spPr bwMode="auto">
            <a:xfrm>
              <a:off x="2434" y="1334"/>
              <a:ext cx="6" cy="9"/>
            </a:xfrm>
            <a:custGeom>
              <a:avLst/>
              <a:gdLst>
                <a:gd name="T0" fmla="*/ 0 w 42"/>
                <a:gd name="T1" fmla="*/ 0 h 52"/>
                <a:gd name="T2" fmla="*/ 0 w 42"/>
                <a:gd name="T3" fmla="*/ 0 h 52"/>
                <a:gd name="T4" fmla="*/ 0 w 42"/>
                <a:gd name="T5" fmla="*/ 0 h 52"/>
                <a:gd name="T6" fmla="*/ 0 w 42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52"/>
                <a:gd name="T14" fmla="*/ 42 w 42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52">
                  <a:moveTo>
                    <a:pt x="42" y="15"/>
                  </a:moveTo>
                  <a:lnTo>
                    <a:pt x="0" y="0"/>
                  </a:lnTo>
                  <a:lnTo>
                    <a:pt x="31" y="52"/>
                  </a:lnTo>
                  <a:lnTo>
                    <a:pt x="42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72" name="Freeform 1599"/>
            <p:cNvSpPr>
              <a:spLocks/>
            </p:cNvSpPr>
            <p:nvPr/>
          </p:nvSpPr>
          <p:spPr bwMode="auto">
            <a:xfrm>
              <a:off x="2431" y="1334"/>
              <a:ext cx="8" cy="9"/>
            </a:xfrm>
            <a:custGeom>
              <a:avLst/>
              <a:gdLst>
                <a:gd name="T0" fmla="*/ 0 w 43"/>
                <a:gd name="T1" fmla="*/ 0 h 52"/>
                <a:gd name="T2" fmla="*/ 0 w 43"/>
                <a:gd name="T3" fmla="*/ 0 h 52"/>
                <a:gd name="T4" fmla="*/ 0 w 43"/>
                <a:gd name="T5" fmla="*/ 0 h 52"/>
                <a:gd name="T6" fmla="*/ 0 w 43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2"/>
                <a:gd name="T14" fmla="*/ 43 w 43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2">
                  <a:moveTo>
                    <a:pt x="12" y="0"/>
                  </a:moveTo>
                  <a:lnTo>
                    <a:pt x="43" y="52"/>
                  </a:lnTo>
                  <a:lnTo>
                    <a:pt x="0" y="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73" name="Freeform 1600"/>
            <p:cNvSpPr>
              <a:spLocks/>
            </p:cNvSpPr>
            <p:nvPr/>
          </p:nvSpPr>
          <p:spPr bwMode="auto">
            <a:xfrm>
              <a:off x="2431" y="1334"/>
              <a:ext cx="9" cy="9"/>
            </a:xfrm>
            <a:custGeom>
              <a:avLst/>
              <a:gdLst>
                <a:gd name="T0" fmla="*/ 0 w 54"/>
                <a:gd name="T1" fmla="*/ 0 h 52"/>
                <a:gd name="T2" fmla="*/ 0 w 54"/>
                <a:gd name="T3" fmla="*/ 0 h 52"/>
                <a:gd name="T4" fmla="*/ 0 w 54"/>
                <a:gd name="T5" fmla="*/ 0 h 52"/>
                <a:gd name="T6" fmla="*/ 0 w 54"/>
                <a:gd name="T7" fmla="*/ 0 h 52"/>
                <a:gd name="T8" fmla="*/ 0 w 54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52"/>
                <a:gd name="T17" fmla="*/ 54 w 54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52">
                  <a:moveTo>
                    <a:pt x="54" y="15"/>
                  </a:moveTo>
                  <a:lnTo>
                    <a:pt x="12" y="0"/>
                  </a:lnTo>
                  <a:lnTo>
                    <a:pt x="0" y="37"/>
                  </a:lnTo>
                  <a:lnTo>
                    <a:pt x="43" y="52"/>
                  </a:lnTo>
                  <a:lnTo>
                    <a:pt x="54" y="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74" name="Line 1601"/>
            <p:cNvSpPr>
              <a:spLocks noChangeShapeType="1"/>
            </p:cNvSpPr>
            <p:nvPr/>
          </p:nvSpPr>
          <p:spPr bwMode="auto">
            <a:xfrm flipH="1">
              <a:off x="2442" y="1334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75" name="Freeform 1602"/>
            <p:cNvSpPr>
              <a:spLocks/>
            </p:cNvSpPr>
            <p:nvPr/>
          </p:nvSpPr>
          <p:spPr bwMode="auto">
            <a:xfrm>
              <a:off x="2440" y="1332"/>
              <a:ext cx="9" cy="5"/>
            </a:xfrm>
            <a:custGeom>
              <a:avLst/>
              <a:gdLst>
                <a:gd name="T0" fmla="*/ 0 w 60"/>
                <a:gd name="T1" fmla="*/ 0 h 31"/>
                <a:gd name="T2" fmla="*/ 0 w 60"/>
                <a:gd name="T3" fmla="*/ 0 h 31"/>
                <a:gd name="T4" fmla="*/ 0 w 60"/>
                <a:gd name="T5" fmla="*/ 0 h 31"/>
                <a:gd name="T6" fmla="*/ 0 w 6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1"/>
                <a:gd name="T14" fmla="*/ 60 w 60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1">
                  <a:moveTo>
                    <a:pt x="34" y="0"/>
                  </a:moveTo>
                  <a:lnTo>
                    <a:pt x="0" y="31"/>
                  </a:lnTo>
                  <a:lnTo>
                    <a:pt x="60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76" name="Freeform 1603"/>
            <p:cNvSpPr>
              <a:spLocks/>
            </p:cNvSpPr>
            <p:nvPr/>
          </p:nvSpPr>
          <p:spPr bwMode="auto">
            <a:xfrm>
              <a:off x="2440" y="1337"/>
              <a:ext cx="9" cy="5"/>
            </a:xfrm>
            <a:custGeom>
              <a:avLst/>
              <a:gdLst>
                <a:gd name="T0" fmla="*/ 0 w 60"/>
                <a:gd name="T1" fmla="*/ 0 h 30"/>
                <a:gd name="T2" fmla="*/ 0 w 60"/>
                <a:gd name="T3" fmla="*/ 0 h 30"/>
                <a:gd name="T4" fmla="*/ 0 w 60"/>
                <a:gd name="T5" fmla="*/ 0 h 30"/>
                <a:gd name="T6" fmla="*/ 0 w 60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0"/>
                <a:gd name="T14" fmla="*/ 60 w 6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0">
                  <a:moveTo>
                    <a:pt x="0" y="2"/>
                  </a:moveTo>
                  <a:lnTo>
                    <a:pt x="60" y="0"/>
                  </a:lnTo>
                  <a:lnTo>
                    <a:pt x="27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77" name="Freeform 1604"/>
            <p:cNvSpPr>
              <a:spLocks/>
            </p:cNvSpPr>
            <p:nvPr/>
          </p:nvSpPr>
          <p:spPr bwMode="auto">
            <a:xfrm>
              <a:off x="2440" y="1332"/>
              <a:ext cx="9" cy="10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w 6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9"/>
                <a:gd name="T17" fmla="*/ 60 w 6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9">
                  <a:moveTo>
                    <a:pt x="34" y="0"/>
                  </a:moveTo>
                  <a:lnTo>
                    <a:pt x="0" y="31"/>
                  </a:lnTo>
                  <a:lnTo>
                    <a:pt x="27" y="59"/>
                  </a:lnTo>
                  <a:lnTo>
                    <a:pt x="60" y="29"/>
                  </a:lnTo>
                  <a:lnTo>
                    <a:pt x="3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78" name="Freeform 1605"/>
            <p:cNvSpPr>
              <a:spLocks/>
            </p:cNvSpPr>
            <p:nvPr/>
          </p:nvSpPr>
          <p:spPr bwMode="auto">
            <a:xfrm>
              <a:off x="2460" y="1310"/>
              <a:ext cx="9" cy="21"/>
            </a:xfrm>
            <a:custGeom>
              <a:avLst/>
              <a:gdLst>
                <a:gd name="T0" fmla="*/ 0 w 52"/>
                <a:gd name="T1" fmla="*/ 0 h 131"/>
                <a:gd name="T2" fmla="*/ 0 w 52"/>
                <a:gd name="T3" fmla="*/ 0 h 131"/>
                <a:gd name="T4" fmla="*/ 0 w 52"/>
                <a:gd name="T5" fmla="*/ 0 h 131"/>
                <a:gd name="T6" fmla="*/ 0 w 52"/>
                <a:gd name="T7" fmla="*/ 0 h 1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131"/>
                <a:gd name="T14" fmla="*/ 52 w 52"/>
                <a:gd name="T15" fmla="*/ 131 h 1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131">
                  <a:moveTo>
                    <a:pt x="52" y="131"/>
                  </a:moveTo>
                  <a:lnTo>
                    <a:pt x="6" y="130"/>
                  </a:lnTo>
                  <a:lnTo>
                    <a:pt x="0" y="0"/>
                  </a:lnTo>
                  <a:lnTo>
                    <a:pt x="52" y="1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79" name="Freeform 1606"/>
            <p:cNvSpPr>
              <a:spLocks/>
            </p:cNvSpPr>
            <p:nvPr/>
          </p:nvSpPr>
          <p:spPr bwMode="auto">
            <a:xfrm>
              <a:off x="2455" y="1310"/>
              <a:ext cx="7" cy="21"/>
            </a:xfrm>
            <a:custGeom>
              <a:avLst/>
              <a:gdLst>
                <a:gd name="T0" fmla="*/ 0 w 39"/>
                <a:gd name="T1" fmla="*/ 0 h 130"/>
                <a:gd name="T2" fmla="*/ 0 w 39"/>
                <a:gd name="T3" fmla="*/ 0 h 130"/>
                <a:gd name="T4" fmla="*/ 0 w 39"/>
                <a:gd name="T5" fmla="*/ 0 h 130"/>
                <a:gd name="T6" fmla="*/ 0 w 39"/>
                <a:gd name="T7" fmla="*/ 0 h 1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130"/>
                <a:gd name="T14" fmla="*/ 39 w 39"/>
                <a:gd name="T15" fmla="*/ 130 h 1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130">
                  <a:moveTo>
                    <a:pt x="39" y="130"/>
                  </a:moveTo>
                  <a:lnTo>
                    <a:pt x="33" y="0"/>
                  </a:lnTo>
                  <a:lnTo>
                    <a:pt x="0" y="32"/>
                  </a:lnTo>
                  <a:lnTo>
                    <a:pt x="39" y="1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80" name="Freeform 1607"/>
            <p:cNvSpPr>
              <a:spLocks/>
            </p:cNvSpPr>
            <p:nvPr/>
          </p:nvSpPr>
          <p:spPr bwMode="auto">
            <a:xfrm>
              <a:off x="2455" y="1310"/>
              <a:ext cx="14" cy="21"/>
            </a:xfrm>
            <a:custGeom>
              <a:avLst/>
              <a:gdLst>
                <a:gd name="T0" fmla="*/ 0 w 85"/>
                <a:gd name="T1" fmla="*/ 0 h 131"/>
                <a:gd name="T2" fmla="*/ 0 w 85"/>
                <a:gd name="T3" fmla="*/ 0 h 131"/>
                <a:gd name="T4" fmla="*/ 0 w 85"/>
                <a:gd name="T5" fmla="*/ 0 h 131"/>
                <a:gd name="T6" fmla="*/ 0 w 85"/>
                <a:gd name="T7" fmla="*/ 0 h 131"/>
                <a:gd name="T8" fmla="*/ 0 w 85"/>
                <a:gd name="T9" fmla="*/ 0 h 1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"/>
                <a:gd name="T16" fmla="*/ 0 h 131"/>
                <a:gd name="T17" fmla="*/ 85 w 85"/>
                <a:gd name="T18" fmla="*/ 131 h 1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" h="131">
                  <a:moveTo>
                    <a:pt x="85" y="131"/>
                  </a:moveTo>
                  <a:lnTo>
                    <a:pt x="39" y="130"/>
                  </a:lnTo>
                  <a:lnTo>
                    <a:pt x="0" y="32"/>
                  </a:lnTo>
                  <a:lnTo>
                    <a:pt x="33" y="0"/>
                  </a:lnTo>
                  <a:lnTo>
                    <a:pt x="85" y="1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81" name="Freeform 1608"/>
            <p:cNvSpPr>
              <a:spLocks/>
            </p:cNvSpPr>
            <p:nvPr/>
          </p:nvSpPr>
          <p:spPr bwMode="auto">
            <a:xfrm>
              <a:off x="2440" y="1301"/>
              <a:ext cx="20" cy="13"/>
            </a:xfrm>
            <a:custGeom>
              <a:avLst/>
              <a:gdLst>
                <a:gd name="T0" fmla="*/ 0 w 131"/>
                <a:gd name="T1" fmla="*/ 0 h 88"/>
                <a:gd name="T2" fmla="*/ 0 w 131"/>
                <a:gd name="T3" fmla="*/ 0 h 88"/>
                <a:gd name="T4" fmla="*/ 0 w 131"/>
                <a:gd name="T5" fmla="*/ 0 h 88"/>
                <a:gd name="T6" fmla="*/ 0 w 131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88"/>
                <a:gd name="T14" fmla="*/ 131 w 131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88">
                  <a:moveTo>
                    <a:pt x="131" y="56"/>
                  </a:moveTo>
                  <a:lnTo>
                    <a:pt x="98" y="88"/>
                  </a:lnTo>
                  <a:lnTo>
                    <a:pt x="0" y="0"/>
                  </a:lnTo>
                  <a:lnTo>
                    <a:pt x="131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82" name="Freeform 1609"/>
            <p:cNvSpPr>
              <a:spLocks/>
            </p:cNvSpPr>
            <p:nvPr/>
          </p:nvSpPr>
          <p:spPr bwMode="auto">
            <a:xfrm>
              <a:off x="2440" y="1301"/>
              <a:ext cx="15" cy="13"/>
            </a:xfrm>
            <a:custGeom>
              <a:avLst/>
              <a:gdLst>
                <a:gd name="T0" fmla="*/ 0 w 98"/>
                <a:gd name="T1" fmla="*/ 0 h 88"/>
                <a:gd name="T2" fmla="*/ 0 w 98"/>
                <a:gd name="T3" fmla="*/ 0 h 88"/>
                <a:gd name="T4" fmla="*/ 0 w 98"/>
                <a:gd name="T5" fmla="*/ 0 h 88"/>
                <a:gd name="T6" fmla="*/ 0 w 98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88"/>
                <a:gd name="T14" fmla="*/ 98 w 98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88">
                  <a:moveTo>
                    <a:pt x="98" y="88"/>
                  </a:moveTo>
                  <a:lnTo>
                    <a:pt x="0" y="0"/>
                  </a:lnTo>
                  <a:lnTo>
                    <a:pt x="0" y="46"/>
                  </a:lnTo>
                  <a:lnTo>
                    <a:pt x="98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83" name="Freeform 1610"/>
            <p:cNvSpPr>
              <a:spLocks/>
            </p:cNvSpPr>
            <p:nvPr/>
          </p:nvSpPr>
          <p:spPr bwMode="auto">
            <a:xfrm>
              <a:off x="2440" y="1301"/>
              <a:ext cx="20" cy="13"/>
            </a:xfrm>
            <a:custGeom>
              <a:avLst/>
              <a:gdLst>
                <a:gd name="T0" fmla="*/ 0 w 131"/>
                <a:gd name="T1" fmla="*/ 0 h 88"/>
                <a:gd name="T2" fmla="*/ 0 w 131"/>
                <a:gd name="T3" fmla="*/ 0 h 88"/>
                <a:gd name="T4" fmla="*/ 0 w 131"/>
                <a:gd name="T5" fmla="*/ 0 h 88"/>
                <a:gd name="T6" fmla="*/ 0 w 131"/>
                <a:gd name="T7" fmla="*/ 0 h 88"/>
                <a:gd name="T8" fmla="*/ 0 w 131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88"/>
                <a:gd name="T17" fmla="*/ 131 w 131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88">
                  <a:moveTo>
                    <a:pt x="131" y="56"/>
                  </a:moveTo>
                  <a:lnTo>
                    <a:pt x="98" y="88"/>
                  </a:lnTo>
                  <a:lnTo>
                    <a:pt x="0" y="46"/>
                  </a:lnTo>
                  <a:lnTo>
                    <a:pt x="0" y="0"/>
                  </a:lnTo>
                  <a:lnTo>
                    <a:pt x="131" y="5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84" name="Freeform 1611"/>
            <p:cNvSpPr>
              <a:spLocks/>
            </p:cNvSpPr>
            <p:nvPr/>
          </p:nvSpPr>
          <p:spPr bwMode="auto">
            <a:xfrm>
              <a:off x="2418" y="1301"/>
              <a:ext cx="22" cy="9"/>
            </a:xfrm>
            <a:custGeom>
              <a:avLst/>
              <a:gdLst>
                <a:gd name="T0" fmla="*/ 0 w 131"/>
                <a:gd name="T1" fmla="*/ 0 h 54"/>
                <a:gd name="T2" fmla="*/ 0 w 131"/>
                <a:gd name="T3" fmla="*/ 0 h 54"/>
                <a:gd name="T4" fmla="*/ 0 w 131"/>
                <a:gd name="T5" fmla="*/ 0 h 54"/>
                <a:gd name="T6" fmla="*/ 0 w 131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54"/>
                <a:gd name="T14" fmla="*/ 131 w 131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54">
                  <a:moveTo>
                    <a:pt x="131" y="0"/>
                  </a:moveTo>
                  <a:lnTo>
                    <a:pt x="131" y="46"/>
                  </a:lnTo>
                  <a:lnTo>
                    <a:pt x="0" y="54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85" name="Freeform 1612"/>
            <p:cNvSpPr>
              <a:spLocks/>
            </p:cNvSpPr>
            <p:nvPr/>
          </p:nvSpPr>
          <p:spPr bwMode="auto">
            <a:xfrm>
              <a:off x="2418" y="1308"/>
              <a:ext cx="22" cy="6"/>
            </a:xfrm>
            <a:custGeom>
              <a:avLst/>
              <a:gdLst>
                <a:gd name="T0" fmla="*/ 0 w 131"/>
                <a:gd name="T1" fmla="*/ 0 h 40"/>
                <a:gd name="T2" fmla="*/ 0 w 131"/>
                <a:gd name="T3" fmla="*/ 0 h 40"/>
                <a:gd name="T4" fmla="*/ 0 w 131"/>
                <a:gd name="T5" fmla="*/ 0 h 40"/>
                <a:gd name="T6" fmla="*/ 0 w 131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40"/>
                <a:gd name="T14" fmla="*/ 131 w 131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40">
                  <a:moveTo>
                    <a:pt x="131" y="0"/>
                  </a:moveTo>
                  <a:lnTo>
                    <a:pt x="0" y="8"/>
                  </a:lnTo>
                  <a:lnTo>
                    <a:pt x="32" y="40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86" name="Freeform 1613"/>
            <p:cNvSpPr>
              <a:spLocks/>
            </p:cNvSpPr>
            <p:nvPr/>
          </p:nvSpPr>
          <p:spPr bwMode="auto">
            <a:xfrm>
              <a:off x="2418" y="1301"/>
              <a:ext cx="22" cy="13"/>
            </a:xfrm>
            <a:custGeom>
              <a:avLst/>
              <a:gdLst>
                <a:gd name="T0" fmla="*/ 0 w 131"/>
                <a:gd name="T1" fmla="*/ 0 h 86"/>
                <a:gd name="T2" fmla="*/ 0 w 131"/>
                <a:gd name="T3" fmla="*/ 0 h 86"/>
                <a:gd name="T4" fmla="*/ 0 w 131"/>
                <a:gd name="T5" fmla="*/ 0 h 86"/>
                <a:gd name="T6" fmla="*/ 0 w 131"/>
                <a:gd name="T7" fmla="*/ 0 h 86"/>
                <a:gd name="T8" fmla="*/ 0 w 131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86"/>
                <a:gd name="T17" fmla="*/ 131 w 131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86">
                  <a:moveTo>
                    <a:pt x="131" y="0"/>
                  </a:moveTo>
                  <a:lnTo>
                    <a:pt x="131" y="46"/>
                  </a:lnTo>
                  <a:lnTo>
                    <a:pt x="32" y="86"/>
                  </a:lnTo>
                  <a:lnTo>
                    <a:pt x="0" y="54"/>
                  </a:lnTo>
                  <a:lnTo>
                    <a:pt x="13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87" name="Freeform 1614"/>
            <p:cNvSpPr>
              <a:spLocks/>
            </p:cNvSpPr>
            <p:nvPr/>
          </p:nvSpPr>
          <p:spPr bwMode="auto">
            <a:xfrm>
              <a:off x="2409" y="1310"/>
              <a:ext cx="14" cy="21"/>
            </a:xfrm>
            <a:custGeom>
              <a:avLst/>
              <a:gdLst>
                <a:gd name="T0" fmla="*/ 0 w 87"/>
                <a:gd name="T1" fmla="*/ 0 h 130"/>
                <a:gd name="T2" fmla="*/ 0 w 87"/>
                <a:gd name="T3" fmla="*/ 0 h 130"/>
                <a:gd name="T4" fmla="*/ 0 w 87"/>
                <a:gd name="T5" fmla="*/ 0 h 130"/>
                <a:gd name="T6" fmla="*/ 0 w 87"/>
                <a:gd name="T7" fmla="*/ 0 h 1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30"/>
                <a:gd name="T14" fmla="*/ 87 w 87"/>
                <a:gd name="T15" fmla="*/ 130 h 1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30">
                  <a:moveTo>
                    <a:pt x="55" y="0"/>
                  </a:moveTo>
                  <a:lnTo>
                    <a:pt x="87" y="32"/>
                  </a:lnTo>
                  <a:lnTo>
                    <a:pt x="0" y="13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88" name="Freeform 1615"/>
            <p:cNvSpPr>
              <a:spLocks/>
            </p:cNvSpPr>
            <p:nvPr/>
          </p:nvSpPr>
          <p:spPr bwMode="auto">
            <a:xfrm>
              <a:off x="2409" y="1314"/>
              <a:ext cx="14" cy="17"/>
            </a:xfrm>
            <a:custGeom>
              <a:avLst/>
              <a:gdLst>
                <a:gd name="T0" fmla="*/ 0 w 87"/>
                <a:gd name="T1" fmla="*/ 0 h 98"/>
                <a:gd name="T2" fmla="*/ 0 w 87"/>
                <a:gd name="T3" fmla="*/ 0 h 98"/>
                <a:gd name="T4" fmla="*/ 0 w 87"/>
                <a:gd name="T5" fmla="*/ 0 h 98"/>
                <a:gd name="T6" fmla="*/ 0 w 87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98"/>
                <a:gd name="T14" fmla="*/ 87 w 87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98">
                  <a:moveTo>
                    <a:pt x="87" y="0"/>
                  </a:moveTo>
                  <a:lnTo>
                    <a:pt x="0" y="98"/>
                  </a:lnTo>
                  <a:lnTo>
                    <a:pt x="45" y="98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89" name="Freeform 1616"/>
            <p:cNvSpPr>
              <a:spLocks/>
            </p:cNvSpPr>
            <p:nvPr/>
          </p:nvSpPr>
          <p:spPr bwMode="auto">
            <a:xfrm>
              <a:off x="2409" y="1310"/>
              <a:ext cx="14" cy="21"/>
            </a:xfrm>
            <a:custGeom>
              <a:avLst/>
              <a:gdLst>
                <a:gd name="T0" fmla="*/ 0 w 87"/>
                <a:gd name="T1" fmla="*/ 0 h 130"/>
                <a:gd name="T2" fmla="*/ 0 w 87"/>
                <a:gd name="T3" fmla="*/ 0 h 130"/>
                <a:gd name="T4" fmla="*/ 0 w 87"/>
                <a:gd name="T5" fmla="*/ 0 h 130"/>
                <a:gd name="T6" fmla="*/ 0 w 87"/>
                <a:gd name="T7" fmla="*/ 0 h 130"/>
                <a:gd name="T8" fmla="*/ 0 w 87"/>
                <a:gd name="T9" fmla="*/ 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30"/>
                <a:gd name="T17" fmla="*/ 87 w 87"/>
                <a:gd name="T18" fmla="*/ 130 h 1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30">
                  <a:moveTo>
                    <a:pt x="55" y="0"/>
                  </a:moveTo>
                  <a:lnTo>
                    <a:pt x="87" y="32"/>
                  </a:lnTo>
                  <a:lnTo>
                    <a:pt x="45" y="130"/>
                  </a:lnTo>
                  <a:lnTo>
                    <a:pt x="0" y="130"/>
                  </a:lnTo>
                  <a:lnTo>
                    <a:pt x="5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90" name="Freeform 1617"/>
            <p:cNvSpPr>
              <a:spLocks/>
            </p:cNvSpPr>
            <p:nvPr/>
          </p:nvSpPr>
          <p:spPr bwMode="auto">
            <a:xfrm>
              <a:off x="2460" y="1310"/>
              <a:ext cx="9" cy="21"/>
            </a:xfrm>
            <a:custGeom>
              <a:avLst/>
              <a:gdLst>
                <a:gd name="T0" fmla="*/ 0 w 51"/>
                <a:gd name="T1" fmla="*/ 0 h 129"/>
                <a:gd name="T2" fmla="*/ 0 w 51"/>
                <a:gd name="T3" fmla="*/ 0 h 129"/>
                <a:gd name="T4" fmla="*/ 0 w 51"/>
                <a:gd name="T5" fmla="*/ 0 h 129"/>
                <a:gd name="T6" fmla="*/ 0 w 51"/>
                <a:gd name="T7" fmla="*/ 0 h 1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129"/>
                <a:gd name="T14" fmla="*/ 51 w 51"/>
                <a:gd name="T15" fmla="*/ 129 h 1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129">
                  <a:moveTo>
                    <a:pt x="51" y="129"/>
                  </a:moveTo>
                  <a:lnTo>
                    <a:pt x="6" y="128"/>
                  </a:lnTo>
                  <a:lnTo>
                    <a:pt x="0" y="0"/>
                  </a:lnTo>
                  <a:lnTo>
                    <a:pt x="51" y="1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91" name="Freeform 1618"/>
            <p:cNvSpPr>
              <a:spLocks/>
            </p:cNvSpPr>
            <p:nvPr/>
          </p:nvSpPr>
          <p:spPr bwMode="auto">
            <a:xfrm>
              <a:off x="2455" y="1310"/>
              <a:ext cx="6" cy="21"/>
            </a:xfrm>
            <a:custGeom>
              <a:avLst/>
              <a:gdLst>
                <a:gd name="T0" fmla="*/ 0 w 39"/>
                <a:gd name="T1" fmla="*/ 0 h 128"/>
                <a:gd name="T2" fmla="*/ 0 w 39"/>
                <a:gd name="T3" fmla="*/ 0 h 128"/>
                <a:gd name="T4" fmla="*/ 0 w 39"/>
                <a:gd name="T5" fmla="*/ 0 h 128"/>
                <a:gd name="T6" fmla="*/ 0 w 39"/>
                <a:gd name="T7" fmla="*/ 0 h 1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128"/>
                <a:gd name="T14" fmla="*/ 39 w 39"/>
                <a:gd name="T15" fmla="*/ 128 h 1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128">
                  <a:moveTo>
                    <a:pt x="39" y="128"/>
                  </a:moveTo>
                  <a:lnTo>
                    <a:pt x="33" y="0"/>
                  </a:lnTo>
                  <a:lnTo>
                    <a:pt x="0" y="31"/>
                  </a:lnTo>
                  <a:lnTo>
                    <a:pt x="39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92" name="Freeform 1619"/>
            <p:cNvSpPr>
              <a:spLocks/>
            </p:cNvSpPr>
            <p:nvPr/>
          </p:nvSpPr>
          <p:spPr bwMode="auto">
            <a:xfrm>
              <a:off x="2455" y="1310"/>
              <a:ext cx="14" cy="21"/>
            </a:xfrm>
            <a:custGeom>
              <a:avLst/>
              <a:gdLst>
                <a:gd name="T0" fmla="*/ 0 w 84"/>
                <a:gd name="T1" fmla="*/ 0 h 129"/>
                <a:gd name="T2" fmla="*/ 0 w 84"/>
                <a:gd name="T3" fmla="*/ 0 h 129"/>
                <a:gd name="T4" fmla="*/ 0 w 84"/>
                <a:gd name="T5" fmla="*/ 0 h 129"/>
                <a:gd name="T6" fmla="*/ 0 w 84"/>
                <a:gd name="T7" fmla="*/ 0 h 129"/>
                <a:gd name="T8" fmla="*/ 0 w 84"/>
                <a:gd name="T9" fmla="*/ 0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129"/>
                <a:gd name="T17" fmla="*/ 84 w 84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129">
                  <a:moveTo>
                    <a:pt x="84" y="129"/>
                  </a:moveTo>
                  <a:lnTo>
                    <a:pt x="39" y="128"/>
                  </a:lnTo>
                  <a:lnTo>
                    <a:pt x="0" y="31"/>
                  </a:lnTo>
                  <a:lnTo>
                    <a:pt x="33" y="0"/>
                  </a:lnTo>
                  <a:lnTo>
                    <a:pt x="84" y="1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93" name="Freeform 1620"/>
            <p:cNvSpPr>
              <a:spLocks/>
            </p:cNvSpPr>
            <p:nvPr/>
          </p:nvSpPr>
          <p:spPr bwMode="auto">
            <a:xfrm>
              <a:off x="2440" y="1301"/>
              <a:ext cx="20" cy="14"/>
            </a:xfrm>
            <a:custGeom>
              <a:avLst/>
              <a:gdLst>
                <a:gd name="T0" fmla="*/ 0 w 129"/>
                <a:gd name="T1" fmla="*/ 0 h 87"/>
                <a:gd name="T2" fmla="*/ 0 w 129"/>
                <a:gd name="T3" fmla="*/ 0 h 87"/>
                <a:gd name="T4" fmla="*/ 0 w 129"/>
                <a:gd name="T5" fmla="*/ 0 h 87"/>
                <a:gd name="T6" fmla="*/ 0 w 129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"/>
                <a:gd name="T13" fmla="*/ 0 h 87"/>
                <a:gd name="T14" fmla="*/ 129 w 129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" h="87">
                  <a:moveTo>
                    <a:pt x="129" y="56"/>
                  </a:moveTo>
                  <a:lnTo>
                    <a:pt x="96" y="87"/>
                  </a:lnTo>
                  <a:lnTo>
                    <a:pt x="0" y="0"/>
                  </a:lnTo>
                  <a:lnTo>
                    <a:pt x="129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94" name="Freeform 1621"/>
            <p:cNvSpPr>
              <a:spLocks/>
            </p:cNvSpPr>
            <p:nvPr/>
          </p:nvSpPr>
          <p:spPr bwMode="auto">
            <a:xfrm>
              <a:off x="2440" y="1301"/>
              <a:ext cx="15" cy="14"/>
            </a:xfrm>
            <a:custGeom>
              <a:avLst/>
              <a:gdLst>
                <a:gd name="T0" fmla="*/ 0 w 96"/>
                <a:gd name="T1" fmla="*/ 0 h 87"/>
                <a:gd name="T2" fmla="*/ 0 w 96"/>
                <a:gd name="T3" fmla="*/ 0 h 87"/>
                <a:gd name="T4" fmla="*/ 0 w 96"/>
                <a:gd name="T5" fmla="*/ 0 h 87"/>
                <a:gd name="T6" fmla="*/ 0 w 96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87"/>
                <a:gd name="T14" fmla="*/ 96 w 96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87">
                  <a:moveTo>
                    <a:pt x="96" y="87"/>
                  </a:moveTo>
                  <a:lnTo>
                    <a:pt x="0" y="0"/>
                  </a:lnTo>
                  <a:lnTo>
                    <a:pt x="0" y="46"/>
                  </a:lnTo>
                  <a:lnTo>
                    <a:pt x="96" y="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95" name="Freeform 1622"/>
            <p:cNvSpPr>
              <a:spLocks/>
            </p:cNvSpPr>
            <p:nvPr/>
          </p:nvSpPr>
          <p:spPr bwMode="auto">
            <a:xfrm>
              <a:off x="2440" y="1301"/>
              <a:ext cx="20" cy="14"/>
            </a:xfrm>
            <a:custGeom>
              <a:avLst/>
              <a:gdLst>
                <a:gd name="T0" fmla="*/ 0 w 129"/>
                <a:gd name="T1" fmla="*/ 0 h 87"/>
                <a:gd name="T2" fmla="*/ 0 w 129"/>
                <a:gd name="T3" fmla="*/ 0 h 87"/>
                <a:gd name="T4" fmla="*/ 0 w 129"/>
                <a:gd name="T5" fmla="*/ 0 h 87"/>
                <a:gd name="T6" fmla="*/ 0 w 129"/>
                <a:gd name="T7" fmla="*/ 0 h 87"/>
                <a:gd name="T8" fmla="*/ 0 w 129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"/>
                <a:gd name="T16" fmla="*/ 0 h 87"/>
                <a:gd name="T17" fmla="*/ 129 w 129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" h="87">
                  <a:moveTo>
                    <a:pt x="129" y="56"/>
                  </a:moveTo>
                  <a:lnTo>
                    <a:pt x="96" y="87"/>
                  </a:lnTo>
                  <a:lnTo>
                    <a:pt x="0" y="46"/>
                  </a:lnTo>
                  <a:lnTo>
                    <a:pt x="0" y="0"/>
                  </a:lnTo>
                  <a:lnTo>
                    <a:pt x="129" y="5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96" name="Freeform 1623"/>
            <p:cNvSpPr>
              <a:spLocks/>
            </p:cNvSpPr>
            <p:nvPr/>
          </p:nvSpPr>
          <p:spPr bwMode="auto">
            <a:xfrm>
              <a:off x="2418" y="1301"/>
              <a:ext cx="22" cy="9"/>
            </a:xfrm>
            <a:custGeom>
              <a:avLst/>
              <a:gdLst>
                <a:gd name="T0" fmla="*/ 0 w 129"/>
                <a:gd name="T1" fmla="*/ 0 h 53"/>
                <a:gd name="T2" fmla="*/ 0 w 129"/>
                <a:gd name="T3" fmla="*/ 0 h 53"/>
                <a:gd name="T4" fmla="*/ 0 w 129"/>
                <a:gd name="T5" fmla="*/ 0 h 53"/>
                <a:gd name="T6" fmla="*/ 0 w 129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"/>
                <a:gd name="T13" fmla="*/ 0 h 53"/>
                <a:gd name="T14" fmla="*/ 129 w 129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" h="53">
                  <a:moveTo>
                    <a:pt x="129" y="0"/>
                  </a:moveTo>
                  <a:lnTo>
                    <a:pt x="129" y="46"/>
                  </a:lnTo>
                  <a:lnTo>
                    <a:pt x="0" y="5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97" name="Freeform 1624"/>
            <p:cNvSpPr>
              <a:spLocks/>
            </p:cNvSpPr>
            <p:nvPr/>
          </p:nvSpPr>
          <p:spPr bwMode="auto">
            <a:xfrm>
              <a:off x="2418" y="1309"/>
              <a:ext cx="22" cy="5"/>
            </a:xfrm>
            <a:custGeom>
              <a:avLst/>
              <a:gdLst>
                <a:gd name="T0" fmla="*/ 0 w 129"/>
                <a:gd name="T1" fmla="*/ 0 h 40"/>
                <a:gd name="T2" fmla="*/ 0 w 129"/>
                <a:gd name="T3" fmla="*/ 0 h 40"/>
                <a:gd name="T4" fmla="*/ 0 w 129"/>
                <a:gd name="T5" fmla="*/ 0 h 40"/>
                <a:gd name="T6" fmla="*/ 0 w 129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9"/>
                <a:gd name="T13" fmla="*/ 0 h 40"/>
                <a:gd name="T14" fmla="*/ 129 w 129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9" h="40">
                  <a:moveTo>
                    <a:pt x="129" y="0"/>
                  </a:moveTo>
                  <a:lnTo>
                    <a:pt x="0" y="7"/>
                  </a:lnTo>
                  <a:lnTo>
                    <a:pt x="32" y="4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98" name="Freeform 1625"/>
            <p:cNvSpPr>
              <a:spLocks/>
            </p:cNvSpPr>
            <p:nvPr/>
          </p:nvSpPr>
          <p:spPr bwMode="auto">
            <a:xfrm>
              <a:off x="2418" y="1301"/>
              <a:ext cx="22" cy="13"/>
            </a:xfrm>
            <a:custGeom>
              <a:avLst/>
              <a:gdLst>
                <a:gd name="T0" fmla="*/ 0 w 129"/>
                <a:gd name="T1" fmla="*/ 0 h 86"/>
                <a:gd name="T2" fmla="*/ 0 w 129"/>
                <a:gd name="T3" fmla="*/ 0 h 86"/>
                <a:gd name="T4" fmla="*/ 0 w 129"/>
                <a:gd name="T5" fmla="*/ 0 h 86"/>
                <a:gd name="T6" fmla="*/ 0 w 129"/>
                <a:gd name="T7" fmla="*/ 0 h 86"/>
                <a:gd name="T8" fmla="*/ 0 w 129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9"/>
                <a:gd name="T16" fmla="*/ 0 h 86"/>
                <a:gd name="T17" fmla="*/ 129 w 129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9" h="86">
                  <a:moveTo>
                    <a:pt x="129" y="0"/>
                  </a:moveTo>
                  <a:lnTo>
                    <a:pt x="129" y="46"/>
                  </a:lnTo>
                  <a:lnTo>
                    <a:pt x="32" y="86"/>
                  </a:lnTo>
                  <a:lnTo>
                    <a:pt x="0" y="53"/>
                  </a:lnTo>
                  <a:lnTo>
                    <a:pt x="12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299" name="Freeform 1626"/>
            <p:cNvSpPr>
              <a:spLocks/>
            </p:cNvSpPr>
            <p:nvPr/>
          </p:nvSpPr>
          <p:spPr bwMode="auto">
            <a:xfrm>
              <a:off x="2409" y="1310"/>
              <a:ext cx="14" cy="21"/>
            </a:xfrm>
            <a:custGeom>
              <a:avLst/>
              <a:gdLst>
                <a:gd name="T0" fmla="*/ 0 w 86"/>
                <a:gd name="T1" fmla="*/ 0 h 129"/>
                <a:gd name="T2" fmla="*/ 0 w 86"/>
                <a:gd name="T3" fmla="*/ 0 h 129"/>
                <a:gd name="T4" fmla="*/ 0 w 86"/>
                <a:gd name="T5" fmla="*/ 0 h 129"/>
                <a:gd name="T6" fmla="*/ 0 w 86"/>
                <a:gd name="T7" fmla="*/ 0 h 12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29"/>
                <a:gd name="T14" fmla="*/ 86 w 86"/>
                <a:gd name="T15" fmla="*/ 129 h 12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29">
                  <a:moveTo>
                    <a:pt x="54" y="0"/>
                  </a:moveTo>
                  <a:lnTo>
                    <a:pt x="86" y="33"/>
                  </a:lnTo>
                  <a:lnTo>
                    <a:pt x="0" y="12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00" name="Freeform 1627"/>
            <p:cNvSpPr>
              <a:spLocks/>
            </p:cNvSpPr>
            <p:nvPr/>
          </p:nvSpPr>
          <p:spPr bwMode="auto">
            <a:xfrm>
              <a:off x="2409" y="1314"/>
              <a:ext cx="14" cy="17"/>
            </a:xfrm>
            <a:custGeom>
              <a:avLst/>
              <a:gdLst>
                <a:gd name="T0" fmla="*/ 0 w 86"/>
                <a:gd name="T1" fmla="*/ 0 h 96"/>
                <a:gd name="T2" fmla="*/ 0 w 86"/>
                <a:gd name="T3" fmla="*/ 0 h 96"/>
                <a:gd name="T4" fmla="*/ 0 w 86"/>
                <a:gd name="T5" fmla="*/ 0 h 96"/>
                <a:gd name="T6" fmla="*/ 0 w 8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96"/>
                <a:gd name="T14" fmla="*/ 86 w 8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96">
                  <a:moveTo>
                    <a:pt x="86" y="0"/>
                  </a:moveTo>
                  <a:lnTo>
                    <a:pt x="0" y="96"/>
                  </a:lnTo>
                  <a:lnTo>
                    <a:pt x="46" y="9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01" name="Freeform 1628"/>
            <p:cNvSpPr>
              <a:spLocks/>
            </p:cNvSpPr>
            <p:nvPr/>
          </p:nvSpPr>
          <p:spPr bwMode="auto">
            <a:xfrm>
              <a:off x="2409" y="1310"/>
              <a:ext cx="14" cy="21"/>
            </a:xfrm>
            <a:custGeom>
              <a:avLst/>
              <a:gdLst>
                <a:gd name="T0" fmla="*/ 0 w 86"/>
                <a:gd name="T1" fmla="*/ 0 h 129"/>
                <a:gd name="T2" fmla="*/ 0 w 86"/>
                <a:gd name="T3" fmla="*/ 0 h 129"/>
                <a:gd name="T4" fmla="*/ 0 w 86"/>
                <a:gd name="T5" fmla="*/ 0 h 129"/>
                <a:gd name="T6" fmla="*/ 0 w 86"/>
                <a:gd name="T7" fmla="*/ 0 h 129"/>
                <a:gd name="T8" fmla="*/ 0 w 86"/>
                <a:gd name="T9" fmla="*/ 0 h 1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29"/>
                <a:gd name="T17" fmla="*/ 86 w 86"/>
                <a:gd name="T18" fmla="*/ 129 h 1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29">
                  <a:moveTo>
                    <a:pt x="54" y="0"/>
                  </a:moveTo>
                  <a:lnTo>
                    <a:pt x="86" y="33"/>
                  </a:lnTo>
                  <a:lnTo>
                    <a:pt x="46" y="129"/>
                  </a:lnTo>
                  <a:lnTo>
                    <a:pt x="0" y="129"/>
                  </a:lnTo>
                  <a:lnTo>
                    <a:pt x="5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02" name="Freeform 1629"/>
            <p:cNvSpPr>
              <a:spLocks/>
            </p:cNvSpPr>
            <p:nvPr/>
          </p:nvSpPr>
          <p:spPr bwMode="auto">
            <a:xfrm>
              <a:off x="2461" y="1310"/>
              <a:ext cx="9" cy="21"/>
            </a:xfrm>
            <a:custGeom>
              <a:avLst/>
              <a:gdLst>
                <a:gd name="T0" fmla="*/ 0 w 53"/>
                <a:gd name="T1" fmla="*/ 0 h 133"/>
                <a:gd name="T2" fmla="*/ 0 w 53"/>
                <a:gd name="T3" fmla="*/ 0 h 133"/>
                <a:gd name="T4" fmla="*/ 0 w 53"/>
                <a:gd name="T5" fmla="*/ 0 h 133"/>
                <a:gd name="T6" fmla="*/ 0 w 53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133"/>
                <a:gd name="T14" fmla="*/ 53 w 53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133">
                  <a:moveTo>
                    <a:pt x="53" y="133"/>
                  </a:moveTo>
                  <a:lnTo>
                    <a:pt x="8" y="132"/>
                  </a:lnTo>
                  <a:lnTo>
                    <a:pt x="0" y="0"/>
                  </a:lnTo>
                  <a:lnTo>
                    <a:pt x="53" y="1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03" name="Freeform 1630"/>
            <p:cNvSpPr>
              <a:spLocks/>
            </p:cNvSpPr>
            <p:nvPr/>
          </p:nvSpPr>
          <p:spPr bwMode="auto">
            <a:xfrm>
              <a:off x="2456" y="1310"/>
              <a:ext cx="6" cy="21"/>
            </a:xfrm>
            <a:custGeom>
              <a:avLst/>
              <a:gdLst>
                <a:gd name="T0" fmla="*/ 0 w 40"/>
                <a:gd name="T1" fmla="*/ 0 h 132"/>
                <a:gd name="T2" fmla="*/ 0 w 40"/>
                <a:gd name="T3" fmla="*/ 0 h 132"/>
                <a:gd name="T4" fmla="*/ 0 w 40"/>
                <a:gd name="T5" fmla="*/ 0 h 132"/>
                <a:gd name="T6" fmla="*/ 0 w 40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132"/>
                <a:gd name="T14" fmla="*/ 40 w 40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132">
                  <a:moveTo>
                    <a:pt x="40" y="132"/>
                  </a:moveTo>
                  <a:lnTo>
                    <a:pt x="32" y="0"/>
                  </a:lnTo>
                  <a:lnTo>
                    <a:pt x="0" y="32"/>
                  </a:lnTo>
                  <a:lnTo>
                    <a:pt x="40" y="1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04" name="Freeform 1631"/>
            <p:cNvSpPr>
              <a:spLocks/>
            </p:cNvSpPr>
            <p:nvPr/>
          </p:nvSpPr>
          <p:spPr bwMode="auto">
            <a:xfrm>
              <a:off x="2456" y="1310"/>
              <a:ext cx="14" cy="21"/>
            </a:xfrm>
            <a:custGeom>
              <a:avLst/>
              <a:gdLst>
                <a:gd name="T0" fmla="*/ 0 w 85"/>
                <a:gd name="T1" fmla="*/ 0 h 133"/>
                <a:gd name="T2" fmla="*/ 0 w 85"/>
                <a:gd name="T3" fmla="*/ 0 h 133"/>
                <a:gd name="T4" fmla="*/ 0 w 85"/>
                <a:gd name="T5" fmla="*/ 0 h 133"/>
                <a:gd name="T6" fmla="*/ 0 w 85"/>
                <a:gd name="T7" fmla="*/ 0 h 133"/>
                <a:gd name="T8" fmla="*/ 0 w 85"/>
                <a:gd name="T9" fmla="*/ 0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"/>
                <a:gd name="T16" fmla="*/ 0 h 133"/>
                <a:gd name="T17" fmla="*/ 85 w 85"/>
                <a:gd name="T18" fmla="*/ 133 h 1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" h="133">
                  <a:moveTo>
                    <a:pt x="85" y="133"/>
                  </a:moveTo>
                  <a:lnTo>
                    <a:pt x="40" y="132"/>
                  </a:lnTo>
                  <a:lnTo>
                    <a:pt x="0" y="32"/>
                  </a:lnTo>
                  <a:lnTo>
                    <a:pt x="32" y="0"/>
                  </a:lnTo>
                  <a:lnTo>
                    <a:pt x="85" y="1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05" name="Freeform 1632"/>
            <p:cNvSpPr>
              <a:spLocks/>
            </p:cNvSpPr>
            <p:nvPr/>
          </p:nvSpPr>
          <p:spPr bwMode="auto">
            <a:xfrm>
              <a:off x="2440" y="1300"/>
              <a:ext cx="21" cy="14"/>
            </a:xfrm>
            <a:custGeom>
              <a:avLst/>
              <a:gdLst>
                <a:gd name="T0" fmla="*/ 0 w 132"/>
                <a:gd name="T1" fmla="*/ 0 h 89"/>
                <a:gd name="T2" fmla="*/ 0 w 132"/>
                <a:gd name="T3" fmla="*/ 0 h 89"/>
                <a:gd name="T4" fmla="*/ 0 w 132"/>
                <a:gd name="T5" fmla="*/ 0 h 89"/>
                <a:gd name="T6" fmla="*/ 0 w 132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89"/>
                <a:gd name="T14" fmla="*/ 132 w 132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89">
                  <a:moveTo>
                    <a:pt x="132" y="57"/>
                  </a:moveTo>
                  <a:lnTo>
                    <a:pt x="100" y="89"/>
                  </a:lnTo>
                  <a:lnTo>
                    <a:pt x="0" y="0"/>
                  </a:lnTo>
                  <a:lnTo>
                    <a:pt x="132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06" name="Freeform 1633"/>
            <p:cNvSpPr>
              <a:spLocks/>
            </p:cNvSpPr>
            <p:nvPr/>
          </p:nvSpPr>
          <p:spPr bwMode="auto">
            <a:xfrm>
              <a:off x="2440" y="1300"/>
              <a:ext cx="16" cy="14"/>
            </a:xfrm>
            <a:custGeom>
              <a:avLst/>
              <a:gdLst>
                <a:gd name="T0" fmla="*/ 0 w 100"/>
                <a:gd name="T1" fmla="*/ 0 h 89"/>
                <a:gd name="T2" fmla="*/ 0 w 100"/>
                <a:gd name="T3" fmla="*/ 0 h 89"/>
                <a:gd name="T4" fmla="*/ 0 w 100"/>
                <a:gd name="T5" fmla="*/ 0 h 89"/>
                <a:gd name="T6" fmla="*/ 0 w 100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89"/>
                <a:gd name="T14" fmla="*/ 100 w 100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89">
                  <a:moveTo>
                    <a:pt x="100" y="89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100" y="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07" name="Freeform 1634"/>
            <p:cNvSpPr>
              <a:spLocks/>
            </p:cNvSpPr>
            <p:nvPr/>
          </p:nvSpPr>
          <p:spPr bwMode="auto">
            <a:xfrm>
              <a:off x="2440" y="1300"/>
              <a:ext cx="21" cy="14"/>
            </a:xfrm>
            <a:custGeom>
              <a:avLst/>
              <a:gdLst>
                <a:gd name="T0" fmla="*/ 0 w 132"/>
                <a:gd name="T1" fmla="*/ 0 h 89"/>
                <a:gd name="T2" fmla="*/ 0 w 132"/>
                <a:gd name="T3" fmla="*/ 0 h 89"/>
                <a:gd name="T4" fmla="*/ 0 w 132"/>
                <a:gd name="T5" fmla="*/ 0 h 89"/>
                <a:gd name="T6" fmla="*/ 0 w 132"/>
                <a:gd name="T7" fmla="*/ 0 h 89"/>
                <a:gd name="T8" fmla="*/ 0 w 132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89"/>
                <a:gd name="T17" fmla="*/ 132 w 132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89">
                  <a:moveTo>
                    <a:pt x="132" y="57"/>
                  </a:moveTo>
                  <a:lnTo>
                    <a:pt x="100" y="89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2" y="5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08" name="Freeform 1635"/>
            <p:cNvSpPr>
              <a:spLocks/>
            </p:cNvSpPr>
            <p:nvPr/>
          </p:nvSpPr>
          <p:spPr bwMode="auto">
            <a:xfrm>
              <a:off x="2418" y="1300"/>
              <a:ext cx="22" cy="9"/>
            </a:xfrm>
            <a:custGeom>
              <a:avLst/>
              <a:gdLst>
                <a:gd name="T0" fmla="*/ 0 w 133"/>
                <a:gd name="T1" fmla="*/ 0 h 55"/>
                <a:gd name="T2" fmla="*/ 0 w 133"/>
                <a:gd name="T3" fmla="*/ 0 h 55"/>
                <a:gd name="T4" fmla="*/ 0 w 133"/>
                <a:gd name="T5" fmla="*/ 0 h 55"/>
                <a:gd name="T6" fmla="*/ 0 w 133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55"/>
                <a:gd name="T14" fmla="*/ 133 w 133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55">
                  <a:moveTo>
                    <a:pt x="133" y="0"/>
                  </a:moveTo>
                  <a:lnTo>
                    <a:pt x="133" y="45"/>
                  </a:lnTo>
                  <a:lnTo>
                    <a:pt x="0" y="55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09" name="Freeform 1636"/>
            <p:cNvSpPr>
              <a:spLocks/>
            </p:cNvSpPr>
            <p:nvPr/>
          </p:nvSpPr>
          <p:spPr bwMode="auto">
            <a:xfrm>
              <a:off x="2418" y="1308"/>
              <a:ext cx="22" cy="6"/>
            </a:xfrm>
            <a:custGeom>
              <a:avLst/>
              <a:gdLst>
                <a:gd name="T0" fmla="*/ 0 w 133"/>
                <a:gd name="T1" fmla="*/ 0 h 42"/>
                <a:gd name="T2" fmla="*/ 0 w 133"/>
                <a:gd name="T3" fmla="*/ 0 h 42"/>
                <a:gd name="T4" fmla="*/ 0 w 133"/>
                <a:gd name="T5" fmla="*/ 0 h 42"/>
                <a:gd name="T6" fmla="*/ 0 w 133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42"/>
                <a:gd name="T14" fmla="*/ 133 w 133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42">
                  <a:moveTo>
                    <a:pt x="133" y="0"/>
                  </a:moveTo>
                  <a:lnTo>
                    <a:pt x="0" y="10"/>
                  </a:lnTo>
                  <a:lnTo>
                    <a:pt x="32" y="42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10" name="Freeform 1637"/>
            <p:cNvSpPr>
              <a:spLocks/>
            </p:cNvSpPr>
            <p:nvPr/>
          </p:nvSpPr>
          <p:spPr bwMode="auto">
            <a:xfrm>
              <a:off x="2418" y="1300"/>
              <a:ext cx="22" cy="14"/>
            </a:xfrm>
            <a:custGeom>
              <a:avLst/>
              <a:gdLst>
                <a:gd name="T0" fmla="*/ 0 w 133"/>
                <a:gd name="T1" fmla="*/ 0 h 87"/>
                <a:gd name="T2" fmla="*/ 0 w 133"/>
                <a:gd name="T3" fmla="*/ 0 h 87"/>
                <a:gd name="T4" fmla="*/ 0 w 133"/>
                <a:gd name="T5" fmla="*/ 0 h 87"/>
                <a:gd name="T6" fmla="*/ 0 w 133"/>
                <a:gd name="T7" fmla="*/ 0 h 87"/>
                <a:gd name="T8" fmla="*/ 0 w 133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87"/>
                <a:gd name="T17" fmla="*/ 133 w 133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87">
                  <a:moveTo>
                    <a:pt x="133" y="0"/>
                  </a:moveTo>
                  <a:lnTo>
                    <a:pt x="133" y="45"/>
                  </a:lnTo>
                  <a:lnTo>
                    <a:pt x="32" y="87"/>
                  </a:lnTo>
                  <a:lnTo>
                    <a:pt x="0" y="55"/>
                  </a:lnTo>
                  <a:lnTo>
                    <a:pt x="1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11" name="Freeform 1638"/>
            <p:cNvSpPr>
              <a:spLocks/>
            </p:cNvSpPr>
            <p:nvPr/>
          </p:nvSpPr>
          <p:spPr bwMode="auto">
            <a:xfrm>
              <a:off x="2409" y="1309"/>
              <a:ext cx="14" cy="22"/>
            </a:xfrm>
            <a:custGeom>
              <a:avLst/>
              <a:gdLst>
                <a:gd name="T0" fmla="*/ 0 w 87"/>
                <a:gd name="T1" fmla="*/ 0 h 132"/>
                <a:gd name="T2" fmla="*/ 0 w 87"/>
                <a:gd name="T3" fmla="*/ 0 h 132"/>
                <a:gd name="T4" fmla="*/ 0 w 87"/>
                <a:gd name="T5" fmla="*/ 0 h 132"/>
                <a:gd name="T6" fmla="*/ 0 w 87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32"/>
                <a:gd name="T14" fmla="*/ 87 w 87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32">
                  <a:moveTo>
                    <a:pt x="55" y="0"/>
                  </a:moveTo>
                  <a:lnTo>
                    <a:pt x="87" y="32"/>
                  </a:lnTo>
                  <a:lnTo>
                    <a:pt x="0" y="13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12" name="Freeform 1639"/>
            <p:cNvSpPr>
              <a:spLocks/>
            </p:cNvSpPr>
            <p:nvPr/>
          </p:nvSpPr>
          <p:spPr bwMode="auto">
            <a:xfrm>
              <a:off x="2409" y="1314"/>
              <a:ext cx="14" cy="17"/>
            </a:xfrm>
            <a:custGeom>
              <a:avLst/>
              <a:gdLst>
                <a:gd name="T0" fmla="*/ 0 w 87"/>
                <a:gd name="T1" fmla="*/ 0 h 100"/>
                <a:gd name="T2" fmla="*/ 0 w 87"/>
                <a:gd name="T3" fmla="*/ 0 h 100"/>
                <a:gd name="T4" fmla="*/ 0 w 87"/>
                <a:gd name="T5" fmla="*/ 0 h 100"/>
                <a:gd name="T6" fmla="*/ 0 w 87"/>
                <a:gd name="T7" fmla="*/ 0 h 1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00"/>
                <a:gd name="T14" fmla="*/ 87 w 87"/>
                <a:gd name="T15" fmla="*/ 100 h 1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00">
                  <a:moveTo>
                    <a:pt x="87" y="0"/>
                  </a:moveTo>
                  <a:lnTo>
                    <a:pt x="0" y="100"/>
                  </a:lnTo>
                  <a:lnTo>
                    <a:pt x="45" y="10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13" name="Freeform 1640"/>
            <p:cNvSpPr>
              <a:spLocks/>
            </p:cNvSpPr>
            <p:nvPr/>
          </p:nvSpPr>
          <p:spPr bwMode="auto">
            <a:xfrm>
              <a:off x="2409" y="1309"/>
              <a:ext cx="14" cy="22"/>
            </a:xfrm>
            <a:custGeom>
              <a:avLst/>
              <a:gdLst>
                <a:gd name="T0" fmla="*/ 0 w 87"/>
                <a:gd name="T1" fmla="*/ 0 h 132"/>
                <a:gd name="T2" fmla="*/ 0 w 87"/>
                <a:gd name="T3" fmla="*/ 0 h 132"/>
                <a:gd name="T4" fmla="*/ 0 w 87"/>
                <a:gd name="T5" fmla="*/ 0 h 132"/>
                <a:gd name="T6" fmla="*/ 0 w 87"/>
                <a:gd name="T7" fmla="*/ 0 h 132"/>
                <a:gd name="T8" fmla="*/ 0 w 87"/>
                <a:gd name="T9" fmla="*/ 0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32"/>
                <a:gd name="T17" fmla="*/ 87 w 87"/>
                <a:gd name="T18" fmla="*/ 132 h 1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32">
                  <a:moveTo>
                    <a:pt x="55" y="0"/>
                  </a:moveTo>
                  <a:lnTo>
                    <a:pt x="87" y="32"/>
                  </a:lnTo>
                  <a:lnTo>
                    <a:pt x="45" y="132"/>
                  </a:lnTo>
                  <a:lnTo>
                    <a:pt x="0" y="132"/>
                  </a:lnTo>
                  <a:lnTo>
                    <a:pt x="5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14" name="Freeform 1641"/>
            <p:cNvSpPr>
              <a:spLocks/>
            </p:cNvSpPr>
            <p:nvPr/>
          </p:nvSpPr>
          <p:spPr bwMode="auto">
            <a:xfrm>
              <a:off x="1671" y="2133"/>
              <a:ext cx="362" cy="8"/>
            </a:xfrm>
            <a:custGeom>
              <a:avLst/>
              <a:gdLst>
                <a:gd name="T0" fmla="*/ 0 w 2191"/>
                <a:gd name="T1" fmla="*/ 0 h 47"/>
                <a:gd name="T2" fmla="*/ 0 w 2191"/>
                <a:gd name="T3" fmla="*/ 0 h 47"/>
                <a:gd name="T4" fmla="*/ 0 w 2191"/>
                <a:gd name="T5" fmla="*/ 0 h 47"/>
                <a:gd name="T6" fmla="*/ 0 w 2191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91"/>
                <a:gd name="T13" fmla="*/ 0 h 47"/>
                <a:gd name="T14" fmla="*/ 2191 w 2191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91" h="47">
                  <a:moveTo>
                    <a:pt x="0" y="0"/>
                  </a:moveTo>
                  <a:lnTo>
                    <a:pt x="0" y="47"/>
                  </a:lnTo>
                  <a:lnTo>
                    <a:pt x="21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15" name="Freeform 1642"/>
            <p:cNvSpPr>
              <a:spLocks/>
            </p:cNvSpPr>
            <p:nvPr/>
          </p:nvSpPr>
          <p:spPr bwMode="auto">
            <a:xfrm>
              <a:off x="1671" y="2133"/>
              <a:ext cx="362" cy="8"/>
            </a:xfrm>
            <a:custGeom>
              <a:avLst/>
              <a:gdLst>
                <a:gd name="T0" fmla="*/ 0 w 2191"/>
                <a:gd name="T1" fmla="*/ 0 h 47"/>
                <a:gd name="T2" fmla="*/ 0 w 2191"/>
                <a:gd name="T3" fmla="*/ 0 h 47"/>
                <a:gd name="T4" fmla="*/ 0 w 2191"/>
                <a:gd name="T5" fmla="*/ 0 h 47"/>
                <a:gd name="T6" fmla="*/ 0 w 2191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91"/>
                <a:gd name="T13" fmla="*/ 0 h 47"/>
                <a:gd name="T14" fmla="*/ 2191 w 2191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91" h="47">
                  <a:moveTo>
                    <a:pt x="0" y="47"/>
                  </a:moveTo>
                  <a:lnTo>
                    <a:pt x="2191" y="0"/>
                  </a:lnTo>
                  <a:lnTo>
                    <a:pt x="2191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16" name="Rectangle 1643"/>
            <p:cNvSpPr>
              <a:spLocks noChangeArrowheads="1"/>
            </p:cNvSpPr>
            <p:nvPr/>
          </p:nvSpPr>
          <p:spPr bwMode="auto">
            <a:xfrm>
              <a:off x="1671" y="2133"/>
              <a:ext cx="36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17" name="Freeform 1644"/>
            <p:cNvSpPr>
              <a:spLocks/>
            </p:cNvSpPr>
            <p:nvPr/>
          </p:nvSpPr>
          <p:spPr bwMode="auto">
            <a:xfrm>
              <a:off x="1824" y="2036"/>
              <a:ext cx="11" cy="13"/>
            </a:xfrm>
            <a:custGeom>
              <a:avLst/>
              <a:gdLst>
                <a:gd name="T0" fmla="*/ 0 w 64"/>
                <a:gd name="T1" fmla="*/ 0 h 79"/>
                <a:gd name="T2" fmla="*/ 0 w 64"/>
                <a:gd name="T3" fmla="*/ 0 h 79"/>
                <a:gd name="T4" fmla="*/ 0 w 64"/>
                <a:gd name="T5" fmla="*/ 0 h 79"/>
                <a:gd name="T6" fmla="*/ 0 w 64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79"/>
                <a:gd name="T14" fmla="*/ 64 w 64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79">
                  <a:moveTo>
                    <a:pt x="44" y="0"/>
                  </a:moveTo>
                  <a:lnTo>
                    <a:pt x="0" y="12"/>
                  </a:lnTo>
                  <a:lnTo>
                    <a:pt x="64" y="79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18" name="Freeform 1645"/>
            <p:cNvSpPr>
              <a:spLocks/>
            </p:cNvSpPr>
            <p:nvPr/>
          </p:nvSpPr>
          <p:spPr bwMode="auto">
            <a:xfrm>
              <a:off x="1824" y="2037"/>
              <a:ext cx="11" cy="13"/>
            </a:xfrm>
            <a:custGeom>
              <a:avLst/>
              <a:gdLst>
                <a:gd name="T0" fmla="*/ 0 w 64"/>
                <a:gd name="T1" fmla="*/ 0 h 77"/>
                <a:gd name="T2" fmla="*/ 0 w 64"/>
                <a:gd name="T3" fmla="*/ 0 h 77"/>
                <a:gd name="T4" fmla="*/ 0 w 64"/>
                <a:gd name="T5" fmla="*/ 0 h 77"/>
                <a:gd name="T6" fmla="*/ 0 w 64"/>
                <a:gd name="T7" fmla="*/ 0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77"/>
                <a:gd name="T14" fmla="*/ 64 w 64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77">
                  <a:moveTo>
                    <a:pt x="0" y="0"/>
                  </a:moveTo>
                  <a:lnTo>
                    <a:pt x="64" y="67"/>
                  </a:lnTo>
                  <a:lnTo>
                    <a:pt x="19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19" name="Freeform 1646"/>
            <p:cNvSpPr>
              <a:spLocks/>
            </p:cNvSpPr>
            <p:nvPr/>
          </p:nvSpPr>
          <p:spPr bwMode="auto">
            <a:xfrm>
              <a:off x="1824" y="2036"/>
              <a:ext cx="11" cy="14"/>
            </a:xfrm>
            <a:custGeom>
              <a:avLst/>
              <a:gdLst>
                <a:gd name="T0" fmla="*/ 0 w 64"/>
                <a:gd name="T1" fmla="*/ 0 h 89"/>
                <a:gd name="T2" fmla="*/ 0 w 64"/>
                <a:gd name="T3" fmla="*/ 0 h 89"/>
                <a:gd name="T4" fmla="*/ 0 w 64"/>
                <a:gd name="T5" fmla="*/ 0 h 89"/>
                <a:gd name="T6" fmla="*/ 0 w 64"/>
                <a:gd name="T7" fmla="*/ 0 h 89"/>
                <a:gd name="T8" fmla="*/ 0 w 64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89"/>
                <a:gd name="T17" fmla="*/ 64 w 64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89">
                  <a:moveTo>
                    <a:pt x="44" y="0"/>
                  </a:moveTo>
                  <a:lnTo>
                    <a:pt x="0" y="12"/>
                  </a:lnTo>
                  <a:lnTo>
                    <a:pt x="19" y="89"/>
                  </a:lnTo>
                  <a:lnTo>
                    <a:pt x="64" y="79"/>
                  </a:lnTo>
                  <a:lnTo>
                    <a:pt x="4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20" name="Freeform 1647"/>
            <p:cNvSpPr>
              <a:spLocks/>
            </p:cNvSpPr>
            <p:nvPr/>
          </p:nvSpPr>
          <p:spPr bwMode="auto">
            <a:xfrm>
              <a:off x="1821" y="2054"/>
              <a:ext cx="70" cy="8"/>
            </a:xfrm>
            <a:custGeom>
              <a:avLst/>
              <a:gdLst>
                <a:gd name="T0" fmla="*/ 0 w 430"/>
                <a:gd name="T1" fmla="*/ 0 h 45"/>
                <a:gd name="T2" fmla="*/ 0 w 430"/>
                <a:gd name="T3" fmla="*/ 0 h 45"/>
                <a:gd name="T4" fmla="*/ 0 w 430"/>
                <a:gd name="T5" fmla="*/ 0 h 45"/>
                <a:gd name="T6" fmla="*/ 0 w 43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0"/>
                <a:gd name="T13" fmla="*/ 0 h 45"/>
                <a:gd name="T14" fmla="*/ 430 w 43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0" h="45">
                  <a:moveTo>
                    <a:pt x="430" y="45"/>
                  </a:moveTo>
                  <a:lnTo>
                    <a:pt x="430" y="0"/>
                  </a:lnTo>
                  <a:lnTo>
                    <a:pt x="0" y="45"/>
                  </a:lnTo>
                  <a:lnTo>
                    <a:pt x="43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21" name="Freeform 1648"/>
            <p:cNvSpPr>
              <a:spLocks/>
            </p:cNvSpPr>
            <p:nvPr/>
          </p:nvSpPr>
          <p:spPr bwMode="auto">
            <a:xfrm>
              <a:off x="1821" y="2054"/>
              <a:ext cx="70" cy="8"/>
            </a:xfrm>
            <a:custGeom>
              <a:avLst/>
              <a:gdLst>
                <a:gd name="T0" fmla="*/ 0 w 430"/>
                <a:gd name="T1" fmla="*/ 0 h 45"/>
                <a:gd name="T2" fmla="*/ 0 w 430"/>
                <a:gd name="T3" fmla="*/ 0 h 45"/>
                <a:gd name="T4" fmla="*/ 0 w 430"/>
                <a:gd name="T5" fmla="*/ 0 h 45"/>
                <a:gd name="T6" fmla="*/ 0 w 43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0"/>
                <a:gd name="T13" fmla="*/ 0 h 45"/>
                <a:gd name="T14" fmla="*/ 430 w 43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0" h="45">
                  <a:moveTo>
                    <a:pt x="430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22" name="Rectangle 1649"/>
            <p:cNvSpPr>
              <a:spLocks noChangeArrowheads="1"/>
            </p:cNvSpPr>
            <p:nvPr/>
          </p:nvSpPr>
          <p:spPr bwMode="auto">
            <a:xfrm>
              <a:off x="1821" y="2054"/>
              <a:ext cx="70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23" name="Freeform 1650"/>
            <p:cNvSpPr>
              <a:spLocks/>
            </p:cNvSpPr>
            <p:nvPr/>
          </p:nvSpPr>
          <p:spPr bwMode="auto">
            <a:xfrm>
              <a:off x="1819" y="2050"/>
              <a:ext cx="8" cy="6"/>
            </a:xfrm>
            <a:custGeom>
              <a:avLst/>
              <a:gdLst>
                <a:gd name="T0" fmla="*/ 0 w 45"/>
                <a:gd name="T1" fmla="*/ 0 h 41"/>
                <a:gd name="T2" fmla="*/ 0 w 45"/>
                <a:gd name="T3" fmla="*/ 0 h 41"/>
                <a:gd name="T4" fmla="*/ 0 w 45"/>
                <a:gd name="T5" fmla="*/ 0 h 41"/>
                <a:gd name="T6" fmla="*/ 0 w 45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1"/>
                <a:gd name="T14" fmla="*/ 45 w 45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1">
                  <a:moveTo>
                    <a:pt x="0" y="0"/>
                  </a:moveTo>
                  <a:lnTo>
                    <a:pt x="45" y="0"/>
                  </a:lnTo>
                  <a:lnTo>
                    <a:pt x="16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24" name="Freeform 1651"/>
            <p:cNvSpPr>
              <a:spLocks/>
            </p:cNvSpPr>
            <p:nvPr/>
          </p:nvSpPr>
          <p:spPr bwMode="auto">
            <a:xfrm>
              <a:off x="1822" y="2050"/>
              <a:ext cx="5" cy="6"/>
            </a:xfrm>
            <a:custGeom>
              <a:avLst/>
              <a:gdLst>
                <a:gd name="T0" fmla="*/ 0 w 32"/>
                <a:gd name="T1" fmla="*/ 0 h 41"/>
                <a:gd name="T2" fmla="*/ 0 w 32"/>
                <a:gd name="T3" fmla="*/ 0 h 41"/>
                <a:gd name="T4" fmla="*/ 0 w 32"/>
                <a:gd name="T5" fmla="*/ 0 h 41"/>
                <a:gd name="T6" fmla="*/ 0 w 32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41"/>
                <a:gd name="T14" fmla="*/ 32 w 32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41">
                  <a:moveTo>
                    <a:pt x="29" y="0"/>
                  </a:moveTo>
                  <a:lnTo>
                    <a:pt x="0" y="41"/>
                  </a:lnTo>
                  <a:lnTo>
                    <a:pt x="32" y="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25" name="Freeform 1652"/>
            <p:cNvSpPr>
              <a:spLocks/>
            </p:cNvSpPr>
            <p:nvPr/>
          </p:nvSpPr>
          <p:spPr bwMode="auto">
            <a:xfrm>
              <a:off x="1819" y="2050"/>
              <a:ext cx="8" cy="6"/>
            </a:xfrm>
            <a:custGeom>
              <a:avLst/>
              <a:gdLst>
                <a:gd name="T0" fmla="*/ 0 w 48"/>
                <a:gd name="T1" fmla="*/ 0 h 41"/>
                <a:gd name="T2" fmla="*/ 0 w 48"/>
                <a:gd name="T3" fmla="*/ 0 h 41"/>
                <a:gd name="T4" fmla="*/ 0 w 48"/>
                <a:gd name="T5" fmla="*/ 0 h 41"/>
                <a:gd name="T6" fmla="*/ 0 w 48"/>
                <a:gd name="T7" fmla="*/ 0 h 41"/>
                <a:gd name="T8" fmla="*/ 0 w 48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1"/>
                <a:gd name="T17" fmla="*/ 48 w 48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1">
                  <a:moveTo>
                    <a:pt x="0" y="0"/>
                  </a:moveTo>
                  <a:lnTo>
                    <a:pt x="45" y="0"/>
                  </a:lnTo>
                  <a:lnTo>
                    <a:pt x="48" y="9"/>
                  </a:lnTo>
                  <a:lnTo>
                    <a:pt x="16" y="41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26" name="Freeform 1653"/>
            <p:cNvSpPr>
              <a:spLocks/>
            </p:cNvSpPr>
            <p:nvPr/>
          </p:nvSpPr>
          <p:spPr bwMode="auto">
            <a:xfrm>
              <a:off x="1822" y="2052"/>
              <a:ext cx="7" cy="7"/>
            </a:xfrm>
            <a:custGeom>
              <a:avLst/>
              <a:gdLst>
                <a:gd name="T0" fmla="*/ 0 w 43"/>
                <a:gd name="T1" fmla="*/ 0 h 50"/>
                <a:gd name="T2" fmla="*/ 0 w 43"/>
                <a:gd name="T3" fmla="*/ 0 h 50"/>
                <a:gd name="T4" fmla="*/ 0 w 43"/>
                <a:gd name="T5" fmla="*/ 0 h 50"/>
                <a:gd name="T6" fmla="*/ 0 w 43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0"/>
                <a:gd name="T14" fmla="*/ 43 w 43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0">
                  <a:moveTo>
                    <a:pt x="0" y="32"/>
                  </a:moveTo>
                  <a:lnTo>
                    <a:pt x="32" y="0"/>
                  </a:lnTo>
                  <a:lnTo>
                    <a:pt x="43" y="5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27" name="Freeform 1654"/>
            <p:cNvSpPr>
              <a:spLocks/>
            </p:cNvSpPr>
            <p:nvPr/>
          </p:nvSpPr>
          <p:spPr bwMode="auto">
            <a:xfrm>
              <a:off x="1827" y="2052"/>
              <a:ext cx="2" cy="7"/>
            </a:xfrm>
            <a:custGeom>
              <a:avLst/>
              <a:gdLst>
                <a:gd name="T0" fmla="*/ 0 w 11"/>
                <a:gd name="T1" fmla="*/ 0 h 50"/>
                <a:gd name="T2" fmla="*/ 0 w 11"/>
                <a:gd name="T3" fmla="*/ 0 h 50"/>
                <a:gd name="T4" fmla="*/ 0 w 11"/>
                <a:gd name="T5" fmla="*/ 0 h 50"/>
                <a:gd name="T6" fmla="*/ 0 w 11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50"/>
                <a:gd name="T14" fmla="*/ 11 w 11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50">
                  <a:moveTo>
                    <a:pt x="0" y="0"/>
                  </a:moveTo>
                  <a:lnTo>
                    <a:pt x="11" y="50"/>
                  </a:ln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28" name="Freeform 1655"/>
            <p:cNvSpPr>
              <a:spLocks/>
            </p:cNvSpPr>
            <p:nvPr/>
          </p:nvSpPr>
          <p:spPr bwMode="auto">
            <a:xfrm>
              <a:off x="1822" y="2052"/>
              <a:ext cx="7" cy="7"/>
            </a:xfrm>
            <a:custGeom>
              <a:avLst/>
              <a:gdLst>
                <a:gd name="T0" fmla="*/ 0 w 43"/>
                <a:gd name="T1" fmla="*/ 0 h 50"/>
                <a:gd name="T2" fmla="*/ 0 w 43"/>
                <a:gd name="T3" fmla="*/ 0 h 50"/>
                <a:gd name="T4" fmla="*/ 0 w 43"/>
                <a:gd name="T5" fmla="*/ 0 h 50"/>
                <a:gd name="T6" fmla="*/ 0 w 43"/>
                <a:gd name="T7" fmla="*/ 0 h 50"/>
                <a:gd name="T8" fmla="*/ 0 w 43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50"/>
                <a:gd name="T17" fmla="*/ 43 w 43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50">
                  <a:moveTo>
                    <a:pt x="0" y="32"/>
                  </a:moveTo>
                  <a:lnTo>
                    <a:pt x="32" y="0"/>
                  </a:lnTo>
                  <a:lnTo>
                    <a:pt x="43" y="4"/>
                  </a:lnTo>
                  <a:lnTo>
                    <a:pt x="43" y="50"/>
                  </a:lnTo>
                  <a:lnTo>
                    <a:pt x="0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29" name="Line 1656"/>
            <p:cNvSpPr>
              <a:spLocks noChangeShapeType="1"/>
            </p:cNvSpPr>
            <p:nvPr/>
          </p:nvSpPr>
          <p:spPr bwMode="auto">
            <a:xfrm flipV="1">
              <a:off x="1822" y="2050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30" name="Line 1657"/>
            <p:cNvSpPr>
              <a:spLocks noChangeShapeType="1"/>
            </p:cNvSpPr>
            <p:nvPr/>
          </p:nvSpPr>
          <p:spPr bwMode="auto">
            <a:xfrm flipH="1">
              <a:off x="1826" y="2053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31" name="Freeform 1658"/>
            <p:cNvSpPr>
              <a:spLocks/>
            </p:cNvSpPr>
            <p:nvPr/>
          </p:nvSpPr>
          <p:spPr bwMode="auto">
            <a:xfrm>
              <a:off x="1797" y="2073"/>
              <a:ext cx="42" cy="8"/>
            </a:xfrm>
            <a:custGeom>
              <a:avLst/>
              <a:gdLst>
                <a:gd name="T0" fmla="*/ 0 w 256"/>
                <a:gd name="T1" fmla="*/ 0 h 45"/>
                <a:gd name="T2" fmla="*/ 0 w 256"/>
                <a:gd name="T3" fmla="*/ 0 h 45"/>
                <a:gd name="T4" fmla="*/ 0 w 256"/>
                <a:gd name="T5" fmla="*/ 0 h 45"/>
                <a:gd name="T6" fmla="*/ 0 w 2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6"/>
                <a:gd name="T13" fmla="*/ 0 h 45"/>
                <a:gd name="T14" fmla="*/ 256 w 2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6" h="45">
                  <a:moveTo>
                    <a:pt x="256" y="45"/>
                  </a:moveTo>
                  <a:lnTo>
                    <a:pt x="256" y="0"/>
                  </a:lnTo>
                  <a:lnTo>
                    <a:pt x="0" y="45"/>
                  </a:lnTo>
                  <a:lnTo>
                    <a:pt x="25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32" name="Freeform 1659"/>
            <p:cNvSpPr>
              <a:spLocks/>
            </p:cNvSpPr>
            <p:nvPr/>
          </p:nvSpPr>
          <p:spPr bwMode="auto">
            <a:xfrm>
              <a:off x="1797" y="2073"/>
              <a:ext cx="42" cy="8"/>
            </a:xfrm>
            <a:custGeom>
              <a:avLst/>
              <a:gdLst>
                <a:gd name="T0" fmla="*/ 0 w 256"/>
                <a:gd name="T1" fmla="*/ 0 h 45"/>
                <a:gd name="T2" fmla="*/ 0 w 256"/>
                <a:gd name="T3" fmla="*/ 0 h 45"/>
                <a:gd name="T4" fmla="*/ 0 w 256"/>
                <a:gd name="T5" fmla="*/ 0 h 45"/>
                <a:gd name="T6" fmla="*/ 0 w 2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6"/>
                <a:gd name="T13" fmla="*/ 0 h 45"/>
                <a:gd name="T14" fmla="*/ 256 w 2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6" h="45">
                  <a:moveTo>
                    <a:pt x="25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33" name="Rectangle 1660"/>
            <p:cNvSpPr>
              <a:spLocks noChangeArrowheads="1"/>
            </p:cNvSpPr>
            <p:nvPr/>
          </p:nvSpPr>
          <p:spPr bwMode="auto">
            <a:xfrm>
              <a:off x="1797" y="2073"/>
              <a:ext cx="4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34" name="Freeform 1661"/>
            <p:cNvSpPr>
              <a:spLocks/>
            </p:cNvSpPr>
            <p:nvPr/>
          </p:nvSpPr>
          <p:spPr bwMode="auto">
            <a:xfrm>
              <a:off x="1825" y="2048"/>
              <a:ext cx="26" cy="6"/>
            </a:xfrm>
            <a:custGeom>
              <a:avLst/>
              <a:gdLst>
                <a:gd name="T0" fmla="*/ 0 w 160"/>
                <a:gd name="T1" fmla="*/ 0 h 46"/>
                <a:gd name="T2" fmla="*/ 0 w 160"/>
                <a:gd name="T3" fmla="*/ 0 h 46"/>
                <a:gd name="T4" fmla="*/ 0 w 160"/>
                <a:gd name="T5" fmla="*/ 0 h 46"/>
                <a:gd name="T6" fmla="*/ 0 w 16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"/>
                <a:gd name="T13" fmla="*/ 0 h 46"/>
                <a:gd name="T14" fmla="*/ 160 w 16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" h="46">
                  <a:moveTo>
                    <a:pt x="160" y="46"/>
                  </a:moveTo>
                  <a:lnTo>
                    <a:pt x="160" y="0"/>
                  </a:lnTo>
                  <a:lnTo>
                    <a:pt x="0" y="46"/>
                  </a:lnTo>
                  <a:lnTo>
                    <a:pt x="16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35" name="Freeform 1662"/>
            <p:cNvSpPr>
              <a:spLocks/>
            </p:cNvSpPr>
            <p:nvPr/>
          </p:nvSpPr>
          <p:spPr bwMode="auto">
            <a:xfrm>
              <a:off x="1825" y="2048"/>
              <a:ext cx="26" cy="6"/>
            </a:xfrm>
            <a:custGeom>
              <a:avLst/>
              <a:gdLst>
                <a:gd name="T0" fmla="*/ 0 w 160"/>
                <a:gd name="T1" fmla="*/ 0 h 46"/>
                <a:gd name="T2" fmla="*/ 0 w 160"/>
                <a:gd name="T3" fmla="*/ 0 h 46"/>
                <a:gd name="T4" fmla="*/ 0 w 160"/>
                <a:gd name="T5" fmla="*/ 0 h 46"/>
                <a:gd name="T6" fmla="*/ 0 w 16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"/>
                <a:gd name="T13" fmla="*/ 0 h 46"/>
                <a:gd name="T14" fmla="*/ 160 w 16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" h="46">
                  <a:moveTo>
                    <a:pt x="160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36" name="Rectangle 1663"/>
            <p:cNvSpPr>
              <a:spLocks noChangeArrowheads="1"/>
            </p:cNvSpPr>
            <p:nvPr/>
          </p:nvSpPr>
          <p:spPr bwMode="auto">
            <a:xfrm>
              <a:off x="1825" y="2048"/>
              <a:ext cx="26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37" name="Freeform 1664"/>
            <p:cNvSpPr>
              <a:spLocks/>
            </p:cNvSpPr>
            <p:nvPr/>
          </p:nvSpPr>
          <p:spPr bwMode="auto">
            <a:xfrm>
              <a:off x="1825" y="2046"/>
              <a:ext cx="26" cy="7"/>
            </a:xfrm>
            <a:custGeom>
              <a:avLst/>
              <a:gdLst>
                <a:gd name="T0" fmla="*/ 0 w 160"/>
                <a:gd name="T1" fmla="*/ 0 h 45"/>
                <a:gd name="T2" fmla="*/ 0 w 160"/>
                <a:gd name="T3" fmla="*/ 0 h 45"/>
                <a:gd name="T4" fmla="*/ 0 w 160"/>
                <a:gd name="T5" fmla="*/ 0 h 45"/>
                <a:gd name="T6" fmla="*/ 0 w 16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"/>
                <a:gd name="T13" fmla="*/ 0 h 45"/>
                <a:gd name="T14" fmla="*/ 160 w 16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" h="45">
                  <a:moveTo>
                    <a:pt x="160" y="45"/>
                  </a:moveTo>
                  <a:lnTo>
                    <a:pt x="160" y="0"/>
                  </a:lnTo>
                  <a:lnTo>
                    <a:pt x="0" y="45"/>
                  </a:lnTo>
                  <a:lnTo>
                    <a:pt x="16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38" name="Freeform 1665"/>
            <p:cNvSpPr>
              <a:spLocks/>
            </p:cNvSpPr>
            <p:nvPr/>
          </p:nvSpPr>
          <p:spPr bwMode="auto">
            <a:xfrm>
              <a:off x="1825" y="2046"/>
              <a:ext cx="26" cy="7"/>
            </a:xfrm>
            <a:custGeom>
              <a:avLst/>
              <a:gdLst>
                <a:gd name="T0" fmla="*/ 0 w 160"/>
                <a:gd name="T1" fmla="*/ 0 h 45"/>
                <a:gd name="T2" fmla="*/ 0 w 160"/>
                <a:gd name="T3" fmla="*/ 0 h 45"/>
                <a:gd name="T4" fmla="*/ 0 w 160"/>
                <a:gd name="T5" fmla="*/ 0 h 45"/>
                <a:gd name="T6" fmla="*/ 0 w 16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"/>
                <a:gd name="T13" fmla="*/ 0 h 45"/>
                <a:gd name="T14" fmla="*/ 160 w 16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" h="45">
                  <a:moveTo>
                    <a:pt x="160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39" name="Rectangle 1666"/>
            <p:cNvSpPr>
              <a:spLocks noChangeArrowheads="1"/>
            </p:cNvSpPr>
            <p:nvPr/>
          </p:nvSpPr>
          <p:spPr bwMode="auto">
            <a:xfrm>
              <a:off x="1825" y="2046"/>
              <a:ext cx="26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40" name="Freeform 1667"/>
            <p:cNvSpPr>
              <a:spLocks/>
            </p:cNvSpPr>
            <p:nvPr/>
          </p:nvSpPr>
          <p:spPr bwMode="auto">
            <a:xfrm>
              <a:off x="1817" y="1990"/>
              <a:ext cx="68" cy="6"/>
            </a:xfrm>
            <a:custGeom>
              <a:avLst/>
              <a:gdLst>
                <a:gd name="T0" fmla="*/ 0 w 416"/>
                <a:gd name="T1" fmla="*/ 0 h 46"/>
                <a:gd name="T2" fmla="*/ 0 w 416"/>
                <a:gd name="T3" fmla="*/ 0 h 46"/>
                <a:gd name="T4" fmla="*/ 0 w 416"/>
                <a:gd name="T5" fmla="*/ 0 h 46"/>
                <a:gd name="T6" fmla="*/ 0 w 41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6"/>
                <a:gd name="T13" fmla="*/ 0 h 46"/>
                <a:gd name="T14" fmla="*/ 416 w 41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6" h="46">
                  <a:moveTo>
                    <a:pt x="416" y="46"/>
                  </a:moveTo>
                  <a:lnTo>
                    <a:pt x="416" y="0"/>
                  </a:lnTo>
                  <a:lnTo>
                    <a:pt x="0" y="46"/>
                  </a:lnTo>
                  <a:lnTo>
                    <a:pt x="416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41" name="Freeform 1668"/>
            <p:cNvSpPr>
              <a:spLocks/>
            </p:cNvSpPr>
            <p:nvPr/>
          </p:nvSpPr>
          <p:spPr bwMode="auto">
            <a:xfrm>
              <a:off x="1817" y="1990"/>
              <a:ext cx="68" cy="6"/>
            </a:xfrm>
            <a:custGeom>
              <a:avLst/>
              <a:gdLst>
                <a:gd name="T0" fmla="*/ 0 w 416"/>
                <a:gd name="T1" fmla="*/ 0 h 46"/>
                <a:gd name="T2" fmla="*/ 0 w 416"/>
                <a:gd name="T3" fmla="*/ 0 h 46"/>
                <a:gd name="T4" fmla="*/ 0 w 416"/>
                <a:gd name="T5" fmla="*/ 0 h 46"/>
                <a:gd name="T6" fmla="*/ 0 w 41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6"/>
                <a:gd name="T13" fmla="*/ 0 h 46"/>
                <a:gd name="T14" fmla="*/ 416 w 41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6" h="46">
                  <a:moveTo>
                    <a:pt x="416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42" name="Rectangle 1669"/>
            <p:cNvSpPr>
              <a:spLocks noChangeArrowheads="1"/>
            </p:cNvSpPr>
            <p:nvPr/>
          </p:nvSpPr>
          <p:spPr bwMode="auto">
            <a:xfrm>
              <a:off x="1817" y="1990"/>
              <a:ext cx="6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43" name="Freeform 1670"/>
            <p:cNvSpPr>
              <a:spLocks/>
            </p:cNvSpPr>
            <p:nvPr/>
          </p:nvSpPr>
          <p:spPr bwMode="auto">
            <a:xfrm>
              <a:off x="1821" y="1996"/>
              <a:ext cx="65" cy="8"/>
            </a:xfrm>
            <a:custGeom>
              <a:avLst/>
              <a:gdLst>
                <a:gd name="T0" fmla="*/ 0 w 397"/>
                <a:gd name="T1" fmla="*/ 0 h 45"/>
                <a:gd name="T2" fmla="*/ 0 w 397"/>
                <a:gd name="T3" fmla="*/ 0 h 45"/>
                <a:gd name="T4" fmla="*/ 0 w 397"/>
                <a:gd name="T5" fmla="*/ 0 h 45"/>
                <a:gd name="T6" fmla="*/ 0 w 39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7"/>
                <a:gd name="T13" fmla="*/ 0 h 45"/>
                <a:gd name="T14" fmla="*/ 397 w 39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7" h="45">
                  <a:moveTo>
                    <a:pt x="0" y="0"/>
                  </a:moveTo>
                  <a:lnTo>
                    <a:pt x="0" y="45"/>
                  </a:lnTo>
                  <a:lnTo>
                    <a:pt x="3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44" name="Freeform 1671"/>
            <p:cNvSpPr>
              <a:spLocks/>
            </p:cNvSpPr>
            <p:nvPr/>
          </p:nvSpPr>
          <p:spPr bwMode="auto">
            <a:xfrm>
              <a:off x="1821" y="1996"/>
              <a:ext cx="65" cy="8"/>
            </a:xfrm>
            <a:custGeom>
              <a:avLst/>
              <a:gdLst>
                <a:gd name="T0" fmla="*/ 0 w 397"/>
                <a:gd name="T1" fmla="*/ 0 h 45"/>
                <a:gd name="T2" fmla="*/ 0 w 397"/>
                <a:gd name="T3" fmla="*/ 0 h 45"/>
                <a:gd name="T4" fmla="*/ 0 w 397"/>
                <a:gd name="T5" fmla="*/ 0 h 45"/>
                <a:gd name="T6" fmla="*/ 0 w 39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7"/>
                <a:gd name="T13" fmla="*/ 0 h 45"/>
                <a:gd name="T14" fmla="*/ 397 w 39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7" h="45">
                  <a:moveTo>
                    <a:pt x="0" y="45"/>
                  </a:moveTo>
                  <a:lnTo>
                    <a:pt x="397" y="0"/>
                  </a:lnTo>
                  <a:lnTo>
                    <a:pt x="39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45" name="Rectangle 1672"/>
            <p:cNvSpPr>
              <a:spLocks noChangeArrowheads="1"/>
            </p:cNvSpPr>
            <p:nvPr/>
          </p:nvSpPr>
          <p:spPr bwMode="auto">
            <a:xfrm>
              <a:off x="1821" y="1996"/>
              <a:ext cx="6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46" name="Freeform 1673"/>
            <p:cNvSpPr>
              <a:spLocks/>
            </p:cNvSpPr>
            <p:nvPr/>
          </p:nvSpPr>
          <p:spPr bwMode="auto">
            <a:xfrm>
              <a:off x="1822" y="1999"/>
              <a:ext cx="7" cy="8"/>
            </a:xfrm>
            <a:custGeom>
              <a:avLst/>
              <a:gdLst>
                <a:gd name="T0" fmla="*/ 0 w 43"/>
                <a:gd name="T1" fmla="*/ 0 h 45"/>
                <a:gd name="T2" fmla="*/ 0 w 43"/>
                <a:gd name="T3" fmla="*/ 0 h 45"/>
                <a:gd name="T4" fmla="*/ 0 w 43"/>
                <a:gd name="T5" fmla="*/ 0 h 45"/>
                <a:gd name="T6" fmla="*/ 0 w 4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45"/>
                <a:gd name="T14" fmla="*/ 43 w 4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45">
                  <a:moveTo>
                    <a:pt x="43" y="0"/>
                  </a:moveTo>
                  <a:lnTo>
                    <a:pt x="43" y="45"/>
                  </a:lnTo>
                  <a:lnTo>
                    <a:pt x="0" y="18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47" name="Freeform 1674"/>
            <p:cNvSpPr>
              <a:spLocks/>
            </p:cNvSpPr>
            <p:nvPr/>
          </p:nvSpPr>
          <p:spPr bwMode="auto">
            <a:xfrm>
              <a:off x="1822" y="2002"/>
              <a:ext cx="7" cy="5"/>
            </a:xfrm>
            <a:custGeom>
              <a:avLst/>
              <a:gdLst>
                <a:gd name="T0" fmla="*/ 0 w 43"/>
                <a:gd name="T1" fmla="*/ 0 h 31"/>
                <a:gd name="T2" fmla="*/ 0 w 43"/>
                <a:gd name="T3" fmla="*/ 0 h 31"/>
                <a:gd name="T4" fmla="*/ 0 w 43"/>
                <a:gd name="T5" fmla="*/ 0 h 31"/>
                <a:gd name="T6" fmla="*/ 0 w 43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31"/>
                <a:gd name="T14" fmla="*/ 43 w 43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31">
                  <a:moveTo>
                    <a:pt x="43" y="27"/>
                  </a:moveTo>
                  <a:lnTo>
                    <a:pt x="0" y="0"/>
                  </a:lnTo>
                  <a:lnTo>
                    <a:pt x="32" y="31"/>
                  </a:lnTo>
                  <a:lnTo>
                    <a:pt x="43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48" name="Freeform 1675"/>
            <p:cNvSpPr>
              <a:spLocks/>
            </p:cNvSpPr>
            <p:nvPr/>
          </p:nvSpPr>
          <p:spPr bwMode="auto">
            <a:xfrm>
              <a:off x="1822" y="1999"/>
              <a:ext cx="7" cy="8"/>
            </a:xfrm>
            <a:custGeom>
              <a:avLst/>
              <a:gdLst>
                <a:gd name="T0" fmla="*/ 0 w 43"/>
                <a:gd name="T1" fmla="*/ 0 h 49"/>
                <a:gd name="T2" fmla="*/ 0 w 43"/>
                <a:gd name="T3" fmla="*/ 0 h 49"/>
                <a:gd name="T4" fmla="*/ 0 w 43"/>
                <a:gd name="T5" fmla="*/ 0 h 49"/>
                <a:gd name="T6" fmla="*/ 0 w 43"/>
                <a:gd name="T7" fmla="*/ 0 h 49"/>
                <a:gd name="T8" fmla="*/ 0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49"/>
                <a:gd name="T17" fmla="*/ 43 w 43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49">
                  <a:moveTo>
                    <a:pt x="43" y="0"/>
                  </a:moveTo>
                  <a:lnTo>
                    <a:pt x="43" y="45"/>
                  </a:lnTo>
                  <a:lnTo>
                    <a:pt x="32" y="49"/>
                  </a:lnTo>
                  <a:lnTo>
                    <a:pt x="0" y="18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49" name="Freeform 1676"/>
            <p:cNvSpPr>
              <a:spLocks/>
            </p:cNvSpPr>
            <p:nvPr/>
          </p:nvSpPr>
          <p:spPr bwMode="auto">
            <a:xfrm>
              <a:off x="1819" y="2002"/>
              <a:ext cx="8" cy="7"/>
            </a:xfrm>
            <a:custGeom>
              <a:avLst/>
              <a:gdLst>
                <a:gd name="T0" fmla="*/ 0 w 48"/>
                <a:gd name="T1" fmla="*/ 0 h 41"/>
                <a:gd name="T2" fmla="*/ 0 w 48"/>
                <a:gd name="T3" fmla="*/ 0 h 41"/>
                <a:gd name="T4" fmla="*/ 0 w 48"/>
                <a:gd name="T5" fmla="*/ 0 h 41"/>
                <a:gd name="T6" fmla="*/ 0 w 48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41"/>
                <a:gd name="T14" fmla="*/ 48 w 48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41">
                  <a:moveTo>
                    <a:pt x="16" y="0"/>
                  </a:moveTo>
                  <a:lnTo>
                    <a:pt x="48" y="31"/>
                  </a:lnTo>
                  <a:lnTo>
                    <a:pt x="0" y="4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50" name="Freeform 1677"/>
            <p:cNvSpPr>
              <a:spLocks/>
            </p:cNvSpPr>
            <p:nvPr/>
          </p:nvSpPr>
          <p:spPr bwMode="auto">
            <a:xfrm>
              <a:off x="1819" y="2007"/>
              <a:ext cx="8" cy="2"/>
            </a:xfrm>
            <a:custGeom>
              <a:avLst/>
              <a:gdLst>
                <a:gd name="T0" fmla="*/ 0 w 48"/>
                <a:gd name="T1" fmla="*/ 0 h 10"/>
                <a:gd name="T2" fmla="*/ 0 w 48"/>
                <a:gd name="T3" fmla="*/ 0 h 10"/>
                <a:gd name="T4" fmla="*/ 0 w 48"/>
                <a:gd name="T5" fmla="*/ 0 h 10"/>
                <a:gd name="T6" fmla="*/ 0 w 48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10"/>
                <a:gd name="T14" fmla="*/ 48 w 48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10">
                  <a:moveTo>
                    <a:pt x="48" y="0"/>
                  </a:moveTo>
                  <a:lnTo>
                    <a:pt x="0" y="10"/>
                  </a:lnTo>
                  <a:lnTo>
                    <a:pt x="45" y="1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51" name="Freeform 1678"/>
            <p:cNvSpPr>
              <a:spLocks/>
            </p:cNvSpPr>
            <p:nvPr/>
          </p:nvSpPr>
          <p:spPr bwMode="auto">
            <a:xfrm>
              <a:off x="1819" y="2002"/>
              <a:ext cx="8" cy="7"/>
            </a:xfrm>
            <a:custGeom>
              <a:avLst/>
              <a:gdLst>
                <a:gd name="T0" fmla="*/ 0 w 48"/>
                <a:gd name="T1" fmla="*/ 0 h 41"/>
                <a:gd name="T2" fmla="*/ 0 w 48"/>
                <a:gd name="T3" fmla="*/ 0 h 41"/>
                <a:gd name="T4" fmla="*/ 0 w 48"/>
                <a:gd name="T5" fmla="*/ 0 h 41"/>
                <a:gd name="T6" fmla="*/ 0 w 48"/>
                <a:gd name="T7" fmla="*/ 0 h 41"/>
                <a:gd name="T8" fmla="*/ 0 w 48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1"/>
                <a:gd name="T17" fmla="*/ 48 w 48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1">
                  <a:moveTo>
                    <a:pt x="16" y="0"/>
                  </a:moveTo>
                  <a:lnTo>
                    <a:pt x="48" y="31"/>
                  </a:lnTo>
                  <a:lnTo>
                    <a:pt x="45" y="41"/>
                  </a:lnTo>
                  <a:lnTo>
                    <a:pt x="0" y="41"/>
                  </a:lnTo>
                  <a:lnTo>
                    <a:pt x="1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52" name="Line 1679"/>
            <p:cNvSpPr>
              <a:spLocks noChangeShapeType="1"/>
            </p:cNvSpPr>
            <p:nvPr/>
          </p:nvSpPr>
          <p:spPr bwMode="auto">
            <a:xfrm>
              <a:off x="1826" y="2002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53" name="Line 1680"/>
            <p:cNvSpPr>
              <a:spLocks noChangeShapeType="1"/>
            </p:cNvSpPr>
            <p:nvPr/>
          </p:nvSpPr>
          <p:spPr bwMode="auto">
            <a:xfrm flipH="1" flipV="1">
              <a:off x="1822" y="2006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54" name="Line 1681"/>
            <p:cNvSpPr>
              <a:spLocks noChangeShapeType="1"/>
            </p:cNvSpPr>
            <p:nvPr/>
          </p:nvSpPr>
          <p:spPr bwMode="auto">
            <a:xfrm flipV="1">
              <a:off x="1829" y="2034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55" name="Freeform 1682"/>
            <p:cNvSpPr>
              <a:spLocks/>
            </p:cNvSpPr>
            <p:nvPr/>
          </p:nvSpPr>
          <p:spPr bwMode="auto">
            <a:xfrm>
              <a:off x="1748" y="2054"/>
              <a:ext cx="73" cy="7"/>
            </a:xfrm>
            <a:custGeom>
              <a:avLst/>
              <a:gdLst>
                <a:gd name="T0" fmla="*/ 0 w 436"/>
                <a:gd name="T1" fmla="*/ 0 h 45"/>
                <a:gd name="T2" fmla="*/ 0 w 436"/>
                <a:gd name="T3" fmla="*/ 0 h 45"/>
                <a:gd name="T4" fmla="*/ 0 w 436"/>
                <a:gd name="T5" fmla="*/ 0 h 45"/>
                <a:gd name="T6" fmla="*/ 0 w 43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6"/>
                <a:gd name="T13" fmla="*/ 0 h 45"/>
                <a:gd name="T14" fmla="*/ 436 w 43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6" h="45">
                  <a:moveTo>
                    <a:pt x="436" y="45"/>
                  </a:moveTo>
                  <a:lnTo>
                    <a:pt x="436" y="0"/>
                  </a:lnTo>
                  <a:lnTo>
                    <a:pt x="0" y="45"/>
                  </a:lnTo>
                  <a:lnTo>
                    <a:pt x="43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56" name="Freeform 1683"/>
            <p:cNvSpPr>
              <a:spLocks/>
            </p:cNvSpPr>
            <p:nvPr/>
          </p:nvSpPr>
          <p:spPr bwMode="auto">
            <a:xfrm>
              <a:off x="1748" y="2054"/>
              <a:ext cx="73" cy="7"/>
            </a:xfrm>
            <a:custGeom>
              <a:avLst/>
              <a:gdLst>
                <a:gd name="T0" fmla="*/ 0 w 436"/>
                <a:gd name="T1" fmla="*/ 0 h 45"/>
                <a:gd name="T2" fmla="*/ 0 w 436"/>
                <a:gd name="T3" fmla="*/ 0 h 45"/>
                <a:gd name="T4" fmla="*/ 0 w 436"/>
                <a:gd name="T5" fmla="*/ 0 h 45"/>
                <a:gd name="T6" fmla="*/ 0 w 43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6"/>
                <a:gd name="T13" fmla="*/ 0 h 45"/>
                <a:gd name="T14" fmla="*/ 436 w 43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6" h="45">
                  <a:moveTo>
                    <a:pt x="43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57" name="Rectangle 1684"/>
            <p:cNvSpPr>
              <a:spLocks noChangeArrowheads="1"/>
            </p:cNvSpPr>
            <p:nvPr/>
          </p:nvSpPr>
          <p:spPr bwMode="auto">
            <a:xfrm>
              <a:off x="1748" y="2054"/>
              <a:ext cx="73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58" name="Freeform 1685"/>
            <p:cNvSpPr>
              <a:spLocks/>
            </p:cNvSpPr>
            <p:nvPr/>
          </p:nvSpPr>
          <p:spPr bwMode="auto">
            <a:xfrm>
              <a:off x="1747" y="2038"/>
              <a:ext cx="74" cy="7"/>
            </a:xfrm>
            <a:custGeom>
              <a:avLst/>
              <a:gdLst>
                <a:gd name="T0" fmla="*/ 0 w 441"/>
                <a:gd name="T1" fmla="*/ 0 h 45"/>
                <a:gd name="T2" fmla="*/ 0 w 441"/>
                <a:gd name="T3" fmla="*/ 0 h 45"/>
                <a:gd name="T4" fmla="*/ 0 w 441"/>
                <a:gd name="T5" fmla="*/ 0 h 45"/>
                <a:gd name="T6" fmla="*/ 0 w 44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45"/>
                <a:gd name="T14" fmla="*/ 441 w 44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45">
                  <a:moveTo>
                    <a:pt x="0" y="0"/>
                  </a:moveTo>
                  <a:lnTo>
                    <a:pt x="0" y="45"/>
                  </a:lnTo>
                  <a:lnTo>
                    <a:pt x="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59" name="Freeform 1686"/>
            <p:cNvSpPr>
              <a:spLocks/>
            </p:cNvSpPr>
            <p:nvPr/>
          </p:nvSpPr>
          <p:spPr bwMode="auto">
            <a:xfrm>
              <a:off x="1747" y="2038"/>
              <a:ext cx="74" cy="7"/>
            </a:xfrm>
            <a:custGeom>
              <a:avLst/>
              <a:gdLst>
                <a:gd name="T0" fmla="*/ 0 w 441"/>
                <a:gd name="T1" fmla="*/ 0 h 45"/>
                <a:gd name="T2" fmla="*/ 0 w 441"/>
                <a:gd name="T3" fmla="*/ 0 h 45"/>
                <a:gd name="T4" fmla="*/ 0 w 441"/>
                <a:gd name="T5" fmla="*/ 0 h 45"/>
                <a:gd name="T6" fmla="*/ 0 w 44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45"/>
                <a:gd name="T14" fmla="*/ 441 w 44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45">
                  <a:moveTo>
                    <a:pt x="0" y="45"/>
                  </a:moveTo>
                  <a:lnTo>
                    <a:pt x="441" y="0"/>
                  </a:lnTo>
                  <a:lnTo>
                    <a:pt x="441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60" name="Rectangle 1687"/>
            <p:cNvSpPr>
              <a:spLocks noChangeArrowheads="1"/>
            </p:cNvSpPr>
            <p:nvPr/>
          </p:nvSpPr>
          <p:spPr bwMode="auto">
            <a:xfrm>
              <a:off x="1747" y="2038"/>
              <a:ext cx="74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61" name="Freeform 1688"/>
            <p:cNvSpPr>
              <a:spLocks/>
            </p:cNvSpPr>
            <p:nvPr/>
          </p:nvSpPr>
          <p:spPr bwMode="auto">
            <a:xfrm>
              <a:off x="1747" y="2099"/>
              <a:ext cx="40" cy="8"/>
            </a:xfrm>
            <a:custGeom>
              <a:avLst/>
              <a:gdLst>
                <a:gd name="T0" fmla="*/ 0 w 240"/>
                <a:gd name="T1" fmla="*/ 0 h 46"/>
                <a:gd name="T2" fmla="*/ 0 w 240"/>
                <a:gd name="T3" fmla="*/ 0 h 46"/>
                <a:gd name="T4" fmla="*/ 0 w 240"/>
                <a:gd name="T5" fmla="*/ 0 h 46"/>
                <a:gd name="T6" fmla="*/ 0 w 24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6"/>
                <a:gd name="T14" fmla="*/ 240 w 24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6">
                  <a:moveTo>
                    <a:pt x="7" y="0"/>
                  </a:moveTo>
                  <a:lnTo>
                    <a:pt x="0" y="46"/>
                  </a:lnTo>
                  <a:lnTo>
                    <a:pt x="240" y="3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62" name="Freeform 1689"/>
            <p:cNvSpPr>
              <a:spLocks/>
            </p:cNvSpPr>
            <p:nvPr/>
          </p:nvSpPr>
          <p:spPr bwMode="auto">
            <a:xfrm>
              <a:off x="1747" y="2105"/>
              <a:ext cx="40" cy="7"/>
            </a:xfrm>
            <a:custGeom>
              <a:avLst/>
              <a:gdLst>
                <a:gd name="T0" fmla="*/ 0 w 240"/>
                <a:gd name="T1" fmla="*/ 0 h 46"/>
                <a:gd name="T2" fmla="*/ 0 w 240"/>
                <a:gd name="T3" fmla="*/ 0 h 46"/>
                <a:gd name="T4" fmla="*/ 0 w 240"/>
                <a:gd name="T5" fmla="*/ 0 h 46"/>
                <a:gd name="T6" fmla="*/ 0 w 24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46"/>
                <a:gd name="T14" fmla="*/ 240 w 24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46">
                  <a:moveTo>
                    <a:pt x="0" y="12"/>
                  </a:moveTo>
                  <a:lnTo>
                    <a:pt x="240" y="0"/>
                  </a:lnTo>
                  <a:lnTo>
                    <a:pt x="234" y="46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63" name="Freeform 1690"/>
            <p:cNvSpPr>
              <a:spLocks/>
            </p:cNvSpPr>
            <p:nvPr/>
          </p:nvSpPr>
          <p:spPr bwMode="auto">
            <a:xfrm>
              <a:off x="1747" y="2099"/>
              <a:ext cx="40" cy="13"/>
            </a:xfrm>
            <a:custGeom>
              <a:avLst/>
              <a:gdLst>
                <a:gd name="T0" fmla="*/ 0 w 240"/>
                <a:gd name="T1" fmla="*/ 0 h 80"/>
                <a:gd name="T2" fmla="*/ 0 w 240"/>
                <a:gd name="T3" fmla="*/ 0 h 80"/>
                <a:gd name="T4" fmla="*/ 0 w 240"/>
                <a:gd name="T5" fmla="*/ 0 h 80"/>
                <a:gd name="T6" fmla="*/ 0 w 240"/>
                <a:gd name="T7" fmla="*/ 0 h 80"/>
                <a:gd name="T8" fmla="*/ 0 w 240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0"/>
                <a:gd name="T16" fmla="*/ 0 h 80"/>
                <a:gd name="T17" fmla="*/ 240 w 240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0" h="80">
                  <a:moveTo>
                    <a:pt x="7" y="0"/>
                  </a:moveTo>
                  <a:lnTo>
                    <a:pt x="0" y="46"/>
                  </a:lnTo>
                  <a:lnTo>
                    <a:pt x="234" y="80"/>
                  </a:lnTo>
                  <a:lnTo>
                    <a:pt x="240" y="34"/>
                  </a:lnTo>
                  <a:lnTo>
                    <a:pt x="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64" name="Freeform 1691"/>
            <p:cNvSpPr>
              <a:spLocks/>
            </p:cNvSpPr>
            <p:nvPr/>
          </p:nvSpPr>
          <p:spPr bwMode="auto">
            <a:xfrm>
              <a:off x="1742" y="2085"/>
              <a:ext cx="53" cy="7"/>
            </a:xfrm>
            <a:custGeom>
              <a:avLst/>
              <a:gdLst>
                <a:gd name="T0" fmla="*/ 0 w 320"/>
                <a:gd name="T1" fmla="*/ 0 h 45"/>
                <a:gd name="T2" fmla="*/ 0 w 320"/>
                <a:gd name="T3" fmla="*/ 0 h 45"/>
                <a:gd name="T4" fmla="*/ 0 w 320"/>
                <a:gd name="T5" fmla="*/ 0 h 45"/>
                <a:gd name="T6" fmla="*/ 0 w 32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0"/>
                <a:gd name="T13" fmla="*/ 0 h 45"/>
                <a:gd name="T14" fmla="*/ 320 w 32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0" h="45">
                  <a:moveTo>
                    <a:pt x="320" y="45"/>
                  </a:moveTo>
                  <a:lnTo>
                    <a:pt x="320" y="0"/>
                  </a:lnTo>
                  <a:lnTo>
                    <a:pt x="0" y="45"/>
                  </a:lnTo>
                  <a:lnTo>
                    <a:pt x="32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65" name="Freeform 1692"/>
            <p:cNvSpPr>
              <a:spLocks/>
            </p:cNvSpPr>
            <p:nvPr/>
          </p:nvSpPr>
          <p:spPr bwMode="auto">
            <a:xfrm>
              <a:off x="1742" y="2085"/>
              <a:ext cx="53" cy="7"/>
            </a:xfrm>
            <a:custGeom>
              <a:avLst/>
              <a:gdLst>
                <a:gd name="T0" fmla="*/ 0 w 320"/>
                <a:gd name="T1" fmla="*/ 0 h 45"/>
                <a:gd name="T2" fmla="*/ 0 w 320"/>
                <a:gd name="T3" fmla="*/ 0 h 45"/>
                <a:gd name="T4" fmla="*/ 0 w 320"/>
                <a:gd name="T5" fmla="*/ 0 h 45"/>
                <a:gd name="T6" fmla="*/ 0 w 32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0"/>
                <a:gd name="T13" fmla="*/ 0 h 45"/>
                <a:gd name="T14" fmla="*/ 320 w 32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0" h="45">
                  <a:moveTo>
                    <a:pt x="320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66" name="Rectangle 1693"/>
            <p:cNvSpPr>
              <a:spLocks noChangeArrowheads="1"/>
            </p:cNvSpPr>
            <p:nvPr/>
          </p:nvSpPr>
          <p:spPr bwMode="auto">
            <a:xfrm>
              <a:off x="1742" y="2085"/>
              <a:ext cx="53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67" name="Freeform 1694"/>
            <p:cNvSpPr>
              <a:spLocks/>
            </p:cNvSpPr>
            <p:nvPr/>
          </p:nvSpPr>
          <p:spPr bwMode="auto">
            <a:xfrm>
              <a:off x="1738" y="2088"/>
              <a:ext cx="8" cy="8"/>
            </a:xfrm>
            <a:custGeom>
              <a:avLst/>
              <a:gdLst>
                <a:gd name="T0" fmla="*/ 0 w 45"/>
                <a:gd name="T1" fmla="*/ 0 h 52"/>
                <a:gd name="T2" fmla="*/ 0 w 45"/>
                <a:gd name="T3" fmla="*/ 0 h 52"/>
                <a:gd name="T4" fmla="*/ 0 w 45"/>
                <a:gd name="T5" fmla="*/ 0 h 52"/>
                <a:gd name="T6" fmla="*/ 0 w 45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2"/>
                <a:gd name="T14" fmla="*/ 45 w 45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2">
                  <a:moveTo>
                    <a:pt x="45" y="5"/>
                  </a:moveTo>
                  <a:lnTo>
                    <a:pt x="0" y="0"/>
                  </a:lnTo>
                  <a:lnTo>
                    <a:pt x="42" y="52"/>
                  </a:lnTo>
                  <a:lnTo>
                    <a:pt x="45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68" name="Freeform 1695"/>
            <p:cNvSpPr>
              <a:spLocks/>
            </p:cNvSpPr>
            <p:nvPr/>
          </p:nvSpPr>
          <p:spPr bwMode="auto">
            <a:xfrm>
              <a:off x="1738" y="2088"/>
              <a:ext cx="7" cy="8"/>
            </a:xfrm>
            <a:custGeom>
              <a:avLst/>
              <a:gdLst>
                <a:gd name="T0" fmla="*/ 0 w 46"/>
                <a:gd name="T1" fmla="*/ 0 h 52"/>
                <a:gd name="T2" fmla="*/ 0 w 46"/>
                <a:gd name="T3" fmla="*/ 0 h 52"/>
                <a:gd name="T4" fmla="*/ 0 w 46"/>
                <a:gd name="T5" fmla="*/ 0 h 52"/>
                <a:gd name="T6" fmla="*/ 0 w 46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2"/>
                <a:gd name="T14" fmla="*/ 46 w 46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2">
                  <a:moveTo>
                    <a:pt x="4" y="0"/>
                  </a:moveTo>
                  <a:lnTo>
                    <a:pt x="46" y="52"/>
                  </a:lnTo>
                  <a:lnTo>
                    <a:pt x="0" y="4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69" name="Freeform 1696"/>
            <p:cNvSpPr>
              <a:spLocks/>
            </p:cNvSpPr>
            <p:nvPr/>
          </p:nvSpPr>
          <p:spPr bwMode="auto">
            <a:xfrm>
              <a:off x="1738" y="2088"/>
              <a:ext cx="8" cy="8"/>
            </a:xfrm>
            <a:custGeom>
              <a:avLst/>
              <a:gdLst>
                <a:gd name="T0" fmla="*/ 0 w 49"/>
                <a:gd name="T1" fmla="*/ 0 h 52"/>
                <a:gd name="T2" fmla="*/ 0 w 49"/>
                <a:gd name="T3" fmla="*/ 0 h 52"/>
                <a:gd name="T4" fmla="*/ 0 w 49"/>
                <a:gd name="T5" fmla="*/ 0 h 52"/>
                <a:gd name="T6" fmla="*/ 0 w 49"/>
                <a:gd name="T7" fmla="*/ 0 h 52"/>
                <a:gd name="T8" fmla="*/ 0 w 49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52"/>
                <a:gd name="T17" fmla="*/ 49 w 49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52">
                  <a:moveTo>
                    <a:pt x="49" y="5"/>
                  </a:moveTo>
                  <a:lnTo>
                    <a:pt x="4" y="0"/>
                  </a:lnTo>
                  <a:lnTo>
                    <a:pt x="0" y="49"/>
                  </a:lnTo>
                  <a:lnTo>
                    <a:pt x="46" y="52"/>
                  </a:lnTo>
                  <a:lnTo>
                    <a:pt x="49" y="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70" name="Freeform 1697"/>
            <p:cNvSpPr>
              <a:spLocks/>
            </p:cNvSpPr>
            <p:nvPr/>
          </p:nvSpPr>
          <p:spPr bwMode="auto">
            <a:xfrm>
              <a:off x="1738" y="2095"/>
              <a:ext cx="7" cy="8"/>
            </a:xfrm>
            <a:custGeom>
              <a:avLst/>
              <a:gdLst>
                <a:gd name="T0" fmla="*/ 0 w 46"/>
                <a:gd name="T1" fmla="*/ 0 h 44"/>
                <a:gd name="T2" fmla="*/ 0 w 46"/>
                <a:gd name="T3" fmla="*/ 0 h 44"/>
                <a:gd name="T4" fmla="*/ 0 w 46"/>
                <a:gd name="T5" fmla="*/ 0 h 44"/>
                <a:gd name="T6" fmla="*/ 0 w 46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4"/>
                <a:gd name="T14" fmla="*/ 46 w 46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4">
                  <a:moveTo>
                    <a:pt x="0" y="0"/>
                  </a:moveTo>
                  <a:lnTo>
                    <a:pt x="46" y="0"/>
                  </a:lnTo>
                  <a:lnTo>
                    <a:pt x="17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71" name="Freeform 1698"/>
            <p:cNvSpPr>
              <a:spLocks/>
            </p:cNvSpPr>
            <p:nvPr/>
          </p:nvSpPr>
          <p:spPr bwMode="auto">
            <a:xfrm>
              <a:off x="1740" y="2095"/>
              <a:ext cx="6" cy="8"/>
            </a:xfrm>
            <a:custGeom>
              <a:avLst/>
              <a:gdLst>
                <a:gd name="T0" fmla="*/ 0 w 34"/>
                <a:gd name="T1" fmla="*/ 0 h 44"/>
                <a:gd name="T2" fmla="*/ 0 w 34"/>
                <a:gd name="T3" fmla="*/ 0 h 44"/>
                <a:gd name="T4" fmla="*/ 0 w 34"/>
                <a:gd name="T5" fmla="*/ 0 h 44"/>
                <a:gd name="T6" fmla="*/ 0 w 34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44"/>
                <a:gd name="T14" fmla="*/ 34 w 34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44">
                  <a:moveTo>
                    <a:pt x="29" y="0"/>
                  </a:moveTo>
                  <a:lnTo>
                    <a:pt x="0" y="44"/>
                  </a:lnTo>
                  <a:lnTo>
                    <a:pt x="34" y="1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72" name="Freeform 1699"/>
            <p:cNvSpPr>
              <a:spLocks/>
            </p:cNvSpPr>
            <p:nvPr/>
          </p:nvSpPr>
          <p:spPr bwMode="auto">
            <a:xfrm>
              <a:off x="1738" y="2095"/>
              <a:ext cx="8" cy="8"/>
            </a:xfrm>
            <a:custGeom>
              <a:avLst/>
              <a:gdLst>
                <a:gd name="T0" fmla="*/ 0 w 51"/>
                <a:gd name="T1" fmla="*/ 0 h 44"/>
                <a:gd name="T2" fmla="*/ 0 w 51"/>
                <a:gd name="T3" fmla="*/ 0 h 44"/>
                <a:gd name="T4" fmla="*/ 0 w 51"/>
                <a:gd name="T5" fmla="*/ 0 h 44"/>
                <a:gd name="T6" fmla="*/ 0 w 51"/>
                <a:gd name="T7" fmla="*/ 0 h 44"/>
                <a:gd name="T8" fmla="*/ 0 w 5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44"/>
                <a:gd name="T17" fmla="*/ 51 w 51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44">
                  <a:moveTo>
                    <a:pt x="0" y="0"/>
                  </a:moveTo>
                  <a:lnTo>
                    <a:pt x="46" y="0"/>
                  </a:lnTo>
                  <a:lnTo>
                    <a:pt x="51" y="15"/>
                  </a:lnTo>
                  <a:lnTo>
                    <a:pt x="17" y="44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73" name="Freeform 1700"/>
            <p:cNvSpPr>
              <a:spLocks/>
            </p:cNvSpPr>
            <p:nvPr/>
          </p:nvSpPr>
          <p:spPr bwMode="auto">
            <a:xfrm>
              <a:off x="1740" y="2098"/>
              <a:ext cx="7" cy="9"/>
            </a:xfrm>
            <a:custGeom>
              <a:avLst/>
              <a:gdLst>
                <a:gd name="T0" fmla="*/ 0 w 41"/>
                <a:gd name="T1" fmla="*/ 0 h 53"/>
                <a:gd name="T2" fmla="*/ 0 w 41"/>
                <a:gd name="T3" fmla="*/ 0 h 53"/>
                <a:gd name="T4" fmla="*/ 0 w 41"/>
                <a:gd name="T5" fmla="*/ 0 h 53"/>
                <a:gd name="T6" fmla="*/ 0 w 41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"/>
                <a:gd name="T13" fmla="*/ 0 h 53"/>
                <a:gd name="T14" fmla="*/ 41 w 41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" h="53">
                  <a:moveTo>
                    <a:pt x="0" y="29"/>
                  </a:moveTo>
                  <a:lnTo>
                    <a:pt x="34" y="0"/>
                  </a:lnTo>
                  <a:lnTo>
                    <a:pt x="41" y="53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74" name="Freeform 1701"/>
            <p:cNvSpPr>
              <a:spLocks/>
            </p:cNvSpPr>
            <p:nvPr/>
          </p:nvSpPr>
          <p:spPr bwMode="auto">
            <a:xfrm>
              <a:off x="1746" y="2098"/>
              <a:ext cx="2" cy="9"/>
            </a:xfrm>
            <a:custGeom>
              <a:avLst/>
              <a:gdLst>
                <a:gd name="T0" fmla="*/ 0 w 14"/>
                <a:gd name="T1" fmla="*/ 0 h 53"/>
                <a:gd name="T2" fmla="*/ 0 w 14"/>
                <a:gd name="T3" fmla="*/ 0 h 53"/>
                <a:gd name="T4" fmla="*/ 0 w 14"/>
                <a:gd name="T5" fmla="*/ 0 h 53"/>
                <a:gd name="T6" fmla="*/ 0 w 14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53"/>
                <a:gd name="T14" fmla="*/ 14 w 14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53">
                  <a:moveTo>
                    <a:pt x="0" y="0"/>
                  </a:moveTo>
                  <a:lnTo>
                    <a:pt x="7" y="53"/>
                  </a:lnTo>
                  <a:lnTo>
                    <a:pt x="14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75" name="Freeform 1702"/>
            <p:cNvSpPr>
              <a:spLocks/>
            </p:cNvSpPr>
            <p:nvPr/>
          </p:nvSpPr>
          <p:spPr bwMode="auto">
            <a:xfrm>
              <a:off x="1740" y="2098"/>
              <a:ext cx="8" cy="9"/>
            </a:xfrm>
            <a:custGeom>
              <a:avLst/>
              <a:gdLst>
                <a:gd name="T0" fmla="*/ 0 w 48"/>
                <a:gd name="T1" fmla="*/ 0 h 53"/>
                <a:gd name="T2" fmla="*/ 0 w 48"/>
                <a:gd name="T3" fmla="*/ 0 h 53"/>
                <a:gd name="T4" fmla="*/ 0 w 48"/>
                <a:gd name="T5" fmla="*/ 0 h 53"/>
                <a:gd name="T6" fmla="*/ 0 w 48"/>
                <a:gd name="T7" fmla="*/ 0 h 53"/>
                <a:gd name="T8" fmla="*/ 0 w 48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3"/>
                <a:gd name="T17" fmla="*/ 48 w 48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3">
                  <a:moveTo>
                    <a:pt x="0" y="29"/>
                  </a:moveTo>
                  <a:lnTo>
                    <a:pt x="34" y="0"/>
                  </a:lnTo>
                  <a:lnTo>
                    <a:pt x="48" y="7"/>
                  </a:lnTo>
                  <a:lnTo>
                    <a:pt x="41" y="53"/>
                  </a:lnTo>
                  <a:lnTo>
                    <a:pt x="0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76" name="Freeform 1703"/>
            <p:cNvSpPr>
              <a:spLocks/>
            </p:cNvSpPr>
            <p:nvPr/>
          </p:nvSpPr>
          <p:spPr bwMode="auto">
            <a:xfrm>
              <a:off x="1761" y="2088"/>
              <a:ext cx="8" cy="17"/>
            </a:xfrm>
            <a:custGeom>
              <a:avLst/>
              <a:gdLst>
                <a:gd name="T0" fmla="*/ 0 w 46"/>
                <a:gd name="T1" fmla="*/ 0 h 107"/>
                <a:gd name="T2" fmla="*/ 0 w 46"/>
                <a:gd name="T3" fmla="*/ 0 h 107"/>
                <a:gd name="T4" fmla="*/ 0 w 46"/>
                <a:gd name="T5" fmla="*/ 0 h 107"/>
                <a:gd name="T6" fmla="*/ 0 w 46"/>
                <a:gd name="T7" fmla="*/ 0 h 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07"/>
                <a:gd name="T14" fmla="*/ 46 w 46"/>
                <a:gd name="T15" fmla="*/ 107 h 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07">
                  <a:moveTo>
                    <a:pt x="0" y="107"/>
                  </a:moveTo>
                  <a:lnTo>
                    <a:pt x="46" y="107"/>
                  </a:lnTo>
                  <a:lnTo>
                    <a:pt x="0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77" name="Freeform 1704"/>
            <p:cNvSpPr>
              <a:spLocks/>
            </p:cNvSpPr>
            <p:nvPr/>
          </p:nvSpPr>
          <p:spPr bwMode="auto">
            <a:xfrm>
              <a:off x="1761" y="2088"/>
              <a:ext cx="8" cy="17"/>
            </a:xfrm>
            <a:custGeom>
              <a:avLst/>
              <a:gdLst>
                <a:gd name="T0" fmla="*/ 0 w 46"/>
                <a:gd name="T1" fmla="*/ 0 h 107"/>
                <a:gd name="T2" fmla="*/ 0 w 46"/>
                <a:gd name="T3" fmla="*/ 0 h 107"/>
                <a:gd name="T4" fmla="*/ 0 w 46"/>
                <a:gd name="T5" fmla="*/ 0 h 107"/>
                <a:gd name="T6" fmla="*/ 0 w 46"/>
                <a:gd name="T7" fmla="*/ 0 h 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07"/>
                <a:gd name="T14" fmla="*/ 46 w 46"/>
                <a:gd name="T15" fmla="*/ 107 h 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07">
                  <a:moveTo>
                    <a:pt x="46" y="107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78" name="Rectangle 1705"/>
            <p:cNvSpPr>
              <a:spLocks noChangeArrowheads="1"/>
            </p:cNvSpPr>
            <p:nvPr/>
          </p:nvSpPr>
          <p:spPr bwMode="auto">
            <a:xfrm>
              <a:off x="1761" y="2088"/>
              <a:ext cx="8" cy="1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79" name="Freeform 1706"/>
            <p:cNvSpPr>
              <a:spLocks/>
            </p:cNvSpPr>
            <p:nvPr/>
          </p:nvSpPr>
          <p:spPr bwMode="auto">
            <a:xfrm>
              <a:off x="1740" y="2041"/>
              <a:ext cx="7" cy="48"/>
            </a:xfrm>
            <a:custGeom>
              <a:avLst/>
              <a:gdLst>
                <a:gd name="T0" fmla="*/ 0 w 45"/>
                <a:gd name="T1" fmla="*/ 0 h 299"/>
                <a:gd name="T2" fmla="*/ 0 w 45"/>
                <a:gd name="T3" fmla="*/ 0 h 299"/>
                <a:gd name="T4" fmla="*/ 0 w 45"/>
                <a:gd name="T5" fmla="*/ 0 h 299"/>
                <a:gd name="T6" fmla="*/ 0 w 45"/>
                <a:gd name="T7" fmla="*/ 0 h 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99"/>
                <a:gd name="T14" fmla="*/ 45 w 45"/>
                <a:gd name="T15" fmla="*/ 299 h 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99">
                  <a:moveTo>
                    <a:pt x="0" y="294"/>
                  </a:moveTo>
                  <a:lnTo>
                    <a:pt x="45" y="299"/>
                  </a:lnTo>
                  <a:lnTo>
                    <a:pt x="20" y="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80" name="Freeform 1707"/>
            <p:cNvSpPr>
              <a:spLocks/>
            </p:cNvSpPr>
            <p:nvPr/>
          </p:nvSpPr>
          <p:spPr bwMode="auto">
            <a:xfrm>
              <a:off x="1743" y="2041"/>
              <a:ext cx="8" cy="48"/>
            </a:xfrm>
            <a:custGeom>
              <a:avLst/>
              <a:gdLst>
                <a:gd name="T0" fmla="*/ 0 w 46"/>
                <a:gd name="T1" fmla="*/ 0 h 299"/>
                <a:gd name="T2" fmla="*/ 0 w 46"/>
                <a:gd name="T3" fmla="*/ 0 h 299"/>
                <a:gd name="T4" fmla="*/ 0 w 46"/>
                <a:gd name="T5" fmla="*/ 0 h 299"/>
                <a:gd name="T6" fmla="*/ 0 w 46"/>
                <a:gd name="T7" fmla="*/ 0 h 2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99"/>
                <a:gd name="T14" fmla="*/ 46 w 46"/>
                <a:gd name="T15" fmla="*/ 299 h 2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99">
                  <a:moveTo>
                    <a:pt x="25" y="299"/>
                  </a:moveTo>
                  <a:lnTo>
                    <a:pt x="0" y="0"/>
                  </a:lnTo>
                  <a:lnTo>
                    <a:pt x="46" y="3"/>
                  </a:lnTo>
                  <a:lnTo>
                    <a:pt x="25" y="29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81" name="Freeform 1708"/>
            <p:cNvSpPr>
              <a:spLocks/>
            </p:cNvSpPr>
            <p:nvPr/>
          </p:nvSpPr>
          <p:spPr bwMode="auto">
            <a:xfrm>
              <a:off x="1740" y="2041"/>
              <a:ext cx="11" cy="48"/>
            </a:xfrm>
            <a:custGeom>
              <a:avLst/>
              <a:gdLst>
                <a:gd name="T0" fmla="*/ 0 w 66"/>
                <a:gd name="T1" fmla="*/ 0 h 299"/>
                <a:gd name="T2" fmla="*/ 0 w 66"/>
                <a:gd name="T3" fmla="*/ 0 h 299"/>
                <a:gd name="T4" fmla="*/ 0 w 66"/>
                <a:gd name="T5" fmla="*/ 0 h 299"/>
                <a:gd name="T6" fmla="*/ 0 w 66"/>
                <a:gd name="T7" fmla="*/ 0 h 299"/>
                <a:gd name="T8" fmla="*/ 0 w 66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299"/>
                <a:gd name="T17" fmla="*/ 66 w 66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299">
                  <a:moveTo>
                    <a:pt x="0" y="294"/>
                  </a:moveTo>
                  <a:lnTo>
                    <a:pt x="45" y="299"/>
                  </a:lnTo>
                  <a:lnTo>
                    <a:pt x="66" y="3"/>
                  </a:lnTo>
                  <a:lnTo>
                    <a:pt x="20" y="0"/>
                  </a:lnTo>
                  <a:lnTo>
                    <a:pt x="0" y="29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82" name="Freeform 1709"/>
            <p:cNvSpPr>
              <a:spLocks/>
            </p:cNvSpPr>
            <p:nvPr/>
          </p:nvSpPr>
          <p:spPr bwMode="auto">
            <a:xfrm>
              <a:off x="1742" y="2041"/>
              <a:ext cx="7" cy="48"/>
            </a:xfrm>
            <a:custGeom>
              <a:avLst/>
              <a:gdLst>
                <a:gd name="T0" fmla="*/ 0 w 45"/>
                <a:gd name="T1" fmla="*/ 0 h 298"/>
                <a:gd name="T2" fmla="*/ 0 w 45"/>
                <a:gd name="T3" fmla="*/ 0 h 298"/>
                <a:gd name="T4" fmla="*/ 0 w 45"/>
                <a:gd name="T5" fmla="*/ 0 h 298"/>
                <a:gd name="T6" fmla="*/ 0 w 45"/>
                <a:gd name="T7" fmla="*/ 0 h 2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98"/>
                <a:gd name="T14" fmla="*/ 45 w 45"/>
                <a:gd name="T15" fmla="*/ 298 h 2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98">
                  <a:moveTo>
                    <a:pt x="0" y="293"/>
                  </a:moveTo>
                  <a:lnTo>
                    <a:pt x="45" y="298"/>
                  </a:lnTo>
                  <a:lnTo>
                    <a:pt x="22" y="0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83" name="Freeform 1710"/>
            <p:cNvSpPr>
              <a:spLocks/>
            </p:cNvSpPr>
            <p:nvPr/>
          </p:nvSpPr>
          <p:spPr bwMode="auto">
            <a:xfrm>
              <a:off x="1745" y="2041"/>
              <a:ext cx="8" cy="48"/>
            </a:xfrm>
            <a:custGeom>
              <a:avLst/>
              <a:gdLst>
                <a:gd name="T0" fmla="*/ 0 w 45"/>
                <a:gd name="T1" fmla="*/ 0 h 298"/>
                <a:gd name="T2" fmla="*/ 0 w 45"/>
                <a:gd name="T3" fmla="*/ 0 h 298"/>
                <a:gd name="T4" fmla="*/ 0 w 45"/>
                <a:gd name="T5" fmla="*/ 0 h 298"/>
                <a:gd name="T6" fmla="*/ 0 w 45"/>
                <a:gd name="T7" fmla="*/ 0 h 2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98"/>
                <a:gd name="T14" fmla="*/ 45 w 45"/>
                <a:gd name="T15" fmla="*/ 298 h 2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98">
                  <a:moveTo>
                    <a:pt x="23" y="298"/>
                  </a:moveTo>
                  <a:lnTo>
                    <a:pt x="0" y="0"/>
                  </a:lnTo>
                  <a:lnTo>
                    <a:pt x="45" y="4"/>
                  </a:lnTo>
                  <a:lnTo>
                    <a:pt x="23" y="2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84" name="Freeform 1711"/>
            <p:cNvSpPr>
              <a:spLocks/>
            </p:cNvSpPr>
            <p:nvPr/>
          </p:nvSpPr>
          <p:spPr bwMode="auto">
            <a:xfrm>
              <a:off x="1742" y="2041"/>
              <a:ext cx="11" cy="48"/>
            </a:xfrm>
            <a:custGeom>
              <a:avLst/>
              <a:gdLst>
                <a:gd name="T0" fmla="*/ 0 w 67"/>
                <a:gd name="T1" fmla="*/ 0 h 298"/>
                <a:gd name="T2" fmla="*/ 0 w 67"/>
                <a:gd name="T3" fmla="*/ 0 h 298"/>
                <a:gd name="T4" fmla="*/ 0 w 67"/>
                <a:gd name="T5" fmla="*/ 0 h 298"/>
                <a:gd name="T6" fmla="*/ 0 w 67"/>
                <a:gd name="T7" fmla="*/ 0 h 298"/>
                <a:gd name="T8" fmla="*/ 0 w 67"/>
                <a:gd name="T9" fmla="*/ 0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298"/>
                <a:gd name="T17" fmla="*/ 67 w 67"/>
                <a:gd name="T18" fmla="*/ 298 h 2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298">
                  <a:moveTo>
                    <a:pt x="0" y="293"/>
                  </a:moveTo>
                  <a:lnTo>
                    <a:pt x="45" y="298"/>
                  </a:lnTo>
                  <a:lnTo>
                    <a:pt x="67" y="4"/>
                  </a:lnTo>
                  <a:lnTo>
                    <a:pt x="22" y="0"/>
                  </a:lnTo>
                  <a:lnTo>
                    <a:pt x="0" y="29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85" name="Freeform 1712"/>
            <p:cNvSpPr>
              <a:spLocks/>
            </p:cNvSpPr>
            <p:nvPr/>
          </p:nvSpPr>
          <p:spPr bwMode="auto">
            <a:xfrm>
              <a:off x="1785" y="2075"/>
              <a:ext cx="15" cy="29"/>
            </a:xfrm>
            <a:custGeom>
              <a:avLst/>
              <a:gdLst>
                <a:gd name="T0" fmla="*/ 0 w 91"/>
                <a:gd name="T1" fmla="*/ 0 h 179"/>
                <a:gd name="T2" fmla="*/ 0 w 91"/>
                <a:gd name="T3" fmla="*/ 0 h 179"/>
                <a:gd name="T4" fmla="*/ 0 w 91"/>
                <a:gd name="T5" fmla="*/ 0 h 179"/>
                <a:gd name="T6" fmla="*/ 0 w 91"/>
                <a:gd name="T7" fmla="*/ 0 h 1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79"/>
                <a:gd name="T14" fmla="*/ 91 w 91"/>
                <a:gd name="T15" fmla="*/ 179 h 1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79">
                  <a:moveTo>
                    <a:pt x="91" y="23"/>
                  </a:moveTo>
                  <a:lnTo>
                    <a:pt x="52" y="0"/>
                  </a:lnTo>
                  <a:lnTo>
                    <a:pt x="0" y="179"/>
                  </a:lnTo>
                  <a:lnTo>
                    <a:pt x="9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86" name="Freeform 1713"/>
            <p:cNvSpPr>
              <a:spLocks/>
            </p:cNvSpPr>
            <p:nvPr/>
          </p:nvSpPr>
          <p:spPr bwMode="auto">
            <a:xfrm>
              <a:off x="1778" y="2075"/>
              <a:ext cx="15" cy="29"/>
            </a:xfrm>
            <a:custGeom>
              <a:avLst/>
              <a:gdLst>
                <a:gd name="T0" fmla="*/ 0 w 91"/>
                <a:gd name="T1" fmla="*/ 0 h 179"/>
                <a:gd name="T2" fmla="*/ 0 w 91"/>
                <a:gd name="T3" fmla="*/ 0 h 179"/>
                <a:gd name="T4" fmla="*/ 0 w 91"/>
                <a:gd name="T5" fmla="*/ 0 h 179"/>
                <a:gd name="T6" fmla="*/ 0 w 91"/>
                <a:gd name="T7" fmla="*/ 0 h 1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79"/>
                <a:gd name="T14" fmla="*/ 91 w 91"/>
                <a:gd name="T15" fmla="*/ 179 h 1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79">
                  <a:moveTo>
                    <a:pt x="91" y="0"/>
                  </a:moveTo>
                  <a:lnTo>
                    <a:pt x="39" y="179"/>
                  </a:lnTo>
                  <a:lnTo>
                    <a:pt x="0" y="157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87" name="Freeform 1714"/>
            <p:cNvSpPr>
              <a:spLocks/>
            </p:cNvSpPr>
            <p:nvPr/>
          </p:nvSpPr>
          <p:spPr bwMode="auto">
            <a:xfrm>
              <a:off x="1778" y="2075"/>
              <a:ext cx="22" cy="29"/>
            </a:xfrm>
            <a:custGeom>
              <a:avLst/>
              <a:gdLst>
                <a:gd name="T0" fmla="*/ 0 w 130"/>
                <a:gd name="T1" fmla="*/ 0 h 179"/>
                <a:gd name="T2" fmla="*/ 0 w 130"/>
                <a:gd name="T3" fmla="*/ 0 h 179"/>
                <a:gd name="T4" fmla="*/ 0 w 130"/>
                <a:gd name="T5" fmla="*/ 0 h 179"/>
                <a:gd name="T6" fmla="*/ 0 w 130"/>
                <a:gd name="T7" fmla="*/ 0 h 179"/>
                <a:gd name="T8" fmla="*/ 0 w 130"/>
                <a:gd name="T9" fmla="*/ 0 h 1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79"/>
                <a:gd name="T17" fmla="*/ 130 w 130"/>
                <a:gd name="T18" fmla="*/ 179 h 1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79">
                  <a:moveTo>
                    <a:pt x="130" y="23"/>
                  </a:moveTo>
                  <a:lnTo>
                    <a:pt x="91" y="0"/>
                  </a:lnTo>
                  <a:lnTo>
                    <a:pt x="0" y="157"/>
                  </a:lnTo>
                  <a:lnTo>
                    <a:pt x="39" y="179"/>
                  </a:lnTo>
                  <a:lnTo>
                    <a:pt x="130" y="2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88" name="Freeform 1715"/>
            <p:cNvSpPr>
              <a:spLocks/>
            </p:cNvSpPr>
            <p:nvPr/>
          </p:nvSpPr>
          <p:spPr bwMode="auto">
            <a:xfrm>
              <a:off x="1782" y="2016"/>
              <a:ext cx="7" cy="25"/>
            </a:xfrm>
            <a:custGeom>
              <a:avLst/>
              <a:gdLst>
                <a:gd name="T0" fmla="*/ 0 w 45"/>
                <a:gd name="T1" fmla="*/ 0 h 157"/>
                <a:gd name="T2" fmla="*/ 0 w 45"/>
                <a:gd name="T3" fmla="*/ 0 h 157"/>
                <a:gd name="T4" fmla="*/ 0 w 45"/>
                <a:gd name="T5" fmla="*/ 0 h 157"/>
                <a:gd name="T6" fmla="*/ 0 w 45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57"/>
                <a:gd name="T14" fmla="*/ 45 w 45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57">
                  <a:moveTo>
                    <a:pt x="45" y="0"/>
                  </a:moveTo>
                  <a:lnTo>
                    <a:pt x="0" y="0"/>
                  </a:lnTo>
                  <a:lnTo>
                    <a:pt x="45" y="15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89" name="Freeform 1716"/>
            <p:cNvSpPr>
              <a:spLocks/>
            </p:cNvSpPr>
            <p:nvPr/>
          </p:nvSpPr>
          <p:spPr bwMode="auto">
            <a:xfrm>
              <a:off x="1782" y="2016"/>
              <a:ext cx="7" cy="25"/>
            </a:xfrm>
            <a:custGeom>
              <a:avLst/>
              <a:gdLst>
                <a:gd name="T0" fmla="*/ 0 w 45"/>
                <a:gd name="T1" fmla="*/ 0 h 157"/>
                <a:gd name="T2" fmla="*/ 0 w 45"/>
                <a:gd name="T3" fmla="*/ 0 h 157"/>
                <a:gd name="T4" fmla="*/ 0 w 45"/>
                <a:gd name="T5" fmla="*/ 0 h 157"/>
                <a:gd name="T6" fmla="*/ 0 w 45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57"/>
                <a:gd name="T14" fmla="*/ 45 w 45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57">
                  <a:moveTo>
                    <a:pt x="0" y="0"/>
                  </a:moveTo>
                  <a:lnTo>
                    <a:pt x="45" y="157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90" name="Rectangle 1717"/>
            <p:cNvSpPr>
              <a:spLocks noChangeArrowheads="1"/>
            </p:cNvSpPr>
            <p:nvPr/>
          </p:nvSpPr>
          <p:spPr bwMode="auto">
            <a:xfrm>
              <a:off x="1782" y="2016"/>
              <a:ext cx="7" cy="2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91" name="Freeform 1718"/>
            <p:cNvSpPr>
              <a:spLocks/>
            </p:cNvSpPr>
            <p:nvPr/>
          </p:nvSpPr>
          <p:spPr bwMode="auto">
            <a:xfrm>
              <a:off x="1789" y="2016"/>
              <a:ext cx="8" cy="25"/>
            </a:xfrm>
            <a:custGeom>
              <a:avLst/>
              <a:gdLst>
                <a:gd name="T0" fmla="*/ 0 w 45"/>
                <a:gd name="T1" fmla="*/ 0 h 157"/>
                <a:gd name="T2" fmla="*/ 0 w 45"/>
                <a:gd name="T3" fmla="*/ 0 h 157"/>
                <a:gd name="T4" fmla="*/ 0 w 45"/>
                <a:gd name="T5" fmla="*/ 0 h 157"/>
                <a:gd name="T6" fmla="*/ 0 w 45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57"/>
                <a:gd name="T14" fmla="*/ 45 w 45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57">
                  <a:moveTo>
                    <a:pt x="0" y="157"/>
                  </a:moveTo>
                  <a:lnTo>
                    <a:pt x="45" y="157"/>
                  </a:lnTo>
                  <a:lnTo>
                    <a:pt x="0" y="0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92" name="Freeform 1719"/>
            <p:cNvSpPr>
              <a:spLocks/>
            </p:cNvSpPr>
            <p:nvPr/>
          </p:nvSpPr>
          <p:spPr bwMode="auto">
            <a:xfrm>
              <a:off x="1789" y="2016"/>
              <a:ext cx="8" cy="25"/>
            </a:xfrm>
            <a:custGeom>
              <a:avLst/>
              <a:gdLst>
                <a:gd name="T0" fmla="*/ 0 w 45"/>
                <a:gd name="T1" fmla="*/ 0 h 157"/>
                <a:gd name="T2" fmla="*/ 0 w 45"/>
                <a:gd name="T3" fmla="*/ 0 h 157"/>
                <a:gd name="T4" fmla="*/ 0 w 45"/>
                <a:gd name="T5" fmla="*/ 0 h 157"/>
                <a:gd name="T6" fmla="*/ 0 w 45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57"/>
                <a:gd name="T14" fmla="*/ 45 w 45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57">
                  <a:moveTo>
                    <a:pt x="45" y="157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93" name="Rectangle 1720"/>
            <p:cNvSpPr>
              <a:spLocks noChangeArrowheads="1"/>
            </p:cNvSpPr>
            <p:nvPr/>
          </p:nvSpPr>
          <p:spPr bwMode="auto">
            <a:xfrm>
              <a:off x="1789" y="2016"/>
              <a:ext cx="8" cy="2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94" name="Freeform 1721"/>
            <p:cNvSpPr>
              <a:spLocks/>
            </p:cNvSpPr>
            <p:nvPr/>
          </p:nvSpPr>
          <p:spPr bwMode="auto">
            <a:xfrm>
              <a:off x="1764" y="2058"/>
              <a:ext cx="8" cy="30"/>
            </a:xfrm>
            <a:custGeom>
              <a:avLst/>
              <a:gdLst>
                <a:gd name="T0" fmla="*/ 0 w 45"/>
                <a:gd name="T1" fmla="*/ 0 h 191"/>
                <a:gd name="T2" fmla="*/ 0 w 45"/>
                <a:gd name="T3" fmla="*/ 0 h 191"/>
                <a:gd name="T4" fmla="*/ 0 w 45"/>
                <a:gd name="T5" fmla="*/ 0 h 191"/>
                <a:gd name="T6" fmla="*/ 0 w 4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91"/>
                <a:gd name="T14" fmla="*/ 45 w 4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91">
                  <a:moveTo>
                    <a:pt x="0" y="191"/>
                  </a:moveTo>
                  <a:lnTo>
                    <a:pt x="45" y="191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95" name="Freeform 1722"/>
            <p:cNvSpPr>
              <a:spLocks/>
            </p:cNvSpPr>
            <p:nvPr/>
          </p:nvSpPr>
          <p:spPr bwMode="auto">
            <a:xfrm>
              <a:off x="1764" y="2058"/>
              <a:ext cx="8" cy="30"/>
            </a:xfrm>
            <a:custGeom>
              <a:avLst/>
              <a:gdLst>
                <a:gd name="T0" fmla="*/ 0 w 45"/>
                <a:gd name="T1" fmla="*/ 0 h 191"/>
                <a:gd name="T2" fmla="*/ 0 w 45"/>
                <a:gd name="T3" fmla="*/ 0 h 191"/>
                <a:gd name="T4" fmla="*/ 0 w 45"/>
                <a:gd name="T5" fmla="*/ 0 h 191"/>
                <a:gd name="T6" fmla="*/ 0 w 45"/>
                <a:gd name="T7" fmla="*/ 0 h 1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91"/>
                <a:gd name="T14" fmla="*/ 45 w 45"/>
                <a:gd name="T15" fmla="*/ 191 h 1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91">
                  <a:moveTo>
                    <a:pt x="45" y="19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96" name="Rectangle 1723"/>
            <p:cNvSpPr>
              <a:spLocks noChangeArrowheads="1"/>
            </p:cNvSpPr>
            <p:nvPr/>
          </p:nvSpPr>
          <p:spPr bwMode="auto">
            <a:xfrm>
              <a:off x="1764" y="2058"/>
              <a:ext cx="8" cy="3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397" name="Freeform 1724"/>
            <p:cNvSpPr>
              <a:spLocks/>
            </p:cNvSpPr>
            <p:nvPr/>
          </p:nvSpPr>
          <p:spPr bwMode="auto">
            <a:xfrm>
              <a:off x="1777" y="2001"/>
              <a:ext cx="15" cy="9"/>
            </a:xfrm>
            <a:custGeom>
              <a:avLst/>
              <a:gdLst>
                <a:gd name="T0" fmla="*/ 0 w 88"/>
                <a:gd name="T1" fmla="*/ 0 h 54"/>
                <a:gd name="T2" fmla="*/ 0 w 88"/>
                <a:gd name="T3" fmla="*/ 0 h 54"/>
                <a:gd name="T4" fmla="*/ 0 w 88"/>
                <a:gd name="T5" fmla="*/ 0 h 54"/>
                <a:gd name="T6" fmla="*/ 0 w 88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54"/>
                <a:gd name="T14" fmla="*/ 88 w 88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54">
                  <a:moveTo>
                    <a:pt x="58" y="54"/>
                  </a:moveTo>
                  <a:lnTo>
                    <a:pt x="88" y="20"/>
                  </a:lnTo>
                  <a:lnTo>
                    <a:pt x="0" y="0"/>
                  </a:lnTo>
                  <a:lnTo>
                    <a:pt x="58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98" name="Freeform 1725"/>
            <p:cNvSpPr>
              <a:spLocks/>
            </p:cNvSpPr>
            <p:nvPr/>
          </p:nvSpPr>
          <p:spPr bwMode="auto">
            <a:xfrm>
              <a:off x="1777" y="1996"/>
              <a:ext cx="15" cy="8"/>
            </a:xfrm>
            <a:custGeom>
              <a:avLst/>
              <a:gdLst>
                <a:gd name="T0" fmla="*/ 0 w 88"/>
                <a:gd name="T1" fmla="*/ 0 h 52"/>
                <a:gd name="T2" fmla="*/ 0 w 88"/>
                <a:gd name="T3" fmla="*/ 0 h 52"/>
                <a:gd name="T4" fmla="*/ 0 w 88"/>
                <a:gd name="T5" fmla="*/ 0 h 52"/>
                <a:gd name="T6" fmla="*/ 0 w 8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8"/>
                <a:gd name="T13" fmla="*/ 0 h 52"/>
                <a:gd name="T14" fmla="*/ 88 w 8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8" h="52">
                  <a:moveTo>
                    <a:pt x="88" y="52"/>
                  </a:moveTo>
                  <a:lnTo>
                    <a:pt x="0" y="32"/>
                  </a:lnTo>
                  <a:lnTo>
                    <a:pt x="30" y="0"/>
                  </a:lnTo>
                  <a:lnTo>
                    <a:pt x="88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399" name="Freeform 1726"/>
            <p:cNvSpPr>
              <a:spLocks/>
            </p:cNvSpPr>
            <p:nvPr/>
          </p:nvSpPr>
          <p:spPr bwMode="auto">
            <a:xfrm>
              <a:off x="1777" y="1996"/>
              <a:ext cx="15" cy="14"/>
            </a:xfrm>
            <a:custGeom>
              <a:avLst/>
              <a:gdLst>
                <a:gd name="T0" fmla="*/ 0 w 88"/>
                <a:gd name="T1" fmla="*/ 0 h 86"/>
                <a:gd name="T2" fmla="*/ 0 w 88"/>
                <a:gd name="T3" fmla="*/ 0 h 86"/>
                <a:gd name="T4" fmla="*/ 0 w 88"/>
                <a:gd name="T5" fmla="*/ 0 h 86"/>
                <a:gd name="T6" fmla="*/ 0 w 88"/>
                <a:gd name="T7" fmla="*/ 0 h 86"/>
                <a:gd name="T8" fmla="*/ 0 w 88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86"/>
                <a:gd name="T17" fmla="*/ 88 w 88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86">
                  <a:moveTo>
                    <a:pt x="58" y="86"/>
                  </a:moveTo>
                  <a:lnTo>
                    <a:pt x="88" y="52"/>
                  </a:lnTo>
                  <a:lnTo>
                    <a:pt x="30" y="0"/>
                  </a:lnTo>
                  <a:lnTo>
                    <a:pt x="0" y="32"/>
                  </a:lnTo>
                  <a:lnTo>
                    <a:pt x="58" y="8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00" name="Freeform 1727"/>
            <p:cNvSpPr>
              <a:spLocks/>
            </p:cNvSpPr>
            <p:nvPr/>
          </p:nvSpPr>
          <p:spPr bwMode="auto">
            <a:xfrm>
              <a:off x="1777" y="2006"/>
              <a:ext cx="11" cy="6"/>
            </a:xfrm>
            <a:custGeom>
              <a:avLst/>
              <a:gdLst>
                <a:gd name="T0" fmla="*/ 0 w 69"/>
                <a:gd name="T1" fmla="*/ 0 h 35"/>
                <a:gd name="T2" fmla="*/ 0 w 69"/>
                <a:gd name="T3" fmla="*/ 0 h 35"/>
                <a:gd name="T4" fmla="*/ 0 w 69"/>
                <a:gd name="T5" fmla="*/ 0 h 35"/>
                <a:gd name="T6" fmla="*/ 0 w 69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35"/>
                <a:gd name="T14" fmla="*/ 69 w 69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35">
                  <a:moveTo>
                    <a:pt x="38" y="35"/>
                  </a:moveTo>
                  <a:lnTo>
                    <a:pt x="69" y="1"/>
                  </a:lnTo>
                  <a:lnTo>
                    <a:pt x="0" y="0"/>
                  </a:lnTo>
                  <a:lnTo>
                    <a:pt x="38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01" name="Freeform 1728"/>
            <p:cNvSpPr>
              <a:spLocks/>
            </p:cNvSpPr>
            <p:nvPr/>
          </p:nvSpPr>
          <p:spPr bwMode="auto">
            <a:xfrm>
              <a:off x="1777" y="2001"/>
              <a:ext cx="11" cy="6"/>
            </a:xfrm>
            <a:custGeom>
              <a:avLst/>
              <a:gdLst>
                <a:gd name="T0" fmla="*/ 0 w 69"/>
                <a:gd name="T1" fmla="*/ 0 h 35"/>
                <a:gd name="T2" fmla="*/ 0 w 69"/>
                <a:gd name="T3" fmla="*/ 0 h 35"/>
                <a:gd name="T4" fmla="*/ 0 w 69"/>
                <a:gd name="T5" fmla="*/ 0 h 35"/>
                <a:gd name="T6" fmla="*/ 0 w 69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35"/>
                <a:gd name="T14" fmla="*/ 69 w 69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35">
                  <a:moveTo>
                    <a:pt x="69" y="35"/>
                  </a:moveTo>
                  <a:lnTo>
                    <a:pt x="0" y="34"/>
                  </a:lnTo>
                  <a:lnTo>
                    <a:pt x="31" y="0"/>
                  </a:lnTo>
                  <a:lnTo>
                    <a:pt x="69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02" name="Freeform 1729"/>
            <p:cNvSpPr>
              <a:spLocks/>
            </p:cNvSpPr>
            <p:nvPr/>
          </p:nvSpPr>
          <p:spPr bwMode="auto">
            <a:xfrm>
              <a:off x="1777" y="2001"/>
              <a:ext cx="11" cy="11"/>
            </a:xfrm>
            <a:custGeom>
              <a:avLst/>
              <a:gdLst>
                <a:gd name="T0" fmla="*/ 0 w 69"/>
                <a:gd name="T1" fmla="*/ 0 h 69"/>
                <a:gd name="T2" fmla="*/ 0 w 69"/>
                <a:gd name="T3" fmla="*/ 0 h 69"/>
                <a:gd name="T4" fmla="*/ 0 w 69"/>
                <a:gd name="T5" fmla="*/ 0 h 69"/>
                <a:gd name="T6" fmla="*/ 0 w 69"/>
                <a:gd name="T7" fmla="*/ 0 h 69"/>
                <a:gd name="T8" fmla="*/ 0 w 69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69"/>
                <a:gd name="T17" fmla="*/ 69 w 69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69">
                  <a:moveTo>
                    <a:pt x="38" y="69"/>
                  </a:moveTo>
                  <a:lnTo>
                    <a:pt x="69" y="35"/>
                  </a:lnTo>
                  <a:lnTo>
                    <a:pt x="31" y="0"/>
                  </a:lnTo>
                  <a:lnTo>
                    <a:pt x="0" y="34"/>
                  </a:lnTo>
                  <a:lnTo>
                    <a:pt x="38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03" name="Line 1730"/>
            <p:cNvSpPr>
              <a:spLocks noChangeShapeType="1"/>
            </p:cNvSpPr>
            <p:nvPr/>
          </p:nvSpPr>
          <p:spPr bwMode="auto">
            <a:xfrm flipH="1">
              <a:off x="1775" y="2001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04" name="Line 1731"/>
            <p:cNvSpPr>
              <a:spLocks noChangeShapeType="1"/>
            </p:cNvSpPr>
            <p:nvPr/>
          </p:nvSpPr>
          <p:spPr bwMode="auto">
            <a:xfrm>
              <a:off x="1784" y="2015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05" name="Line 1732"/>
            <p:cNvSpPr>
              <a:spLocks noChangeShapeType="1"/>
            </p:cNvSpPr>
            <p:nvPr/>
          </p:nvSpPr>
          <p:spPr bwMode="auto">
            <a:xfrm>
              <a:off x="1788" y="2014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06" name="Freeform 1733"/>
            <p:cNvSpPr>
              <a:spLocks/>
            </p:cNvSpPr>
            <p:nvPr/>
          </p:nvSpPr>
          <p:spPr bwMode="auto">
            <a:xfrm>
              <a:off x="1786" y="2013"/>
              <a:ext cx="7" cy="7"/>
            </a:xfrm>
            <a:custGeom>
              <a:avLst/>
              <a:gdLst>
                <a:gd name="T0" fmla="*/ 0 w 46"/>
                <a:gd name="T1" fmla="*/ 0 h 45"/>
                <a:gd name="T2" fmla="*/ 0 w 46"/>
                <a:gd name="T3" fmla="*/ 0 h 45"/>
                <a:gd name="T4" fmla="*/ 0 w 46"/>
                <a:gd name="T5" fmla="*/ 0 h 45"/>
                <a:gd name="T6" fmla="*/ 0 w 4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5"/>
                <a:gd name="T14" fmla="*/ 46 w 4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5">
                  <a:moveTo>
                    <a:pt x="46" y="45"/>
                  </a:moveTo>
                  <a:lnTo>
                    <a:pt x="46" y="0"/>
                  </a:lnTo>
                  <a:lnTo>
                    <a:pt x="0" y="45"/>
                  </a:lnTo>
                  <a:lnTo>
                    <a:pt x="4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07" name="Freeform 1734"/>
            <p:cNvSpPr>
              <a:spLocks/>
            </p:cNvSpPr>
            <p:nvPr/>
          </p:nvSpPr>
          <p:spPr bwMode="auto">
            <a:xfrm>
              <a:off x="1786" y="2013"/>
              <a:ext cx="7" cy="7"/>
            </a:xfrm>
            <a:custGeom>
              <a:avLst/>
              <a:gdLst>
                <a:gd name="T0" fmla="*/ 0 w 46"/>
                <a:gd name="T1" fmla="*/ 0 h 45"/>
                <a:gd name="T2" fmla="*/ 0 w 46"/>
                <a:gd name="T3" fmla="*/ 0 h 45"/>
                <a:gd name="T4" fmla="*/ 0 w 46"/>
                <a:gd name="T5" fmla="*/ 0 h 45"/>
                <a:gd name="T6" fmla="*/ 0 w 4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5"/>
                <a:gd name="T14" fmla="*/ 46 w 4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5">
                  <a:moveTo>
                    <a:pt x="4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08" name="Rectangle 1735"/>
            <p:cNvSpPr>
              <a:spLocks noChangeArrowheads="1"/>
            </p:cNvSpPr>
            <p:nvPr/>
          </p:nvSpPr>
          <p:spPr bwMode="auto">
            <a:xfrm>
              <a:off x="1786" y="2013"/>
              <a:ext cx="7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09" name="Freeform 1736"/>
            <p:cNvSpPr>
              <a:spLocks/>
            </p:cNvSpPr>
            <p:nvPr/>
          </p:nvSpPr>
          <p:spPr bwMode="auto">
            <a:xfrm>
              <a:off x="1784" y="2007"/>
              <a:ext cx="8" cy="7"/>
            </a:xfrm>
            <a:custGeom>
              <a:avLst/>
              <a:gdLst>
                <a:gd name="T0" fmla="*/ 0 w 45"/>
                <a:gd name="T1" fmla="*/ 0 h 51"/>
                <a:gd name="T2" fmla="*/ 0 w 45"/>
                <a:gd name="T3" fmla="*/ 0 h 51"/>
                <a:gd name="T4" fmla="*/ 0 w 45"/>
                <a:gd name="T5" fmla="*/ 0 h 51"/>
                <a:gd name="T6" fmla="*/ 0 w 45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1"/>
                <a:gd name="T14" fmla="*/ 45 w 45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1">
                  <a:moveTo>
                    <a:pt x="45" y="51"/>
                  </a:moveTo>
                  <a:lnTo>
                    <a:pt x="0" y="51"/>
                  </a:lnTo>
                  <a:lnTo>
                    <a:pt x="24" y="0"/>
                  </a:lnTo>
                  <a:lnTo>
                    <a:pt x="45" y="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10" name="Freeform 1737"/>
            <p:cNvSpPr>
              <a:spLocks/>
            </p:cNvSpPr>
            <p:nvPr/>
          </p:nvSpPr>
          <p:spPr bwMode="auto">
            <a:xfrm>
              <a:off x="1783" y="2007"/>
              <a:ext cx="5" cy="7"/>
            </a:xfrm>
            <a:custGeom>
              <a:avLst/>
              <a:gdLst>
                <a:gd name="T0" fmla="*/ 0 w 31"/>
                <a:gd name="T1" fmla="*/ 0 h 51"/>
                <a:gd name="T2" fmla="*/ 0 w 31"/>
                <a:gd name="T3" fmla="*/ 0 h 51"/>
                <a:gd name="T4" fmla="*/ 0 w 31"/>
                <a:gd name="T5" fmla="*/ 0 h 51"/>
                <a:gd name="T6" fmla="*/ 0 w 31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51"/>
                <a:gd name="T14" fmla="*/ 31 w 31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51">
                  <a:moveTo>
                    <a:pt x="7" y="51"/>
                  </a:moveTo>
                  <a:lnTo>
                    <a:pt x="31" y="0"/>
                  </a:lnTo>
                  <a:lnTo>
                    <a:pt x="0" y="34"/>
                  </a:lnTo>
                  <a:lnTo>
                    <a:pt x="7" y="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11" name="Freeform 1738"/>
            <p:cNvSpPr>
              <a:spLocks/>
            </p:cNvSpPr>
            <p:nvPr/>
          </p:nvSpPr>
          <p:spPr bwMode="auto">
            <a:xfrm>
              <a:off x="1783" y="2007"/>
              <a:ext cx="9" cy="7"/>
            </a:xfrm>
            <a:custGeom>
              <a:avLst/>
              <a:gdLst>
                <a:gd name="T0" fmla="*/ 0 w 52"/>
                <a:gd name="T1" fmla="*/ 0 h 51"/>
                <a:gd name="T2" fmla="*/ 0 w 52"/>
                <a:gd name="T3" fmla="*/ 0 h 51"/>
                <a:gd name="T4" fmla="*/ 0 w 52"/>
                <a:gd name="T5" fmla="*/ 0 h 51"/>
                <a:gd name="T6" fmla="*/ 0 w 52"/>
                <a:gd name="T7" fmla="*/ 0 h 51"/>
                <a:gd name="T8" fmla="*/ 0 w 52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51"/>
                <a:gd name="T17" fmla="*/ 52 w 52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51">
                  <a:moveTo>
                    <a:pt x="52" y="51"/>
                  </a:moveTo>
                  <a:lnTo>
                    <a:pt x="7" y="51"/>
                  </a:lnTo>
                  <a:lnTo>
                    <a:pt x="0" y="34"/>
                  </a:lnTo>
                  <a:lnTo>
                    <a:pt x="31" y="0"/>
                  </a:lnTo>
                  <a:lnTo>
                    <a:pt x="52" y="5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12" name="Freeform 1739"/>
            <p:cNvSpPr>
              <a:spLocks/>
            </p:cNvSpPr>
            <p:nvPr/>
          </p:nvSpPr>
          <p:spPr bwMode="auto">
            <a:xfrm>
              <a:off x="1788" y="2004"/>
              <a:ext cx="7" cy="9"/>
            </a:xfrm>
            <a:custGeom>
              <a:avLst/>
              <a:gdLst>
                <a:gd name="T0" fmla="*/ 0 w 45"/>
                <a:gd name="T1" fmla="*/ 0 h 50"/>
                <a:gd name="T2" fmla="*/ 0 w 45"/>
                <a:gd name="T3" fmla="*/ 0 h 50"/>
                <a:gd name="T4" fmla="*/ 0 w 45"/>
                <a:gd name="T5" fmla="*/ 0 h 50"/>
                <a:gd name="T6" fmla="*/ 0 w 45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0"/>
                <a:gd name="T14" fmla="*/ 45 w 45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0">
                  <a:moveTo>
                    <a:pt x="45" y="50"/>
                  </a:moveTo>
                  <a:lnTo>
                    <a:pt x="0" y="50"/>
                  </a:lnTo>
                  <a:lnTo>
                    <a:pt x="23" y="0"/>
                  </a:lnTo>
                  <a:lnTo>
                    <a:pt x="45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13" name="Freeform 1740"/>
            <p:cNvSpPr>
              <a:spLocks/>
            </p:cNvSpPr>
            <p:nvPr/>
          </p:nvSpPr>
          <p:spPr bwMode="auto">
            <a:xfrm>
              <a:off x="1786" y="2004"/>
              <a:ext cx="6" cy="9"/>
            </a:xfrm>
            <a:custGeom>
              <a:avLst/>
              <a:gdLst>
                <a:gd name="T0" fmla="*/ 0 w 30"/>
                <a:gd name="T1" fmla="*/ 0 h 50"/>
                <a:gd name="T2" fmla="*/ 0 w 30"/>
                <a:gd name="T3" fmla="*/ 0 h 50"/>
                <a:gd name="T4" fmla="*/ 0 w 30"/>
                <a:gd name="T5" fmla="*/ 0 h 50"/>
                <a:gd name="T6" fmla="*/ 0 w 30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"/>
                <a:gd name="T13" fmla="*/ 0 h 50"/>
                <a:gd name="T14" fmla="*/ 30 w 30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" h="50">
                  <a:moveTo>
                    <a:pt x="7" y="50"/>
                  </a:moveTo>
                  <a:lnTo>
                    <a:pt x="30" y="0"/>
                  </a:lnTo>
                  <a:lnTo>
                    <a:pt x="0" y="34"/>
                  </a:lnTo>
                  <a:lnTo>
                    <a:pt x="7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14" name="Freeform 1741"/>
            <p:cNvSpPr>
              <a:spLocks/>
            </p:cNvSpPr>
            <p:nvPr/>
          </p:nvSpPr>
          <p:spPr bwMode="auto">
            <a:xfrm>
              <a:off x="1786" y="2004"/>
              <a:ext cx="9" cy="9"/>
            </a:xfrm>
            <a:custGeom>
              <a:avLst/>
              <a:gdLst>
                <a:gd name="T0" fmla="*/ 0 w 52"/>
                <a:gd name="T1" fmla="*/ 0 h 50"/>
                <a:gd name="T2" fmla="*/ 0 w 52"/>
                <a:gd name="T3" fmla="*/ 0 h 50"/>
                <a:gd name="T4" fmla="*/ 0 w 52"/>
                <a:gd name="T5" fmla="*/ 0 h 50"/>
                <a:gd name="T6" fmla="*/ 0 w 52"/>
                <a:gd name="T7" fmla="*/ 0 h 50"/>
                <a:gd name="T8" fmla="*/ 0 w 52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50"/>
                <a:gd name="T17" fmla="*/ 52 w 52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50">
                  <a:moveTo>
                    <a:pt x="52" y="50"/>
                  </a:moveTo>
                  <a:lnTo>
                    <a:pt x="7" y="50"/>
                  </a:lnTo>
                  <a:lnTo>
                    <a:pt x="0" y="34"/>
                  </a:lnTo>
                  <a:lnTo>
                    <a:pt x="30" y="0"/>
                  </a:lnTo>
                  <a:lnTo>
                    <a:pt x="52" y="5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15" name="Freeform 1742"/>
            <p:cNvSpPr>
              <a:spLocks/>
            </p:cNvSpPr>
            <p:nvPr/>
          </p:nvSpPr>
          <p:spPr bwMode="auto">
            <a:xfrm>
              <a:off x="1821" y="2009"/>
              <a:ext cx="8" cy="41"/>
            </a:xfrm>
            <a:custGeom>
              <a:avLst/>
              <a:gdLst>
                <a:gd name="T0" fmla="*/ 0 w 46"/>
                <a:gd name="T1" fmla="*/ 0 h 263"/>
                <a:gd name="T2" fmla="*/ 0 w 46"/>
                <a:gd name="T3" fmla="*/ 0 h 263"/>
                <a:gd name="T4" fmla="*/ 0 w 46"/>
                <a:gd name="T5" fmla="*/ 0 h 263"/>
                <a:gd name="T6" fmla="*/ 0 w 46"/>
                <a:gd name="T7" fmla="*/ 0 h 2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63"/>
                <a:gd name="T14" fmla="*/ 46 w 46"/>
                <a:gd name="T15" fmla="*/ 263 h 2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63">
                  <a:moveTo>
                    <a:pt x="46" y="0"/>
                  </a:moveTo>
                  <a:lnTo>
                    <a:pt x="0" y="0"/>
                  </a:lnTo>
                  <a:lnTo>
                    <a:pt x="46" y="26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16" name="Freeform 1743"/>
            <p:cNvSpPr>
              <a:spLocks/>
            </p:cNvSpPr>
            <p:nvPr/>
          </p:nvSpPr>
          <p:spPr bwMode="auto">
            <a:xfrm>
              <a:off x="1821" y="2009"/>
              <a:ext cx="8" cy="41"/>
            </a:xfrm>
            <a:custGeom>
              <a:avLst/>
              <a:gdLst>
                <a:gd name="T0" fmla="*/ 0 w 46"/>
                <a:gd name="T1" fmla="*/ 0 h 263"/>
                <a:gd name="T2" fmla="*/ 0 w 46"/>
                <a:gd name="T3" fmla="*/ 0 h 263"/>
                <a:gd name="T4" fmla="*/ 0 w 46"/>
                <a:gd name="T5" fmla="*/ 0 h 263"/>
                <a:gd name="T6" fmla="*/ 0 w 46"/>
                <a:gd name="T7" fmla="*/ 0 h 2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63"/>
                <a:gd name="T14" fmla="*/ 46 w 46"/>
                <a:gd name="T15" fmla="*/ 263 h 2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63">
                  <a:moveTo>
                    <a:pt x="0" y="0"/>
                  </a:moveTo>
                  <a:lnTo>
                    <a:pt x="46" y="263"/>
                  </a:lnTo>
                  <a:lnTo>
                    <a:pt x="0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17" name="Rectangle 1744"/>
            <p:cNvSpPr>
              <a:spLocks noChangeArrowheads="1"/>
            </p:cNvSpPr>
            <p:nvPr/>
          </p:nvSpPr>
          <p:spPr bwMode="auto">
            <a:xfrm>
              <a:off x="1821" y="2009"/>
              <a:ext cx="8" cy="4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18" name="Freeform 1745"/>
            <p:cNvSpPr>
              <a:spLocks/>
            </p:cNvSpPr>
            <p:nvPr/>
          </p:nvSpPr>
          <p:spPr bwMode="auto">
            <a:xfrm>
              <a:off x="1819" y="2009"/>
              <a:ext cx="8" cy="41"/>
            </a:xfrm>
            <a:custGeom>
              <a:avLst/>
              <a:gdLst>
                <a:gd name="T0" fmla="*/ 0 w 45"/>
                <a:gd name="T1" fmla="*/ 0 h 262"/>
                <a:gd name="T2" fmla="*/ 0 w 45"/>
                <a:gd name="T3" fmla="*/ 0 h 262"/>
                <a:gd name="T4" fmla="*/ 0 w 45"/>
                <a:gd name="T5" fmla="*/ 0 h 262"/>
                <a:gd name="T6" fmla="*/ 0 w 45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2"/>
                <a:gd name="T14" fmla="*/ 45 w 45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2">
                  <a:moveTo>
                    <a:pt x="45" y="0"/>
                  </a:moveTo>
                  <a:lnTo>
                    <a:pt x="0" y="0"/>
                  </a:lnTo>
                  <a:lnTo>
                    <a:pt x="45" y="26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19" name="Freeform 1746"/>
            <p:cNvSpPr>
              <a:spLocks/>
            </p:cNvSpPr>
            <p:nvPr/>
          </p:nvSpPr>
          <p:spPr bwMode="auto">
            <a:xfrm>
              <a:off x="1819" y="2009"/>
              <a:ext cx="8" cy="41"/>
            </a:xfrm>
            <a:custGeom>
              <a:avLst/>
              <a:gdLst>
                <a:gd name="T0" fmla="*/ 0 w 45"/>
                <a:gd name="T1" fmla="*/ 0 h 262"/>
                <a:gd name="T2" fmla="*/ 0 w 45"/>
                <a:gd name="T3" fmla="*/ 0 h 262"/>
                <a:gd name="T4" fmla="*/ 0 w 45"/>
                <a:gd name="T5" fmla="*/ 0 h 262"/>
                <a:gd name="T6" fmla="*/ 0 w 45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2"/>
                <a:gd name="T14" fmla="*/ 45 w 45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2">
                  <a:moveTo>
                    <a:pt x="0" y="0"/>
                  </a:moveTo>
                  <a:lnTo>
                    <a:pt x="45" y="262"/>
                  </a:lnTo>
                  <a:lnTo>
                    <a:pt x="0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20" name="Rectangle 1747"/>
            <p:cNvSpPr>
              <a:spLocks noChangeArrowheads="1"/>
            </p:cNvSpPr>
            <p:nvPr/>
          </p:nvSpPr>
          <p:spPr bwMode="auto">
            <a:xfrm>
              <a:off x="1819" y="2009"/>
              <a:ext cx="8" cy="4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21" name="Freeform 1748"/>
            <p:cNvSpPr>
              <a:spLocks/>
            </p:cNvSpPr>
            <p:nvPr/>
          </p:nvSpPr>
          <p:spPr bwMode="auto">
            <a:xfrm>
              <a:off x="1817" y="2000"/>
              <a:ext cx="7" cy="58"/>
            </a:xfrm>
            <a:custGeom>
              <a:avLst/>
              <a:gdLst>
                <a:gd name="T0" fmla="*/ 0 w 45"/>
                <a:gd name="T1" fmla="*/ 0 h 363"/>
                <a:gd name="T2" fmla="*/ 0 w 45"/>
                <a:gd name="T3" fmla="*/ 0 h 363"/>
                <a:gd name="T4" fmla="*/ 0 w 45"/>
                <a:gd name="T5" fmla="*/ 0 h 363"/>
                <a:gd name="T6" fmla="*/ 0 w 45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63"/>
                <a:gd name="T14" fmla="*/ 45 w 45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63">
                  <a:moveTo>
                    <a:pt x="45" y="0"/>
                  </a:moveTo>
                  <a:lnTo>
                    <a:pt x="0" y="0"/>
                  </a:lnTo>
                  <a:lnTo>
                    <a:pt x="45" y="36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22" name="Freeform 1749"/>
            <p:cNvSpPr>
              <a:spLocks/>
            </p:cNvSpPr>
            <p:nvPr/>
          </p:nvSpPr>
          <p:spPr bwMode="auto">
            <a:xfrm>
              <a:off x="1817" y="2000"/>
              <a:ext cx="7" cy="58"/>
            </a:xfrm>
            <a:custGeom>
              <a:avLst/>
              <a:gdLst>
                <a:gd name="T0" fmla="*/ 0 w 45"/>
                <a:gd name="T1" fmla="*/ 0 h 363"/>
                <a:gd name="T2" fmla="*/ 0 w 45"/>
                <a:gd name="T3" fmla="*/ 0 h 363"/>
                <a:gd name="T4" fmla="*/ 0 w 45"/>
                <a:gd name="T5" fmla="*/ 0 h 363"/>
                <a:gd name="T6" fmla="*/ 0 w 45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63"/>
                <a:gd name="T14" fmla="*/ 45 w 45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63">
                  <a:moveTo>
                    <a:pt x="0" y="0"/>
                  </a:moveTo>
                  <a:lnTo>
                    <a:pt x="45" y="363"/>
                  </a:lnTo>
                  <a:lnTo>
                    <a:pt x="0" y="3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23" name="Rectangle 1750"/>
            <p:cNvSpPr>
              <a:spLocks noChangeArrowheads="1"/>
            </p:cNvSpPr>
            <p:nvPr/>
          </p:nvSpPr>
          <p:spPr bwMode="auto">
            <a:xfrm>
              <a:off x="1817" y="2000"/>
              <a:ext cx="7" cy="5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24" name="Freeform 1751"/>
            <p:cNvSpPr>
              <a:spLocks/>
            </p:cNvSpPr>
            <p:nvPr/>
          </p:nvSpPr>
          <p:spPr bwMode="auto">
            <a:xfrm>
              <a:off x="1813" y="1992"/>
              <a:ext cx="11" cy="7"/>
            </a:xfrm>
            <a:custGeom>
              <a:avLst/>
              <a:gdLst>
                <a:gd name="T0" fmla="*/ 0 w 64"/>
                <a:gd name="T1" fmla="*/ 0 h 46"/>
                <a:gd name="T2" fmla="*/ 0 w 64"/>
                <a:gd name="T3" fmla="*/ 0 h 46"/>
                <a:gd name="T4" fmla="*/ 0 w 64"/>
                <a:gd name="T5" fmla="*/ 0 h 46"/>
                <a:gd name="T6" fmla="*/ 0 w 6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6"/>
                <a:gd name="T14" fmla="*/ 64 w 6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6">
                  <a:moveTo>
                    <a:pt x="40" y="0"/>
                  </a:moveTo>
                  <a:lnTo>
                    <a:pt x="0" y="21"/>
                  </a:lnTo>
                  <a:lnTo>
                    <a:pt x="64" y="4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25" name="Freeform 1752"/>
            <p:cNvSpPr>
              <a:spLocks/>
            </p:cNvSpPr>
            <p:nvPr/>
          </p:nvSpPr>
          <p:spPr bwMode="auto">
            <a:xfrm>
              <a:off x="1813" y="1995"/>
              <a:ext cx="11" cy="7"/>
            </a:xfrm>
            <a:custGeom>
              <a:avLst/>
              <a:gdLst>
                <a:gd name="T0" fmla="*/ 0 w 64"/>
                <a:gd name="T1" fmla="*/ 0 h 46"/>
                <a:gd name="T2" fmla="*/ 0 w 64"/>
                <a:gd name="T3" fmla="*/ 0 h 46"/>
                <a:gd name="T4" fmla="*/ 0 w 64"/>
                <a:gd name="T5" fmla="*/ 0 h 46"/>
                <a:gd name="T6" fmla="*/ 0 w 6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6"/>
                <a:gd name="T14" fmla="*/ 64 w 6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6">
                  <a:moveTo>
                    <a:pt x="0" y="0"/>
                  </a:moveTo>
                  <a:lnTo>
                    <a:pt x="64" y="25"/>
                  </a:lnTo>
                  <a:lnTo>
                    <a:pt x="24" y="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26" name="Freeform 1753"/>
            <p:cNvSpPr>
              <a:spLocks/>
            </p:cNvSpPr>
            <p:nvPr/>
          </p:nvSpPr>
          <p:spPr bwMode="auto">
            <a:xfrm>
              <a:off x="1813" y="1992"/>
              <a:ext cx="11" cy="10"/>
            </a:xfrm>
            <a:custGeom>
              <a:avLst/>
              <a:gdLst>
                <a:gd name="T0" fmla="*/ 0 w 64"/>
                <a:gd name="T1" fmla="*/ 0 h 67"/>
                <a:gd name="T2" fmla="*/ 0 w 64"/>
                <a:gd name="T3" fmla="*/ 0 h 67"/>
                <a:gd name="T4" fmla="*/ 0 w 64"/>
                <a:gd name="T5" fmla="*/ 0 h 67"/>
                <a:gd name="T6" fmla="*/ 0 w 64"/>
                <a:gd name="T7" fmla="*/ 0 h 67"/>
                <a:gd name="T8" fmla="*/ 0 w 64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67"/>
                <a:gd name="T17" fmla="*/ 64 w 64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67">
                  <a:moveTo>
                    <a:pt x="40" y="0"/>
                  </a:moveTo>
                  <a:lnTo>
                    <a:pt x="0" y="21"/>
                  </a:lnTo>
                  <a:lnTo>
                    <a:pt x="24" y="67"/>
                  </a:lnTo>
                  <a:lnTo>
                    <a:pt x="64" y="46"/>
                  </a:lnTo>
                  <a:lnTo>
                    <a:pt x="4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27" name="Freeform 1754"/>
            <p:cNvSpPr>
              <a:spLocks/>
            </p:cNvSpPr>
            <p:nvPr/>
          </p:nvSpPr>
          <p:spPr bwMode="auto">
            <a:xfrm>
              <a:off x="1980" y="1954"/>
              <a:ext cx="27" cy="21"/>
            </a:xfrm>
            <a:custGeom>
              <a:avLst/>
              <a:gdLst>
                <a:gd name="T0" fmla="*/ 0 w 162"/>
                <a:gd name="T1" fmla="*/ 0 h 138"/>
                <a:gd name="T2" fmla="*/ 0 w 162"/>
                <a:gd name="T3" fmla="*/ 0 h 138"/>
                <a:gd name="T4" fmla="*/ 0 w 162"/>
                <a:gd name="T5" fmla="*/ 0 h 138"/>
                <a:gd name="T6" fmla="*/ 0 w 162"/>
                <a:gd name="T7" fmla="*/ 0 h 1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2"/>
                <a:gd name="T13" fmla="*/ 0 h 138"/>
                <a:gd name="T14" fmla="*/ 162 w 162"/>
                <a:gd name="T15" fmla="*/ 138 h 1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2" h="138">
                  <a:moveTo>
                    <a:pt x="162" y="38"/>
                  </a:moveTo>
                  <a:lnTo>
                    <a:pt x="139" y="0"/>
                  </a:lnTo>
                  <a:lnTo>
                    <a:pt x="0" y="138"/>
                  </a:lnTo>
                  <a:lnTo>
                    <a:pt x="162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28" name="Freeform 1755"/>
            <p:cNvSpPr>
              <a:spLocks/>
            </p:cNvSpPr>
            <p:nvPr/>
          </p:nvSpPr>
          <p:spPr bwMode="auto">
            <a:xfrm>
              <a:off x="1976" y="1954"/>
              <a:ext cx="27" cy="21"/>
            </a:xfrm>
            <a:custGeom>
              <a:avLst/>
              <a:gdLst>
                <a:gd name="T0" fmla="*/ 0 w 163"/>
                <a:gd name="T1" fmla="*/ 0 h 138"/>
                <a:gd name="T2" fmla="*/ 0 w 163"/>
                <a:gd name="T3" fmla="*/ 0 h 138"/>
                <a:gd name="T4" fmla="*/ 0 w 163"/>
                <a:gd name="T5" fmla="*/ 0 h 138"/>
                <a:gd name="T6" fmla="*/ 0 w 163"/>
                <a:gd name="T7" fmla="*/ 0 h 1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38"/>
                <a:gd name="T14" fmla="*/ 163 w 163"/>
                <a:gd name="T15" fmla="*/ 138 h 1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38">
                  <a:moveTo>
                    <a:pt x="163" y="0"/>
                  </a:moveTo>
                  <a:lnTo>
                    <a:pt x="24" y="138"/>
                  </a:lnTo>
                  <a:lnTo>
                    <a:pt x="0" y="9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29" name="Freeform 1756"/>
            <p:cNvSpPr>
              <a:spLocks/>
            </p:cNvSpPr>
            <p:nvPr/>
          </p:nvSpPr>
          <p:spPr bwMode="auto">
            <a:xfrm>
              <a:off x="1976" y="1954"/>
              <a:ext cx="31" cy="21"/>
            </a:xfrm>
            <a:custGeom>
              <a:avLst/>
              <a:gdLst>
                <a:gd name="T0" fmla="*/ 0 w 186"/>
                <a:gd name="T1" fmla="*/ 0 h 138"/>
                <a:gd name="T2" fmla="*/ 0 w 186"/>
                <a:gd name="T3" fmla="*/ 0 h 138"/>
                <a:gd name="T4" fmla="*/ 0 w 186"/>
                <a:gd name="T5" fmla="*/ 0 h 138"/>
                <a:gd name="T6" fmla="*/ 0 w 186"/>
                <a:gd name="T7" fmla="*/ 0 h 138"/>
                <a:gd name="T8" fmla="*/ 0 w 18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"/>
                <a:gd name="T16" fmla="*/ 0 h 138"/>
                <a:gd name="T17" fmla="*/ 186 w 186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" h="138">
                  <a:moveTo>
                    <a:pt x="186" y="38"/>
                  </a:moveTo>
                  <a:lnTo>
                    <a:pt x="163" y="0"/>
                  </a:lnTo>
                  <a:lnTo>
                    <a:pt x="0" y="99"/>
                  </a:lnTo>
                  <a:lnTo>
                    <a:pt x="24" y="138"/>
                  </a:lnTo>
                  <a:lnTo>
                    <a:pt x="186" y="3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30" name="Freeform 1757"/>
            <p:cNvSpPr>
              <a:spLocks/>
            </p:cNvSpPr>
            <p:nvPr/>
          </p:nvSpPr>
          <p:spPr bwMode="auto">
            <a:xfrm>
              <a:off x="2005" y="1955"/>
              <a:ext cx="10" cy="9"/>
            </a:xfrm>
            <a:custGeom>
              <a:avLst/>
              <a:gdLst>
                <a:gd name="T0" fmla="*/ 0 w 61"/>
                <a:gd name="T1" fmla="*/ 0 h 57"/>
                <a:gd name="T2" fmla="*/ 0 w 61"/>
                <a:gd name="T3" fmla="*/ 0 h 57"/>
                <a:gd name="T4" fmla="*/ 0 w 61"/>
                <a:gd name="T5" fmla="*/ 0 h 57"/>
                <a:gd name="T6" fmla="*/ 0 w 61"/>
                <a:gd name="T7" fmla="*/ 0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57"/>
                <a:gd name="T14" fmla="*/ 61 w 61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57">
                  <a:moveTo>
                    <a:pt x="18" y="57"/>
                  </a:moveTo>
                  <a:lnTo>
                    <a:pt x="61" y="44"/>
                  </a:lnTo>
                  <a:lnTo>
                    <a:pt x="0" y="0"/>
                  </a:lnTo>
                  <a:lnTo>
                    <a:pt x="18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31" name="Freeform 1758"/>
            <p:cNvSpPr>
              <a:spLocks/>
            </p:cNvSpPr>
            <p:nvPr/>
          </p:nvSpPr>
          <p:spPr bwMode="auto">
            <a:xfrm>
              <a:off x="2005" y="1953"/>
              <a:ext cx="10" cy="9"/>
            </a:xfrm>
            <a:custGeom>
              <a:avLst/>
              <a:gdLst>
                <a:gd name="T0" fmla="*/ 0 w 61"/>
                <a:gd name="T1" fmla="*/ 0 h 57"/>
                <a:gd name="T2" fmla="*/ 0 w 61"/>
                <a:gd name="T3" fmla="*/ 0 h 57"/>
                <a:gd name="T4" fmla="*/ 0 w 61"/>
                <a:gd name="T5" fmla="*/ 0 h 57"/>
                <a:gd name="T6" fmla="*/ 0 w 61"/>
                <a:gd name="T7" fmla="*/ 0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57"/>
                <a:gd name="T14" fmla="*/ 61 w 61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57">
                  <a:moveTo>
                    <a:pt x="61" y="57"/>
                  </a:moveTo>
                  <a:lnTo>
                    <a:pt x="0" y="13"/>
                  </a:lnTo>
                  <a:lnTo>
                    <a:pt x="44" y="0"/>
                  </a:lnTo>
                  <a:lnTo>
                    <a:pt x="61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32" name="Freeform 1759"/>
            <p:cNvSpPr>
              <a:spLocks/>
            </p:cNvSpPr>
            <p:nvPr/>
          </p:nvSpPr>
          <p:spPr bwMode="auto">
            <a:xfrm>
              <a:off x="2005" y="1953"/>
              <a:ext cx="10" cy="11"/>
            </a:xfrm>
            <a:custGeom>
              <a:avLst/>
              <a:gdLst>
                <a:gd name="T0" fmla="*/ 0 w 61"/>
                <a:gd name="T1" fmla="*/ 0 h 70"/>
                <a:gd name="T2" fmla="*/ 0 w 61"/>
                <a:gd name="T3" fmla="*/ 0 h 70"/>
                <a:gd name="T4" fmla="*/ 0 w 61"/>
                <a:gd name="T5" fmla="*/ 0 h 70"/>
                <a:gd name="T6" fmla="*/ 0 w 61"/>
                <a:gd name="T7" fmla="*/ 0 h 70"/>
                <a:gd name="T8" fmla="*/ 0 w 61"/>
                <a:gd name="T9" fmla="*/ 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70"/>
                <a:gd name="T17" fmla="*/ 61 w 61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70">
                  <a:moveTo>
                    <a:pt x="18" y="70"/>
                  </a:moveTo>
                  <a:lnTo>
                    <a:pt x="61" y="57"/>
                  </a:lnTo>
                  <a:lnTo>
                    <a:pt x="44" y="0"/>
                  </a:lnTo>
                  <a:lnTo>
                    <a:pt x="0" y="13"/>
                  </a:lnTo>
                  <a:lnTo>
                    <a:pt x="18" y="7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33" name="Freeform 1760"/>
            <p:cNvSpPr>
              <a:spLocks/>
            </p:cNvSpPr>
            <p:nvPr/>
          </p:nvSpPr>
          <p:spPr bwMode="auto">
            <a:xfrm>
              <a:off x="2001" y="1957"/>
              <a:ext cx="34" cy="83"/>
            </a:xfrm>
            <a:custGeom>
              <a:avLst/>
              <a:gdLst>
                <a:gd name="T0" fmla="*/ 0 w 203"/>
                <a:gd name="T1" fmla="*/ 0 h 519"/>
                <a:gd name="T2" fmla="*/ 0 w 203"/>
                <a:gd name="T3" fmla="*/ 0 h 519"/>
                <a:gd name="T4" fmla="*/ 0 w 203"/>
                <a:gd name="T5" fmla="*/ 0 h 519"/>
                <a:gd name="T6" fmla="*/ 0 w 203"/>
                <a:gd name="T7" fmla="*/ 0 h 5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"/>
                <a:gd name="T13" fmla="*/ 0 h 519"/>
                <a:gd name="T14" fmla="*/ 203 w 203"/>
                <a:gd name="T15" fmla="*/ 519 h 5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" h="519">
                  <a:moveTo>
                    <a:pt x="160" y="519"/>
                  </a:moveTo>
                  <a:lnTo>
                    <a:pt x="203" y="506"/>
                  </a:lnTo>
                  <a:lnTo>
                    <a:pt x="0" y="0"/>
                  </a:lnTo>
                  <a:lnTo>
                    <a:pt x="160" y="5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34" name="Freeform 1761"/>
            <p:cNvSpPr>
              <a:spLocks/>
            </p:cNvSpPr>
            <p:nvPr/>
          </p:nvSpPr>
          <p:spPr bwMode="auto">
            <a:xfrm>
              <a:off x="2001" y="1956"/>
              <a:ext cx="34" cy="82"/>
            </a:xfrm>
            <a:custGeom>
              <a:avLst/>
              <a:gdLst>
                <a:gd name="T0" fmla="*/ 0 w 203"/>
                <a:gd name="T1" fmla="*/ 0 h 519"/>
                <a:gd name="T2" fmla="*/ 0 w 203"/>
                <a:gd name="T3" fmla="*/ 0 h 519"/>
                <a:gd name="T4" fmla="*/ 0 w 203"/>
                <a:gd name="T5" fmla="*/ 0 h 519"/>
                <a:gd name="T6" fmla="*/ 0 w 203"/>
                <a:gd name="T7" fmla="*/ 0 h 5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"/>
                <a:gd name="T13" fmla="*/ 0 h 519"/>
                <a:gd name="T14" fmla="*/ 203 w 203"/>
                <a:gd name="T15" fmla="*/ 519 h 5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" h="519">
                  <a:moveTo>
                    <a:pt x="203" y="519"/>
                  </a:moveTo>
                  <a:lnTo>
                    <a:pt x="0" y="13"/>
                  </a:lnTo>
                  <a:lnTo>
                    <a:pt x="45" y="0"/>
                  </a:lnTo>
                  <a:lnTo>
                    <a:pt x="203" y="5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35" name="Freeform 1762"/>
            <p:cNvSpPr>
              <a:spLocks/>
            </p:cNvSpPr>
            <p:nvPr/>
          </p:nvSpPr>
          <p:spPr bwMode="auto">
            <a:xfrm>
              <a:off x="2001" y="1956"/>
              <a:ext cx="34" cy="84"/>
            </a:xfrm>
            <a:custGeom>
              <a:avLst/>
              <a:gdLst>
                <a:gd name="T0" fmla="*/ 0 w 203"/>
                <a:gd name="T1" fmla="*/ 0 h 532"/>
                <a:gd name="T2" fmla="*/ 0 w 203"/>
                <a:gd name="T3" fmla="*/ 0 h 532"/>
                <a:gd name="T4" fmla="*/ 0 w 203"/>
                <a:gd name="T5" fmla="*/ 0 h 532"/>
                <a:gd name="T6" fmla="*/ 0 w 203"/>
                <a:gd name="T7" fmla="*/ 0 h 532"/>
                <a:gd name="T8" fmla="*/ 0 w 203"/>
                <a:gd name="T9" fmla="*/ 0 h 5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3"/>
                <a:gd name="T16" fmla="*/ 0 h 532"/>
                <a:gd name="T17" fmla="*/ 203 w 203"/>
                <a:gd name="T18" fmla="*/ 532 h 5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3" h="532">
                  <a:moveTo>
                    <a:pt x="160" y="532"/>
                  </a:moveTo>
                  <a:lnTo>
                    <a:pt x="203" y="519"/>
                  </a:lnTo>
                  <a:lnTo>
                    <a:pt x="45" y="0"/>
                  </a:lnTo>
                  <a:lnTo>
                    <a:pt x="0" y="13"/>
                  </a:lnTo>
                  <a:lnTo>
                    <a:pt x="160" y="5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36" name="Freeform 1763"/>
            <p:cNvSpPr>
              <a:spLocks/>
            </p:cNvSpPr>
            <p:nvPr/>
          </p:nvSpPr>
          <p:spPr bwMode="auto">
            <a:xfrm>
              <a:off x="1898" y="1998"/>
              <a:ext cx="59" cy="62"/>
            </a:xfrm>
            <a:custGeom>
              <a:avLst/>
              <a:gdLst>
                <a:gd name="T0" fmla="*/ 0 w 357"/>
                <a:gd name="T1" fmla="*/ 0 h 393"/>
                <a:gd name="T2" fmla="*/ 0 w 357"/>
                <a:gd name="T3" fmla="*/ 0 h 393"/>
                <a:gd name="T4" fmla="*/ 0 w 357"/>
                <a:gd name="T5" fmla="*/ 0 h 393"/>
                <a:gd name="T6" fmla="*/ 0 w 357"/>
                <a:gd name="T7" fmla="*/ 0 h 3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7"/>
                <a:gd name="T13" fmla="*/ 0 h 393"/>
                <a:gd name="T14" fmla="*/ 357 w 357"/>
                <a:gd name="T15" fmla="*/ 393 h 3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7" h="393">
                  <a:moveTo>
                    <a:pt x="0" y="361"/>
                  </a:moveTo>
                  <a:lnTo>
                    <a:pt x="32" y="393"/>
                  </a:lnTo>
                  <a:lnTo>
                    <a:pt x="357" y="0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37" name="Freeform 1764"/>
            <p:cNvSpPr>
              <a:spLocks/>
            </p:cNvSpPr>
            <p:nvPr/>
          </p:nvSpPr>
          <p:spPr bwMode="auto">
            <a:xfrm>
              <a:off x="1903" y="1998"/>
              <a:ext cx="59" cy="62"/>
            </a:xfrm>
            <a:custGeom>
              <a:avLst/>
              <a:gdLst>
                <a:gd name="T0" fmla="*/ 0 w 357"/>
                <a:gd name="T1" fmla="*/ 0 h 393"/>
                <a:gd name="T2" fmla="*/ 0 w 357"/>
                <a:gd name="T3" fmla="*/ 0 h 393"/>
                <a:gd name="T4" fmla="*/ 0 w 357"/>
                <a:gd name="T5" fmla="*/ 0 h 393"/>
                <a:gd name="T6" fmla="*/ 0 w 357"/>
                <a:gd name="T7" fmla="*/ 0 h 3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7"/>
                <a:gd name="T13" fmla="*/ 0 h 393"/>
                <a:gd name="T14" fmla="*/ 357 w 357"/>
                <a:gd name="T15" fmla="*/ 393 h 3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7" h="393">
                  <a:moveTo>
                    <a:pt x="0" y="393"/>
                  </a:moveTo>
                  <a:lnTo>
                    <a:pt x="325" y="0"/>
                  </a:lnTo>
                  <a:lnTo>
                    <a:pt x="357" y="32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38" name="Freeform 1765"/>
            <p:cNvSpPr>
              <a:spLocks/>
            </p:cNvSpPr>
            <p:nvPr/>
          </p:nvSpPr>
          <p:spPr bwMode="auto">
            <a:xfrm>
              <a:off x="1898" y="1998"/>
              <a:ext cx="64" cy="62"/>
            </a:xfrm>
            <a:custGeom>
              <a:avLst/>
              <a:gdLst>
                <a:gd name="T0" fmla="*/ 0 w 389"/>
                <a:gd name="T1" fmla="*/ 0 h 393"/>
                <a:gd name="T2" fmla="*/ 0 w 389"/>
                <a:gd name="T3" fmla="*/ 0 h 393"/>
                <a:gd name="T4" fmla="*/ 0 w 389"/>
                <a:gd name="T5" fmla="*/ 0 h 393"/>
                <a:gd name="T6" fmla="*/ 0 w 389"/>
                <a:gd name="T7" fmla="*/ 0 h 393"/>
                <a:gd name="T8" fmla="*/ 0 w 389"/>
                <a:gd name="T9" fmla="*/ 0 h 3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9"/>
                <a:gd name="T16" fmla="*/ 0 h 393"/>
                <a:gd name="T17" fmla="*/ 389 w 389"/>
                <a:gd name="T18" fmla="*/ 393 h 3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9" h="393">
                  <a:moveTo>
                    <a:pt x="0" y="361"/>
                  </a:moveTo>
                  <a:lnTo>
                    <a:pt x="32" y="393"/>
                  </a:lnTo>
                  <a:lnTo>
                    <a:pt x="389" y="32"/>
                  </a:lnTo>
                  <a:lnTo>
                    <a:pt x="357" y="0"/>
                  </a:lnTo>
                  <a:lnTo>
                    <a:pt x="0" y="36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39" name="Freeform 1766"/>
            <p:cNvSpPr>
              <a:spLocks/>
            </p:cNvSpPr>
            <p:nvPr/>
          </p:nvSpPr>
          <p:spPr bwMode="auto">
            <a:xfrm>
              <a:off x="1933" y="1979"/>
              <a:ext cx="25" cy="32"/>
            </a:xfrm>
            <a:custGeom>
              <a:avLst/>
              <a:gdLst>
                <a:gd name="T0" fmla="*/ 0 w 148"/>
                <a:gd name="T1" fmla="*/ 0 h 197"/>
                <a:gd name="T2" fmla="*/ 0 w 148"/>
                <a:gd name="T3" fmla="*/ 0 h 197"/>
                <a:gd name="T4" fmla="*/ 0 w 148"/>
                <a:gd name="T5" fmla="*/ 0 h 197"/>
                <a:gd name="T6" fmla="*/ 0 w 148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197"/>
                <a:gd name="T14" fmla="*/ 148 w 148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197">
                  <a:moveTo>
                    <a:pt x="148" y="30"/>
                  </a:moveTo>
                  <a:lnTo>
                    <a:pt x="114" y="0"/>
                  </a:lnTo>
                  <a:lnTo>
                    <a:pt x="0" y="197"/>
                  </a:lnTo>
                  <a:lnTo>
                    <a:pt x="148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40" name="Freeform 1767"/>
            <p:cNvSpPr>
              <a:spLocks/>
            </p:cNvSpPr>
            <p:nvPr/>
          </p:nvSpPr>
          <p:spPr bwMode="auto">
            <a:xfrm>
              <a:off x="1928" y="1979"/>
              <a:ext cx="24" cy="32"/>
            </a:xfrm>
            <a:custGeom>
              <a:avLst/>
              <a:gdLst>
                <a:gd name="T0" fmla="*/ 0 w 148"/>
                <a:gd name="T1" fmla="*/ 0 h 197"/>
                <a:gd name="T2" fmla="*/ 0 w 148"/>
                <a:gd name="T3" fmla="*/ 0 h 197"/>
                <a:gd name="T4" fmla="*/ 0 w 148"/>
                <a:gd name="T5" fmla="*/ 0 h 197"/>
                <a:gd name="T6" fmla="*/ 0 w 148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8"/>
                <a:gd name="T13" fmla="*/ 0 h 197"/>
                <a:gd name="T14" fmla="*/ 148 w 148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8" h="197">
                  <a:moveTo>
                    <a:pt x="148" y="0"/>
                  </a:moveTo>
                  <a:lnTo>
                    <a:pt x="34" y="197"/>
                  </a:lnTo>
                  <a:lnTo>
                    <a:pt x="0" y="166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41" name="Freeform 1768"/>
            <p:cNvSpPr>
              <a:spLocks/>
            </p:cNvSpPr>
            <p:nvPr/>
          </p:nvSpPr>
          <p:spPr bwMode="auto">
            <a:xfrm>
              <a:off x="1928" y="1979"/>
              <a:ext cx="30" cy="32"/>
            </a:xfrm>
            <a:custGeom>
              <a:avLst/>
              <a:gdLst>
                <a:gd name="T0" fmla="*/ 0 w 182"/>
                <a:gd name="T1" fmla="*/ 0 h 197"/>
                <a:gd name="T2" fmla="*/ 0 w 182"/>
                <a:gd name="T3" fmla="*/ 0 h 197"/>
                <a:gd name="T4" fmla="*/ 0 w 182"/>
                <a:gd name="T5" fmla="*/ 0 h 197"/>
                <a:gd name="T6" fmla="*/ 0 w 182"/>
                <a:gd name="T7" fmla="*/ 0 h 197"/>
                <a:gd name="T8" fmla="*/ 0 w 182"/>
                <a:gd name="T9" fmla="*/ 0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"/>
                <a:gd name="T16" fmla="*/ 0 h 197"/>
                <a:gd name="T17" fmla="*/ 182 w 182"/>
                <a:gd name="T18" fmla="*/ 197 h 1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" h="197">
                  <a:moveTo>
                    <a:pt x="182" y="30"/>
                  </a:moveTo>
                  <a:lnTo>
                    <a:pt x="148" y="0"/>
                  </a:lnTo>
                  <a:lnTo>
                    <a:pt x="0" y="166"/>
                  </a:lnTo>
                  <a:lnTo>
                    <a:pt x="34" y="197"/>
                  </a:lnTo>
                  <a:lnTo>
                    <a:pt x="182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42" name="Freeform 1769"/>
            <p:cNvSpPr>
              <a:spLocks/>
            </p:cNvSpPr>
            <p:nvPr/>
          </p:nvSpPr>
          <p:spPr bwMode="auto">
            <a:xfrm>
              <a:off x="1935" y="1984"/>
              <a:ext cx="22" cy="29"/>
            </a:xfrm>
            <a:custGeom>
              <a:avLst/>
              <a:gdLst>
                <a:gd name="T0" fmla="*/ 0 w 134"/>
                <a:gd name="T1" fmla="*/ 0 h 178"/>
                <a:gd name="T2" fmla="*/ 0 w 134"/>
                <a:gd name="T3" fmla="*/ 0 h 178"/>
                <a:gd name="T4" fmla="*/ 0 w 134"/>
                <a:gd name="T5" fmla="*/ 0 h 178"/>
                <a:gd name="T6" fmla="*/ 0 w 134"/>
                <a:gd name="T7" fmla="*/ 0 h 1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78"/>
                <a:gd name="T14" fmla="*/ 134 w 134"/>
                <a:gd name="T15" fmla="*/ 178 h 1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78">
                  <a:moveTo>
                    <a:pt x="134" y="29"/>
                  </a:moveTo>
                  <a:lnTo>
                    <a:pt x="101" y="0"/>
                  </a:lnTo>
                  <a:lnTo>
                    <a:pt x="0" y="178"/>
                  </a:lnTo>
                  <a:lnTo>
                    <a:pt x="134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43" name="Freeform 1770"/>
            <p:cNvSpPr>
              <a:spLocks/>
            </p:cNvSpPr>
            <p:nvPr/>
          </p:nvSpPr>
          <p:spPr bwMode="auto">
            <a:xfrm>
              <a:off x="1930" y="1984"/>
              <a:ext cx="22" cy="29"/>
            </a:xfrm>
            <a:custGeom>
              <a:avLst/>
              <a:gdLst>
                <a:gd name="T0" fmla="*/ 0 w 134"/>
                <a:gd name="T1" fmla="*/ 0 h 178"/>
                <a:gd name="T2" fmla="*/ 0 w 134"/>
                <a:gd name="T3" fmla="*/ 0 h 178"/>
                <a:gd name="T4" fmla="*/ 0 w 134"/>
                <a:gd name="T5" fmla="*/ 0 h 178"/>
                <a:gd name="T6" fmla="*/ 0 w 134"/>
                <a:gd name="T7" fmla="*/ 0 h 1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78"/>
                <a:gd name="T14" fmla="*/ 134 w 134"/>
                <a:gd name="T15" fmla="*/ 178 h 1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78">
                  <a:moveTo>
                    <a:pt x="134" y="0"/>
                  </a:moveTo>
                  <a:lnTo>
                    <a:pt x="33" y="178"/>
                  </a:lnTo>
                  <a:lnTo>
                    <a:pt x="0" y="14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44" name="Freeform 1771"/>
            <p:cNvSpPr>
              <a:spLocks/>
            </p:cNvSpPr>
            <p:nvPr/>
          </p:nvSpPr>
          <p:spPr bwMode="auto">
            <a:xfrm>
              <a:off x="1930" y="1984"/>
              <a:ext cx="27" cy="29"/>
            </a:xfrm>
            <a:custGeom>
              <a:avLst/>
              <a:gdLst>
                <a:gd name="T0" fmla="*/ 0 w 167"/>
                <a:gd name="T1" fmla="*/ 0 h 178"/>
                <a:gd name="T2" fmla="*/ 0 w 167"/>
                <a:gd name="T3" fmla="*/ 0 h 178"/>
                <a:gd name="T4" fmla="*/ 0 w 167"/>
                <a:gd name="T5" fmla="*/ 0 h 178"/>
                <a:gd name="T6" fmla="*/ 0 w 167"/>
                <a:gd name="T7" fmla="*/ 0 h 178"/>
                <a:gd name="T8" fmla="*/ 0 w 167"/>
                <a:gd name="T9" fmla="*/ 0 h 1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178"/>
                <a:gd name="T17" fmla="*/ 167 w 167"/>
                <a:gd name="T18" fmla="*/ 178 h 1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178">
                  <a:moveTo>
                    <a:pt x="167" y="29"/>
                  </a:moveTo>
                  <a:lnTo>
                    <a:pt x="134" y="0"/>
                  </a:lnTo>
                  <a:lnTo>
                    <a:pt x="0" y="148"/>
                  </a:lnTo>
                  <a:lnTo>
                    <a:pt x="33" y="178"/>
                  </a:lnTo>
                  <a:lnTo>
                    <a:pt x="167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45" name="Freeform 1772"/>
            <p:cNvSpPr>
              <a:spLocks/>
            </p:cNvSpPr>
            <p:nvPr/>
          </p:nvSpPr>
          <p:spPr bwMode="auto">
            <a:xfrm>
              <a:off x="1941" y="2006"/>
              <a:ext cx="24" cy="29"/>
            </a:xfrm>
            <a:custGeom>
              <a:avLst/>
              <a:gdLst>
                <a:gd name="T0" fmla="*/ 0 w 154"/>
                <a:gd name="T1" fmla="*/ 0 h 187"/>
                <a:gd name="T2" fmla="*/ 0 w 154"/>
                <a:gd name="T3" fmla="*/ 0 h 187"/>
                <a:gd name="T4" fmla="*/ 0 w 154"/>
                <a:gd name="T5" fmla="*/ 0 h 187"/>
                <a:gd name="T6" fmla="*/ 0 w 154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4"/>
                <a:gd name="T13" fmla="*/ 0 h 187"/>
                <a:gd name="T14" fmla="*/ 154 w 154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" h="187">
                  <a:moveTo>
                    <a:pt x="154" y="32"/>
                  </a:moveTo>
                  <a:lnTo>
                    <a:pt x="122" y="0"/>
                  </a:lnTo>
                  <a:lnTo>
                    <a:pt x="0" y="187"/>
                  </a:lnTo>
                  <a:lnTo>
                    <a:pt x="154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46" name="Freeform 1773"/>
            <p:cNvSpPr>
              <a:spLocks/>
            </p:cNvSpPr>
            <p:nvPr/>
          </p:nvSpPr>
          <p:spPr bwMode="auto">
            <a:xfrm>
              <a:off x="1935" y="2006"/>
              <a:ext cx="25" cy="29"/>
            </a:xfrm>
            <a:custGeom>
              <a:avLst/>
              <a:gdLst>
                <a:gd name="T0" fmla="*/ 0 w 154"/>
                <a:gd name="T1" fmla="*/ 0 h 187"/>
                <a:gd name="T2" fmla="*/ 0 w 154"/>
                <a:gd name="T3" fmla="*/ 0 h 187"/>
                <a:gd name="T4" fmla="*/ 0 w 154"/>
                <a:gd name="T5" fmla="*/ 0 h 187"/>
                <a:gd name="T6" fmla="*/ 0 w 154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4"/>
                <a:gd name="T13" fmla="*/ 0 h 187"/>
                <a:gd name="T14" fmla="*/ 154 w 154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" h="187">
                  <a:moveTo>
                    <a:pt x="154" y="0"/>
                  </a:moveTo>
                  <a:lnTo>
                    <a:pt x="32" y="187"/>
                  </a:lnTo>
                  <a:lnTo>
                    <a:pt x="0" y="155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47" name="Freeform 1774"/>
            <p:cNvSpPr>
              <a:spLocks/>
            </p:cNvSpPr>
            <p:nvPr/>
          </p:nvSpPr>
          <p:spPr bwMode="auto">
            <a:xfrm>
              <a:off x="1935" y="2006"/>
              <a:ext cx="30" cy="29"/>
            </a:xfrm>
            <a:custGeom>
              <a:avLst/>
              <a:gdLst>
                <a:gd name="T0" fmla="*/ 0 w 186"/>
                <a:gd name="T1" fmla="*/ 0 h 187"/>
                <a:gd name="T2" fmla="*/ 0 w 186"/>
                <a:gd name="T3" fmla="*/ 0 h 187"/>
                <a:gd name="T4" fmla="*/ 0 w 186"/>
                <a:gd name="T5" fmla="*/ 0 h 187"/>
                <a:gd name="T6" fmla="*/ 0 w 186"/>
                <a:gd name="T7" fmla="*/ 0 h 187"/>
                <a:gd name="T8" fmla="*/ 0 w 186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"/>
                <a:gd name="T16" fmla="*/ 0 h 187"/>
                <a:gd name="T17" fmla="*/ 186 w 186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" h="187">
                  <a:moveTo>
                    <a:pt x="186" y="32"/>
                  </a:moveTo>
                  <a:lnTo>
                    <a:pt x="154" y="0"/>
                  </a:lnTo>
                  <a:lnTo>
                    <a:pt x="0" y="155"/>
                  </a:lnTo>
                  <a:lnTo>
                    <a:pt x="32" y="187"/>
                  </a:lnTo>
                  <a:lnTo>
                    <a:pt x="186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48" name="Freeform 1775"/>
            <p:cNvSpPr>
              <a:spLocks/>
            </p:cNvSpPr>
            <p:nvPr/>
          </p:nvSpPr>
          <p:spPr bwMode="auto">
            <a:xfrm>
              <a:off x="1881" y="1993"/>
              <a:ext cx="14" cy="65"/>
            </a:xfrm>
            <a:custGeom>
              <a:avLst/>
              <a:gdLst>
                <a:gd name="T0" fmla="*/ 0 w 84"/>
                <a:gd name="T1" fmla="*/ 0 h 410"/>
                <a:gd name="T2" fmla="*/ 0 w 84"/>
                <a:gd name="T3" fmla="*/ 0 h 410"/>
                <a:gd name="T4" fmla="*/ 0 w 84"/>
                <a:gd name="T5" fmla="*/ 0 h 410"/>
                <a:gd name="T6" fmla="*/ 0 w 84"/>
                <a:gd name="T7" fmla="*/ 0 h 4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410"/>
                <a:gd name="T14" fmla="*/ 84 w 84"/>
                <a:gd name="T15" fmla="*/ 410 h 4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410">
                  <a:moveTo>
                    <a:pt x="46" y="0"/>
                  </a:moveTo>
                  <a:lnTo>
                    <a:pt x="0" y="4"/>
                  </a:lnTo>
                  <a:lnTo>
                    <a:pt x="84" y="41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49" name="Freeform 1776"/>
            <p:cNvSpPr>
              <a:spLocks/>
            </p:cNvSpPr>
            <p:nvPr/>
          </p:nvSpPr>
          <p:spPr bwMode="auto">
            <a:xfrm>
              <a:off x="1881" y="1994"/>
              <a:ext cx="14" cy="64"/>
            </a:xfrm>
            <a:custGeom>
              <a:avLst/>
              <a:gdLst>
                <a:gd name="T0" fmla="*/ 0 w 84"/>
                <a:gd name="T1" fmla="*/ 0 h 410"/>
                <a:gd name="T2" fmla="*/ 0 w 84"/>
                <a:gd name="T3" fmla="*/ 0 h 410"/>
                <a:gd name="T4" fmla="*/ 0 w 84"/>
                <a:gd name="T5" fmla="*/ 0 h 410"/>
                <a:gd name="T6" fmla="*/ 0 w 84"/>
                <a:gd name="T7" fmla="*/ 0 h 4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410"/>
                <a:gd name="T14" fmla="*/ 84 w 84"/>
                <a:gd name="T15" fmla="*/ 410 h 4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410">
                  <a:moveTo>
                    <a:pt x="0" y="0"/>
                  </a:moveTo>
                  <a:lnTo>
                    <a:pt x="84" y="406"/>
                  </a:lnTo>
                  <a:lnTo>
                    <a:pt x="38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50" name="Freeform 1777"/>
            <p:cNvSpPr>
              <a:spLocks/>
            </p:cNvSpPr>
            <p:nvPr/>
          </p:nvSpPr>
          <p:spPr bwMode="auto">
            <a:xfrm>
              <a:off x="1881" y="1993"/>
              <a:ext cx="14" cy="65"/>
            </a:xfrm>
            <a:custGeom>
              <a:avLst/>
              <a:gdLst>
                <a:gd name="T0" fmla="*/ 0 w 84"/>
                <a:gd name="T1" fmla="*/ 0 h 414"/>
                <a:gd name="T2" fmla="*/ 0 w 84"/>
                <a:gd name="T3" fmla="*/ 0 h 414"/>
                <a:gd name="T4" fmla="*/ 0 w 84"/>
                <a:gd name="T5" fmla="*/ 0 h 414"/>
                <a:gd name="T6" fmla="*/ 0 w 84"/>
                <a:gd name="T7" fmla="*/ 0 h 414"/>
                <a:gd name="T8" fmla="*/ 0 w 84"/>
                <a:gd name="T9" fmla="*/ 0 h 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414"/>
                <a:gd name="T17" fmla="*/ 84 w 84"/>
                <a:gd name="T18" fmla="*/ 414 h 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414">
                  <a:moveTo>
                    <a:pt x="46" y="0"/>
                  </a:moveTo>
                  <a:lnTo>
                    <a:pt x="0" y="4"/>
                  </a:lnTo>
                  <a:lnTo>
                    <a:pt x="38" y="414"/>
                  </a:lnTo>
                  <a:lnTo>
                    <a:pt x="84" y="410"/>
                  </a:lnTo>
                  <a:lnTo>
                    <a:pt x="4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51" name="Freeform 1778"/>
            <p:cNvSpPr>
              <a:spLocks/>
            </p:cNvSpPr>
            <p:nvPr/>
          </p:nvSpPr>
          <p:spPr bwMode="auto">
            <a:xfrm>
              <a:off x="1846" y="2105"/>
              <a:ext cx="60" cy="7"/>
            </a:xfrm>
            <a:custGeom>
              <a:avLst/>
              <a:gdLst>
                <a:gd name="T0" fmla="*/ 0 w 362"/>
                <a:gd name="T1" fmla="*/ 0 h 46"/>
                <a:gd name="T2" fmla="*/ 0 w 362"/>
                <a:gd name="T3" fmla="*/ 0 h 46"/>
                <a:gd name="T4" fmla="*/ 0 w 362"/>
                <a:gd name="T5" fmla="*/ 0 h 46"/>
                <a:gd name="T6" fmla="*/ 0 w 362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2"/>
                <a:gd name="T13" fmla="*/ 0 h 46"/>
                <a:gd name="T14" fmla="*/ 362 w 362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2" h="46">
                  <a:moveTo>
                    <a:pt x="362" y="46"/>
                  </a:moveTo>
                  <a:lnTo>
                    <a:pt x="362" y="0"/>
                  </a:lnTo>
                  <a:lnTo>
                    <a:pt x="0" y="46"/>
                  </a:lnTo>
                  <a:lnTo>
                    <a:pt x="362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52" name="Freeform 1779"/>
            <p:cNvSpPr>
              <a:spLocks/>
            </p:cNvSpPr>
            <p:nvPr/>
          </p:nvSpPr>
          <p:spPr bwMode="auto">
            <a:xfrm>
              <a:off x="1846" y="2105"/>
              <a:ext cx="60" cy="7"/>
            </a:xfrm>
            <a:custGeom>
              <a:avLst/>
              <a:gdLst>
                <a:gd name="T0" fmla="*/ 0 w 362"/>
                <a:gd name="T1" fmla="*/ 0 h 46"/>
                <a:gd name="T2" fmla="*/ 0 w 362"/>
                <a:gd name="T3" fmla="*/ 0 h 46"/>
                <a:gd name="T4" fmla="*/ 0 w 362"/>
                <a:gd name="T5" fmla="*/ 0 h 46"/>
                <a:gd name="T6" fmla="*/ 0 w 362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2"/>
                <a:gd name="T13" fmla="*/ 0 h 46"/>
                <a:gd name="T14" fmla="*/ 362 w 362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2" h="46">
                  <a:moveTo>
                    <a:pt x="362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53" name="Rectangle 1780"/>
            <p:cNvSpPr>
              <a:spLocks noChangeArrowheads="1"/>
            </p:cNvSpPr>
            <p:nvPr/>
          </p:nvSpPr>
          <p:spPr bwMode="auto">
            <a:xfrm>
              <a:off x="1846" y="2105"/>
              <a:ext cx="6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54" name="Freeform 1781"/>
            <p:cNvSpPr>
              <a:spLocks/>
            </p:cNvSpPr>
            <p:nvPr/>
          </p:nvSpPr>
          <p:spPr bwMode="auto">
            <a:xfrm>
              <a:off x="1854" y="2075"/>
              <a:ext cx="37" cy="8"/>
            </a:xfrm>
            <a:custGeom>
              <a:avLst/>
              <a:gdLst>
                <a:gd name="T0" fmla="*/ 0 w 226"/>
                <a:gd name="T1" fmla="*/ 0 h 46"/>
                <a:gd name="T2" fmla="*/ 0 w 226"/>
                <a:gd name="T3" fmla="*/ 0 h 46"/>
                <a:gd name="T4" fmla="*/ 0 w 226"/>
                <a:gd name="T5" fmla="*/ 0 h 46"/>
                <a:gd name="T6" fmla="*/ 0 w 22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6"/>
                <a:gd name="T13" fmla="*/ 0 h 46"/>
                <a:gd name="T14" fmla="*/ 226 w 22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6" h="46">
                  <a:moveTo>
                    <a:pt x="226" y="46"/>
                  </a:moveTo>
                  <a:lnTo>
                    <a:pt x="226" y="0"/>
                  </a:lnTo>
                  <a:lnTo>
                    <a:pt x="0" y="46"/>
                  </a:lnTo>
                  <a:lnTo>
                    <a:pt x="226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55" name="Freeform 1782"/>
            <p:cNvSpPr>
              <a:spLocks/>
            </p:cNvSpPr>
            <p:nvPr/>
          </p:nvSpPr>
          <p:spPr bwMode="auto">
            <a:xfrm>
              <a:off x="1854" y="2075"/>
              <a:ext cx="37" cy="8"/>
            </a:xfrm>
            <a:custGeom>
              <a:avLst/>
              <a:gdLst>
                <a:gd name="T0" fmla="*/ 0 w 226"/>
                <a:gd name="T1" fmla="*/ 0 h 46"/>
                <a:gd name="T2" fmla="*/ 0 w 226"/>
                <a:gd name="T3" fmla="*/ 0 h 46"/>
                <a:gd name="T4" fmla="*/ 0 w 226"/>
                <a:gd name="T5" fmla="*/ 0 h 46"/>
                <a:gd name="T6" fmla="*/ 0 w 22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6"/>
                <a:gd name="T13" fmla="*/ 0 h 46"/>
                <a:gd name="T14" fmla="*/ 226 w 22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6" h="46">
                  <a:moveTo>
                    <a:pt x="226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56" name="Rectangle 1783"/>
            <p:cNvSpPr>
              <a:spLocks noChangeArrowheads="1"/>
            </p:cNvSpPr>
            <p:nvPr/>
          </p:nvSpPr>
          <p:spPr bwMode="auto">
            <a:xfrm>
              <a:off x="1854" y="2075"/>
              <a:ext cx="37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57" name="Freeform 1784"/>
            <p:cNvSpPr>
              <a:spLocks/>
            </p:cNvSpPr>
            <p:nvPr/>
          </p:nvSpPr>
          <p:spPr bwMode="auto">
            <a:xfrm>
              <a:off x="1840" y="2087"/>
              <a:ext cx="57" cy="7"/>
            </a:xfrm>
            <a:custGeom>
              <a:avLst/>
              <a:gdLst>
                <a:gd name="T0" fmla="*/ 0 w 338"/>
                <a:gd name="T1" fmla="*/ 0 h 47"/>
                <a:gd name="T2" fmla="*/ 0 w 338"/>
                <a:gd name="T3" fmla="*/ 0 h 47"/>
                <a:gd name="T4" fmla="*/ 0 w 338"/>
                <a:gd name="T5" fmla="*/ 0 h 47"/>
                <a:gd name="T6" fmla="*/ 0 w 338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8"/>
                <a:gd name="T13" fmla="*/ 0 h 47"/>
                <a:gd name="T14" fmla="*/ 338 w 338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8" h="47">
                  <a:moveTo>
                    <a:pt x="338" y="47"/>
                  </a:moveTo>
                  <a:lnTo>
                    <a:pt x="338" y="0"/>
                  </a:lnTo>
                  <a:lnTo>
                    <a:pt x="0" y="47"/>
                  </a:lnTo>
                  <a:lnTo>
                    <a:pt x="338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58" name="Freeform 1785"/>
            <p:cNvSpPr>
              <a:spLocks/>
            </p:cNvSpPr>
            <p:nvPr/>
          </p:nvSpPr>
          <p:spPr bwMode="auto">
            <a:xfrm>
              <a:off x="1840" y="2087"/>
              <a:ext cx="57" cy="7"/>
            </a:xfrm>
            <a:custGeom>
              <a:avLst/>
              <a:gdLst>
                <a:gd name="T0" fmla="*/ 0 w 338"/>
                <a:gd name="T1" fmla="*/ 0 h 47"/>
                <a:gd name="T2" fmla="*/ 0 w 338"/>
                <a:gd name="T3" fmla="*/ 0 h 47"/>
                <a:gd name="T4" fmla="*/ 0 w 338"/>
                <a:gd name="T5" fmla="*/ 0 h 47"/>
                <a:gd name="T6" fmla="*/ 0 w 338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8"/>
                <a:gd name="T13" fmla="*/ 0 h 47"/>
                <a:gd name="T14" fmla="*/ 338 w 338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8" h="47">
                  <a:moveTo>
                    <a:pt x="338" y="0"/>
                  </a:moveTo>
                  <a:lnTo>
                    <a:pt x="0" y="47"/>
                  </a:lnTo>
                  <a:lnTo>
                    <a:pt x="0" y="0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59" name="Rectangle 1786"/>
            <p:cNvSpPr>
              <a:spLocks noChangeArrowheads="1"/>
            </p:cNvSpPr>
            <p:nvPr/>
          </p:nvSpPr>
          <p:spPr bwMode="auto">
            <a:xfrm>
              <a:off x="1840" y="2087"/>
              <a:ext cx="57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60" name="Freeform 1787"/>
            <p:cNvSpPr>
              <a:spLocks/>
            </p:cNvSpPr>
            <p:nvPr/>
          </p:nvSpPr>
          <p:spPr bwMode="auto">
            <a:xfrm>
              <a:off x="1883" y="2053"/>
              <a:ext cx="7" cy="6"/>
            </a:xfrm>
            <a:custGeom>
              <a:avLst/>
              <a:gdLst>
                <a:gd name="T0" fmla="*/ 0 w 42"/>
                <a:gd name="T1" fmla="*/ 0 h 46"/>
                <a:gd name="T2" fmla="*/ 0 w 42"/>
                <a:gd name="T3" fmla="*/ 0 h 46"/>
                <a:gd name="T4" fmla="*/ 0 w 42"/>
                <a:gd name="T5" fmla="*/ 0 h 46"/>
                <a:gd name="T6" fmla="*/ 0 w 42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6"/>
                <a:gd name="T14" fmla="*/ 42 w 42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6">
                  <a:moveTo>
                    <a:pt x="0" y="46"/>
                  </a:moveTo>
                  <a:lnTo>
                    <a:pt x="0" y="0"/>
                  </a:lnTo>
                  <a:lnTo>
                    <a:pt x="42" y="28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61" name="Freeform 1788"/>
            <p:cNvSpPr>
              <a:spLocks/>
            </p:cNvSpPr>
            <p:nvPr/>
          </p:nvSpPr>
          <p:spPr bwMode="auto">
            <a:xfrm>
              <a:off x="1883" y="2052"/>
              <a:ext cx="7" cy="4"/>
            </a:xfrm>
            <a:custGeom>
              <a:avLst/>
              <a:gdLst>
                <a:gd name="T0" fmla="*/ 0 w 42"/>
                <a:gd name="T1" fmla="*/ 0 h 32"/>
                <a:gd name="T2" fmla="*/ 0 w 42"/>
                <a:gd name="T3" fmla="*/ 0 h 32"/>
                <a:gd name="T4" fmla="*/ 0 w 42"/>
                <a:gd name="T5" fmla="*/ 0 h 32"/>
                <a:gd name="T6" fmla="*/ 0 w 42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32"/>
                <a:gd name="T14" fmla="*/ 42 w 42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32">
                  <a:moveTo>
                    <a:pt x="0" y="4"/>
                  </a:moveTo>
                  <a:lnTo>
                    <a:pt x="42" y="32"/>
                  </a:lnTo>
                  <a:lnTo>
                    <a:pt x="9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62" name="Freeform 1789"/>
            <p:cNvSpPr>
              <a:spLocks/>
            </p:cNvSpPr>
            <p:nvPr/>
          </p:nvSpPr>
          <p:spPr bwMode="auto">
            <a:xfrm>
              <a:off x="1883" y="2052"/>
              <a:ext cx="7" cy="7"/>
            </a:xfrm>
            <a:custGeom>
              <a:avLst/>
              <a:gdLst>
                <a:gd name="T0" fmla="*/ 0 w 42"/>
                <a:gd name="T1" fmla="*/ 0 h 50"/>
                <a:gd name="T2" fmla="*/ 0 w 42"/>
                <a:gd name="T3" fmla="*/ 0 h 50"/>
                <a:gd name="T4" fmla="*/ 0 w 42"/>
                <a:gd name="T5" fmla="*/ 0 h 50"/>
                <a:gd name="T6" fmla="*/ 0 w 42"/>
                <a:gd name="T7" fmla="*/ 0 h 50"/>
                <a:gd name="T8" fmla="*/ 0 w 42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50"/>
                <a:gd name="T17" fmla="*/ 42 w 42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50">
                  <a:moveTo>
                    <a:pt x="0" y="50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42" y="32"/>
                  </a:lnTo>
                  <a:lnTo>
                    <a:pt x="0" y="5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63" name="Freeform 1790"/>
            <p:cNvSpPr>
              <a:spLocks/>
            </p:cNvSpPr>
            <p:nvPr/>
          </p:nvSpPr>
          <p:spPr bwMode="auto">
            <a:xfrm>
              <a:off x="1884" y="2050"/>
              <a:ext cx="8" cy="6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41"/>
                <a:gd name="T14" fmla="*/ 49 w 49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41">
                  <a:moveTo>
                    <a:pt x="33" y="41"/>
                  </a:moveTo>
                  <a:lnTo>
                    <a:pt x="0" y="9"/>
                  </a:lnTo>
                  <a:lnTo>
                    <a:pt x="49" y="0"/>
                  </a:lnTo>
                  <a:lnTo>
                    <a:pt x="33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64" name="Freeform 1791"/>
            <p:cNvSpPr>
              <a:spLocks/>
            </p:cNvSpPr>
            <p:nvPr/>
          </p:nvSpPr>
          <p:spPr bwMode="auto">
            <a:xfrm>
              <a:off x="1884" y="2050"/>
              <a:ext cx="8" cy="2"/>
            </a:xfrm>
            <a:custGeom>
              <a:avLst/>
              <a:gdLst>
                <a:gd name="T0" fmla="*/ 0 w 49"/>
                <a:gd name="T1" fmla="*/ 0 h 9"/>
                <a:gd name="T2" fmla="*/ 0 w 49"/>
                <a:gd name="T3" fmla="*/ 0 h 9"/>
                <a:gd name="T4" fmla="*/ 0 w 49"/>
                <a:gd name="T5" fmla="*/ 0 h 9"/>
                <a:gd name="T6" fmla="*/ 0 w 49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9"/>
                <a:gd name="T14" fmla="*/ 49 w 49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9">
                  <a:moveTo>
                    <a:pt x="0" y="9"/>
                  </a:moveTo>
                  <a:lnTo>
                    <a:pt x="49" y="0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65" name="Freeform 1792"/>
            <p:cNvSpPr>
              <a:spLocks/>
            </p:cNvSpPr>
            <p:nvPr/>
          </p:nvSpPr>
          <p:spPr bwMode="auto">
            <a:xfrm>
              <a:off x="1884" y="2050"/>
              <a:ext cx="8" cy="6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w 49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1"/>
                <a:gd name="T17" fmla="*/ 49 w 4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1">
                  <a:moveTo>
                    <a:pt x="33" y="41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49" y="0"/>
                  </a:lnTo>
                  <a:lnTo>
                    <a:pt x="33" y="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66" name="Freeform 1793"/>
            <p:cNvSpPr>
              <a:spLocks/>
            </p:cNvSpPr>
            <p:nvPr/>
          </p:nvSpPr>
          <p:spPr bwMode="auto">
            <a:xfrm>
              <a:off x="1883" y="2102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67" name="Freeform 1794"/>
            <p:cNvSpPr>
              <a:spLocks/>
            </p:cNvSpPr>
            <p:nvPr/>
          </p:nvSpPr>
          <p:spPr bwMode="auto">
            <a:xfrm>
              <a:off x="1883" y="2102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68" name="Rectangle 1795"/>
            <p:cNvSpPr>
              <a:spLocks noChangeArrowheads="1"/>
            </p:cNvSpPr>
            <p:nvPr/>
          </p:nvSpPr>
          <p:spPr bwMode="auto">
            <a:xfrm>
              <a:off x="1883" y="2102"/>
              <a:ext cx="1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69" name="Freeform 1796"/>
            <p:cNvSpPr>
              <a:spLocks/>
            </p:cNvSpPr>
            <p:nvPr/>
          </p:nvSpPr>
          <p:spPr bwMode="auto">
            <a:xfrm>
              <a:off x="1883" y="2094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70" name="Freeform 1797"/>
            <p:cNvSpPr>
              <a:spLocks/>
            </p:cNvSpPr>
            <p:nvPr/>
          </p:nvSpPr>
          <p:spPr bwMode="auto">
            <a:xfrm>
              <a:off x="1883" y="2094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71" name="Rectangle 1798"/>
            <p:cNvSpPr>
              <a:spLocks noChangeArrowheads="1"/>
            </p:cNvSpPr>
            <p:nvPr/>
          </p:nvSpPr>
          <p:spPr bwMode="auto">
            <a:xfrm>
              <a:off x="1883" y="2094"/>
              <a:ext cx="1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72" name="Freeform 1799"/>
            <p:cNvSpPr>
              <a:spLocks/>
            </p:cNvSpPr>
            <p:nvPr/>
          </p:nvSpPr>
          <p:spPr bwMode="auto">
            <a:xfrm>
              <a:off x="1883" y="2092"/>
              <a:ext cx="12" cy="8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6"/>
                <a:gd name="T14" fmla="*/ 75 w 7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6">
                  <a:moveTo>
                    <a:pt x="75" y="46"/>
                  </a:moveTo>
                  <a:lnTo>
                    <a:pt x="75" y="0"/>
                  </a:lnTo>
                  <a:lnTo>
                    <a:pt x="0" y="46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73" name="Freeform 1800"/>
            <p:cNvSpPr>
              <a:spLocks/>
            </p:cNvSpPr>
            <p:nvPr/>
          </p:nvSpPr>
          <p:spPr bwMode="auto">
            <a:xfrm>
              <a:off x="1883" y="2092"/>
              <a:ext cx="12" cy="8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6"/>
                <a:gd name="T14" fmla="*/ 75 w 7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6">
                  <a:moveTo>
                    <a:pt x="75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74" name="Rectangle 1801"/>
            <p:cNvSpPr>
              <a:spLocks noChangeArrowheads="1"/>
            </p:cNvSpPr>
            <p:nvPr/>
          </p:nvSpPr>
          <p:spPr bwMode="auto">
            <a:xfrm>
              <a:off x="1883" y="2092"/>
              <a:ext cx="1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75" name="Freeform 1802"/>
            <p:cNvSpPr>
              <a:spLocks/>
            </p:cNvSpPr>
            <p:nvPr/>
          </p:nvSpPr>
          <p:spPr bwMode="auto">
            <a:xfrm>
              <a:off x="1883" y="2092"/>
              <a:ext cx="12" cy="6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76" name="Freeform 1803"/>
            <p:cNvSpPr>
              <a:spLocks/>
            </p:cNvSpPr>
            <p:nvPr/>
          </p:nvSpPr>
          <p:spPr bwMode="auto">
            <a:xfrm>
              <a:off x="1883" y="2092"/>
              <a:ext cx="12" cy="6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77" name="Rectangle 1804"/>
            <p:cNvSpPr>
              <a:spLocks noChangeArrowheads="1"/>
            </p:cNvSpPr>
            <p:nvPr/>
          </p:nvSpPr>
          <p:spPr bwMode="auto">
            <a:xfrm>
              <a:off x="1883" y="2092"/>
              <a:ext cx="12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78" name="Freeform 1805"/>
            <p:cNvSpPr>
              <a:spLocks/>
            </p:cNvSpPr>
            <p:nvPr/>
          </p:nvSpPr>
          <p:spPr bwMode="auto">
            <a:xfrm>
              <a:off x="1883" y="2090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79" name="Freeform 1806"/>
            <p:cNvSpPr>
              <a:spLocks/>
            </p:cNvSpPr>
            <p:nvPr/>
          </p:nvSpPr>
          <p:spPr bwMode="auto">
            <a:xfrm>
              <a:off x="1883" y="2090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80" name="Rectangle 1807"/>
            <p:cNvSpPr>
              <a:spLocks noChangeArrowheads="1"/>
            </p:cNvSpPr>
            <p:nvPr/>
          </p:nvSpPr>
          <p:spPr bwMode="auto">
            <a:xfrm>
              <a:off x="1883" y="2090"/>
              <a:ext cx="1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81" name="Freeform 1808"/>
            <p:cNvSpPr>
              <a:spLocks/>
            </p:cNvSpPr>
            <p:nvPr/>
          </p:nvSpPr>
          <p:spPr bwMode="auto">
            <a:xfrm>
              <a:off x="1883" y="2088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82" name="Freeform 1809"/>
            <p:cNvSpPr>
              <a:spLocks/>
            </p:cNvSpPr>
            <p:nvPr/>
          </p:nvSpPr>
          <p:spPr bwMode="auto">
            <a:xfrm>
              <a:off x="1883" y="2088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83" name="Rectangle 1810"/>
            <p:cNvSpPr>
              <a:spLocks noChangeArrowheads="1"/>
            </p:cNvSpPr>
            <p:nvPr/>
          </p:nvSpPr>
          <p:spPr bwMode="auto">
            <a:xfrm>
              <a:off x="1883" y="2088"/>
              <a:ext cx="1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84" name="Freeform 1811"/>
            <p:cNvSpPr>
              <a:spLocks/>
            </p:cNvSpPr>
            <p:nvPr/>
          </p:nvSpPr>
          <p:spPr bwMode="auto">
            <a:xfrm>
              <a:off x="1883" y="2095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85" name="Freeform 1812"/>
            <p:cNvSpPr>
              <a:spLocks/>
            </p:cNvSpPr>
            <p:nvPr/>
          </p:nvSpPr>
          <p:spPr bwMode="auto">
            <a:xfrm>
              <a:off x="1883" y="2095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86" name="Rectangle 1813"/>
            <p:cNvSpPr>
              <a:spLocks noChangeArrowheads="1"/>
            </p:cNvSpPr>
            <p:nvPr/>
          </p:nvSpPr>
          <p:spPr bwMode="auto">
            <a:xfrm>
              <a:off x="1883" y="2095"/>
              <a:ext cx="1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87" name="Freeform 1814"/>
            <p:cNvSpPr>
              <a:spLocks/>
            </p:cNvSpPr>
            <p:nvPr/>
          </p:nvSpPr>
          <p:spPr bwMode="auto">
            <a:xfrm>
              <a:off x="1883" y="2097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88" name="Freeform 1815"/>
            <p:cNvSpPr>
              <a:spLocks/>
            </p:cNvSpPr>
            <p:nvPr/>
          </p:nvSpPr>
          <p:spPr bwMode="auto">
            <a:xfrm>
              <a:off x="1883" y="2097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89" name="Rectangle 1816"/>
            <p:cNvSpPr>
              <a:spLocks noChangeArrowheads="1"/>
            </p:cNvSpPr>
            <p:nvPr/>
          </p:nvSpPr>
          <p:spPr bwMode="auto">
            <a:xfrm>
              <a:off x="1883" y="2097"/>
              <a:ext cx="1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90" name="Freeform 1817"/>
            <p:cNvSpPr>
              <a:spLocks/>
            </p:cNvSpPr>
            <p:nvPr/>
          </p:nvSpPr>
          <p:spPr bwMode="auto">
            <a:xfrm>
              <a:off x="1883" y="2099"/>
              <a:ext cx="12" cy="7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6"/>
                <a:gd name="T14" fmla="*/ 75 w 7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6">
                  <a:moveTo>
                    <a:pt x="75" y="46"/>
                  </a:moveTo>
                  <a:lnTo>
                    <a:pt x="75" y="0"/>
                  </a:lnTo>
                  <a:lnTo>
                    <a:pt x="0" y="46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91" name="Freeform 1818"/>
            <p:cNvSpPr>
              <a:spLocks/>
            </p:cNvSpPr>
            <p:nvPr/>
          </p:nvSpPr>
          <p:spPr bwMode="auto">
            <a:xfrm>
              <a:off x="1883" y="2099"/>
              <a:ext cx="12" cy="7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6"/>
                <a:gd name="T14" fmla="*/ 75 w 7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6">
                  <a:moveTo>
                    <a:pt x="75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92" name="Rectangle 1819"/>
            <p:cNvSpPr>
              <a:spLocks noChangeArrowheads="1"/>
            </p:cNvSpPr>
            <p:nvPr/>
          </p:nvSpPr>
          <p:spPr bwMode="auto">
            <a:xfrm>
              <a:off x="1883" y="2099"/>
              <a:ext cx="1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93" name="Freeform 1820"/>
            <p:cNvSpPr>
              <a:spLocks/>
            </p:cNvSpPr>
            <p:nvPr/>
          </p:nvSpPr>
          <p:spPr bwMode="auto">
            <a:xfrm>
              <a:off x="1883" y="2100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94" name="Freeform 1821"/>
            <p:cNvSpPr>
              <a:spLocks/>
            </p:cNvSpPr>
            <p:nvPr/>
          </p:nvSpPr>
          <p:spPr bwMode="auto">
            <a:xfrm>
              <a:off x="1883" y="2100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95" name="Rectangle 1822"/>
            <p:cNvSpPr>
              <a:spLocks noChangeArrowheads="1"/>
            </p:cNvSpPr>
            <p:nvPr/>
          </p:nvSpPr>
          <p:spPr bwMode="auto">
            <a:xfrm>
              <a:off x="1883" y="2100"/>
              <a:ext cx="1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496" name="Freeform 1823"/>
            <p:cNvSpPr>
              <a:spLocks/>
            </p:cNvSpPr>
            <p:nvPr/>
          </p:nvSpPr>
          <p:spPr bwMode="auto">
            <a:xfrm>
              <a:off x="1828" y="2039"/>
              <a:ext cx="12" cy="12"/>
            </a:xfrm>
            <a:custGeom>
              <a:avLst/>
              <a:gdLst>
                <a:gd name="T0" fmla="*/ 0 w 76"/>
                <a:gd name="T1" fmla="*/ 0 h 73"/>
                <a:gd name="T2" fmla="*/ 0 w 76"/>
                <a:gd name="T3" fmla="*/ 0 h 73"/>
                <a:gd name="T4" fmla="*/ 0 w 76"/>
                <a:gd name="T5" fmla="*/ 0 h 73"/>
                <a:gd name="T6" fmla="*/ 0 w 76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73"/>
                <a:gd name="T14" fmla="*/ 76 w 76"/>
                <a:gd name="T15" fmla="*/ 73 h 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73">
                  <a:moveTo>
                    <a:pt x="35" y="73"/>
                  </a:moveTo>
                  <a:lnTo>
                    <a:pt x="76" y="52"/>
                  </a:lnTo>
                  <a:lnTo>
                    <a:pt x="0" y="0"/>
                  </a:lnTo>
                  <a:lnTo>
                    <a:pt x="35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97" name="Freeform 1824"/>
            <p:cNvSpPr>
              <a:spLocks/>
            </p:cNvSpPr>
            <p:nvPr/>
          </p:nvSpPr>
          <p:spPr bwMode="auto">
            <a:xfrm>
              <a:off x="1828" y="2036"/>
              <a:ext cx="12" cy="12"/>
            </a:xfrm>
            <a:custGeom>
              <a:avLst/>
              <a:gdLst>
                <a:gd name="T0" fmla="*/ 0 w 76"/>
                <a:gd name="T1" fmla="*/ 0 h 73"/>
                <a:gd name="T2" fmla="*/ 0 w 76"/>
                <a:gd name="T3" fmla="*/ 0 h 73"/>
                <a:gd name="T4" fmla="*/ 0 w 76"/>
                <a:gd name="T5" fmla="*/ 0 h 73"/>
                <a:gd name="T6" fmla="*/ 0 w 76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73"/>
                <a:gd name="T14" fmla="*/ 76 w 76"/>
                <a:gd name="T15" fmla="*/ 73 h 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73">
                  <a:moveTo>
                    <a:pt x="76" y="73"/>
                  </a:moveTo>
                  <a:lnTo>
                    <a:pt x="0" y="21"/>
                  </a:lnTo>
                  <a:lnTo>
                    <a:pt x="41" y="0"/>
                  </a:lnTo>
                  <a:lnTo>
                    <a:pt x="76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98" name="Freeform 1825"/>
            <p:cNvSpPr>
              <a:spLocks/>
            </p:cNvSpPr>
            <p:nvPr/>
          </p:nvSpPr>
          <p:spPr bwMode="auto">
            <a:xfrm>
              <a:off x="1828" y="2036"/>
              <a:ext cx="12" cy="15"/>
            </a:xfrm>
            <a:custGeom>
              <a:avLst/>
              <a:gdLst>
                <a:gd name="T0" fmla="*/ 0 w 76"/>
                <a:gd name="T1" fmla="*/ 0 h 94"/>
                <a:gd name="T2" fmla="*/ 0 w 76"/>
                <a:gd name="T3" fmla="*/ 0 h 94"/>
                <a:gd name="T4" fmla="*/ 0 w 76"/>
                <a:gd name="T5" fmla="*/ 0 h 94"/>
                <a:gd name="T6" fmla="*/ 0 w 76"/>
                <a:gd name="T7" fmla="*/ 0 h 94"/>
                <a:gd name="T8" fmla="*/ 0 w 76"/>
                <a:gd name="T9" fmla="*/ 0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94"/>
                <a:gd name="T17" fmla="*/ 76 w 76"/>
                <a:gd name="T18" fmla="*/ 94 h 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94">
                  <a:moveTo>
                    <a:pt x="35" y="94"/>
                  </a:moveTo>
                  <a:lnTo>
                    <a:pt x="76" y="73"/>
                  </a:lnTo>
                  <a:lnTo>
                    <a:pt x="41" y="0"/>
                  </a:lnTo>
                  <a:lnTo>
                    <a:pt x="0" y="21"/>
                  </a:lnTo>
                  <a:lnTo>
                    <a:pt x="35" y="9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499" name="Freeform 1826"/>
            <p:cNvSpPr>
              <a:spLocks/>
            </p:cNvSpPr>
            <p:nvPr/>
          </p:nvSpPr>
          <p:spPr bwMode="auto">
            <a:xfrm>
              <a:off x="1851" y="2008"/>
              <a:ext cx="11" cy="42"/>
            </a:xfrm>
            <a:custGeom>
              <a:avLst/>
              <a:gdLst>
                <a:gd name="T0" fmla="*/ 0 w 69"/>
                <a:gd name="T1" fmla="*/ 0 h 261"/>
                <a:gd name="T2" fmla="*/ 0 w 69"/>
                <a:gd name="T3" fmla="*/ 0 h 261"/>
                <a:gd name="T4" fmla="*/ 0 w 69"/>
                <a:gd name="T5" fmla="*/ 0 h 261"/>
                <a:gd name="T6" fmla="*/ 0 w 69"/>
                <a:gd name="T7" fmla="*/ 0 h 2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261"/>
                <a:gd name="T14" fmla="*/ 69 w 69"/>
                <a:gd name="T15" fmla="*/ 261 h 2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261">
                  <a:moveTo>
                    <a:pt x="45" y="0"/>
                  </a:moveTo>
                  <a:lnTo>
                    <a:pt x="0" y="4"/>
                  </a:lnTo>
                  <a:lnTo>
                    <a:pt x="69" y="26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00" name="Freeform 1827"/>
            <p:cNvSpPr>
              <a:spLocks/>
            </p:cNvSpPr>
            <p:nvPr/>
          </p:nvSpPr>
          <p:spPr bwMode="auto">
            <a:xfrm>
              <a:off x="1851" y="2009"/>
              <a:ext cx="11" cy="42"/>
            </a:xfrm>
            <a:custGeom>
              <a:avLst/>
              <a:gdLst>
                <a:gd name="T0" fmla="*/ 0 w 69"/>
                <a:gd name="T1" fmla="*/ 0 h 262"/>
                <a:gd name="T2" fmla="*/ 0 w 69"/>
                <a:gd name="T3" fmla="*/ 0 h 262"/>
                <a:gd name="T4" fmla="*/ 0 w 69"/>
                <a:gd name="T5" fmla="*/ 0 h 262"/>
                <a:gd name="T6" fmla="*/ 0 w 69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262"/>
                <a:gd name="T14" fmla="*/ 69 w 69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262">
                  <a:moveTo>
                    <a:pt x="0" y="0"/>
                  </a:moveTo>
                  <a:lnTo>
                    <a:pt x="69" y="257"/>
                  </a:lnTo>
                  <a:lnTo>
                    <a:pt x="2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01" name="Freeform 1828"/>
            <p:cNvSpPr>
              <a:spLocks/>
            </p:cNvSpPr>
            <p:nvPr/>
          </p:nvSpPr>
          <p:spPr bwMode="auto">
            <a:xfrm>
              <a:off x="1851" y="2008"/>
              <a:ext cx="11" cy="43"/>
            </a:xfrm>
            <a:custGeom>
              <a:avLst/>
              <a:gdLst>
                <a:gd name="T0" fmla="*/ 0 w 69"/>
                <a:gd name="T1" fmla="*/ 0 h 266"/>
                <a:gd name="T2" fmla="*/ 0 w 69"/>
                <a:gd name="T3" fmla="*/ 0 h 266"/>
                <a:gd name="T4" fmla="*/ 0 w 69"/>
                <a:gd name="T5" fmla="*/ 0 h 266"/>
                <a:gd name="T6" fmla="*/ 0 w 69"/>
                <a:gd name="T7" fmla="*/ 0 h 266"/>
                <a:gd name="T8" fmla="*/ 0 w 69"/>
                <a:gd name="T9" fmla="*/ 0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266"/>
                <a:gd name="T17" fmla="*/ 69 w 69"/>
                <a:gd name="T18" fmla="*/ 266 h 2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266">
                  <a:moveTo>
                    <a:pt x="45" y="0"/>
                  </a:moveTo>
                  <a:lnTo>
                    <a:pt x="0" y="4"/>
                  </a:lnTo>
                  <a:lnTo>
                    <a:pt x="24" y="266"/>
                  </a:lnTo>
                  <a:lnTo>
                    <a:pt x="69" y="261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02" name="Freeform 1829"/>
            <p:cNvSpPr>
              <a:spLocks/>
            </p:cNvSpPr>
            <p:nvPr/>
          </p:nvSpPr>
          <p:spPr bwMode="auto">
            <a:xfrm>
              <a:off x="1853" y="2008"/>
              <a:ext cx="11" cy="42"/>
            </a:xfrm>
            <a:custGeom>
              <a:avLst/>
              <a:gdLst>
                <a:gd name="T0" fmla="*/ 0 w 70"/>
                <a:gd name="T1" fmla="*/ 0 h 263"/>
                <a:gd name="T2" fmla="*/ 0 w 70"/>
                <a:gd name="T3" fmla="*/ 0 h 263"/>
                <a:gd name="T4" fmla="*/ 0 w 70"/>
                <a:gd name="T5" fmla="*/ 0 h 263"/>
                <a:gd name="T6" fmla="*/ 0 w 70"/>
                <a:gd name="T7" fmla="*/ 0 h 2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263"/>
                <a:gd name="T14" fmla="*/ 70 w 70"/>
                <a:gd name="T15" fmla="*/ 263 h 2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263">
                  <a:moveTo>
                    <a:pt x="45" y="0"/>
                  </a:moveTo>
                  <a:lnTo>
                    <a:pt x="0" y="4"/>
                  </a:lnTo>
                  <a:lnTo>
                    <a:pt x="70" y="26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03" name="Freeform 1830"/>
            <p:cNvSpPr>
              <a:spLocks/>
            </p:cNvSpPr>
            <p:nvPr/>
          </p:nvSpPr>
          <p:spPr bwMode="auto">
            <a:xfrm>
              <a:off x="1853" y="2009"/>
              <a:ext cx="11" cy="42"/>
            </a:xfrm>
            <a:custGeom>
              <a:avLst/>
              <a:gdLst>
                <a:gd name="T0" fmla="*/ 0 w 70"/>
                <a:gd name="T1" fmla="*/ 0 h 263"/>
                <a:gd name="T2" fmla="*/ 0 w 70"/>
                <a:gd name="T3" fmla="*/ 0 h 263"/>
                <a:gd name="T4" fmla="*/ 0 w 70"/>
                <a:gd name="T5" fmla="*/ 0 h 263"/>
                <a:gd name="T6" fmla="*/ 0 w 70"/>
                <a:gd name="T7" fmla="*/ 0 h 2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263"/>
                <a:gd name="T14" fmla="*/ 70 w 70"/>
                <a:gd name="T15" fmla="*/ 263 h 2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263">
                  <a:moveTo>
                    <a:pt x="0" y="0"/>
                  </a:moveTo>
                  <a:lnTo>
                    <a:pt x="70" y="259"/>
                  </a:lnTo>
                  <a:lnTo>
                    <a:pt x="24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04" name="Freeform 1831"/>
            <p:cNvSpPr>
              <a:spLocks/>
            </p:cNvSpPr>
            <p:nvPr/>
          </p:nvSpPr>
          <p:spPr bwMode="auto">
            <a:xfrm>
              <a:off x="1853" y="2008"/>
              <a:ext cx="11" cy="43"/>
            </a:xfrm>
            <a:custGeom>
              <a:avLst/>
              <a:gdLst>
                <a:gd name="T0" fmla="*/ 0 w 70"/>
                <a:gd name="T1" fmla="*/ 0 h 267"/>
                <a:gd name="T2" fmla="*/ 0 w 70"/>
                <a:gd name="T3" fmla="*/ 0 h 267"/>
                <a:gd name="T4" fmla="*/ 0 w 70"/>
                <a:gd name="T5" fmla="*/ 0 h 267"/>
                <a:gd name="T6" fmla="*/ 0 w 70"/>
                <a:gd name="T7" fmla="*/ 0 h 267"/>
                <a:gd name="T8" fmla="*/ 0 w 70"/>
                <a:gd name="T9" fmla="*/ 0 h 2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267"/>
                <a:gd name="T17" fmla="*/ 70 w 70"/>
                <a:gd name="T18" fmla="*/ 267 h 2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267">
                  <a:moveTo>
                    <a:pt x="45" y="0"/>
                  </a:moveTo>
                  <a:lnTo>
                    <a:pt x="0" y="4"/>
                  </a:lnTo>
                  <a:lnTo>
                    <a:pt x="24" y="267"/>
                  </a:lnTo>
                  <a:lnTo>
                    <a:pt x="70" y="263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05" name="Freeform 1832"/>
            <p:cNvSpPr>
              <a:spLocks/>
            </p:cNvSpPr>
            <p:nvPr/>
          </p:nvSpPr>
          <p:spPr bwMode="auto">
            <a:xfrm>
              <a:off x="1847" y="2009"/>
              <a:ext cx="7" cy="41"/>
            </a:xfrm>
            <a:custGeom>
              <a:avLst/>
              <a:gdLst>
                <a:gd name="T0" fmla="*/ 0 w 45"/>
                <a:gd name="T1" fmla="*/ 0 h 263"/>
                <a:gd name="T2" fmla="*/ 0 w 45"/>
                <a:gd name="T3" fmla="*/ 0 h 263"/>
                <a:gd name="T4" fmla="*/ 0 w 45"/>
                <a:gd name="T5" fmla="*/ 0 h 263"/>
                <a:gd name="T6" fmla="*/ 0 w 45"/>
                <a:gd name="T7" fmla="*/ 0 h 2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3"/>
                <a:gd name="T14" fmla="*/ 45 w 45"/>
                <a:gd name="T15" fmla="*/ 263 h 2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3">
                  <a:moveTo>
                    <a:pt x="0" y="263"/>
                  </a:moveTo>
                  <a:lnTo>
                    <a:pt x="45" y="263"/>
                  </a:lnTo>
                  <a:lnTo>
                    <a:pt x="0" y="0"/>
                  </a:lnTo>
                  <a:lnTo>
                    <a:pt x="0" y="2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06" name="Freeform 1833"/>
            <p:cNvSpPr>
              <a:spLocks/>
            </p:cNvSpPr>
            <p:nvPr/>
          </p:nvSpPr>
          <p:spPr bwMode="auto">
            <a:xfrm>
              <a:off x="1847" y="2009"/>
              <a:ext cx="7" cy="41"/>
            </a:xfrm>
            <a:custGeom>
              <a:avLst/>
              <a:gdLst>
                <a:gd name="T0" fmla="*/ 0 w 45"/>
                <a:gd name="T1" fmla="*/ 0 h 263"/>
                <a:gd name="T2" fmla="*/ 0 w 45"/>
                <a:gd name="T3" fmla="*/ 0 h 263"/>
                <a:gd name="T4" fmla="*/ 0 w 45"/>
                <a:gd name="T5" fmla="*/ 0 h 263"/>
                <a:gd name="T6" fmla="*/ 0 w 45"/>
                <a:gd name="T7" fmla="*/ 0 h 2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3"/>
                <a:gd name="T14" fmla="*/ 45 w 45"/>
                <a:gd name="T15" fmla="*/ 263 h 2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3">
                  <a:moveTo>
                    <a:pt x="45" y="26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07" name="Rectangle 1834"/>
            <p:cNvSpPr>
              <a:spLocks noChangeArrowheads="1"/>
            </p:cNvSpPr>
            <p:nvPr/>
          </p:nvSpPr>
          <p:spPr bwMode="auto">
            <a:xfrm>
              <a:off x="1847" y="2009"/>
              <a:ext cx="7" cy="4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08" name="Freeform 1835"/>
            <p:cNvSpPr>
              <a:spLocks/>
            </p:cNvSpPr>
            <p:nvPr/>
          </p:nvSpPr>
          <p:spPr bwMode="auto">
            <a:xfrm>
              <a:off x="1848" y="2009"/>
              <a:ext cx="8" cy="41"/>
            </a:xfrm>
            <a:custGeom>
              <a:avLst/>
              <a:gdLst>
                <a:gd name="T0" fmla="*/ 0 w 45"/>
                <a:gd name="T1" fmla="*/ 0 h 262"/>
                <a:gd name="T2" fmla="*/ 0 w 45"/>
                <a:gd name="T3" fmla="*/ 0 h 262"/>
                <a:gd name="T4" fmla="*/ 0 w 45"/>
                <a:gd name="T5" fmla="*/ 0 h 262"/>
                <a:gd name="T6" fmla="*/ 0 w 45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2"/>
                <a:gd name="T14" fmla="*/ 45 w 45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2">
                  <a:moveTo>
                    <a:pt x="0" y="262"/>
                  </a:moveTo>
                  <a:lnTo>
                    <a:pt x="45" y="262"/>
                  </a:lnTo>
                  <a:lnTo>
                    <a:pt x="0" y="0"/>
                  </a:lnTo>
                  <a:lnTo>
                    <a:pt x="0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09" name="Freeform 1836"/>
            <p:cNvSpPr>
              <a:spLocks/>
            </p:cNvSpPr>
            <p:nvPr/>
          </p:nvSpPr>
          <p:spPr bwMode="auto">
            <a:xfrm>
              <a:off x="1848" y="2009"/>
              <a:ext cx="8" cy="41"/>
            </a:xfrm>
            <a:custGeom>
              <a:avLst/>
              <a:gdLst>
                <a:gd name="T0" fmla="*/ 0 w 45"/>
                <a:gd name="T1" fmla="*/ 0 h 262"/>
                <a:gd name="T2" fmla="*/ 0 w 45"/>
                <a:gd name="T3" fmla="*/ 0 h 262"/>
                <a:gd name="T4" fmla="*/ 0 w 45"/>
                <a:gd name="T5" fmla="*/ 0 h 262"/>
                <a:gd name="T6" fmla="*/ 0 w 45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2"/>
                <a:gd name="T14" fmla="*/ 45 w 45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2">
                  <a:moveTo>
                    <a:pt x="45" y="26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10" name="Rectangle 1837"/>
            <p:cNvSpPr>
              <a:spLocks noChangeArrowheads="1"/>
            </p:cNvSpPr>
            <p:nvPr/>
          </p:nvSpPr>
          <p:spPr bwMode="auto">
            <a:xfrm>
              <a:off x="1848" y="2009"/>
              <a:ext cx="8" cy="4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11" name="Freeform 1838"/>
            <p:cNvSpPr>
              <a:spLocks/>
            </p:cNvSpPr>
            <p:nvPr/>
          </p:nvSpPr>
          <p:spPr bwMode="auto">
            <a:xfrm>
              <a:off x="1850" y="2002"/>
              <a:ext cx="7" cy="77"/>
            </a:xfrm>
            <a:custGeom>
              <a:avLst/>
              <a:gdLst>
                <a:gd name="T0" fmla="*/ 0 w 45"/>
                <a:gd name="T1" fmla="*/ 0 h 488"/>
                <a:gd name="T2" fmla="*/ 0 w 45"/>
                <a:gd name="T3" fmla="*/ 0 h 488"/>
                <a:gd name="T4" fmla="*/ 0 w 45"/>
                <a:gd name="T5" fmla="*/ 0 h 488"/>
                <a:gd name="T6" fmla="*/ 0 w 45"/>
                <a:gd name="T7" fmla="*/ 0 h 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88"/>
                <a:gd name="T14" fmla="*/ 45 w 45"/>
                <a:gd name="T15" fmla="*/ 488 h 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88">
                  <a:moveTo>
                    <a:pt x="0" y="488"/>
                  </a:moveTo>
                  <a:lnTo>
                    <a:pt x="45" y="488"/>
                  </a:lnTo>
                  <a:lnTo>
                    <a:pt x="0" y="0"/>
                  </a:lnTo>
                  <a:lnTo>
                    <a:pt x="0" y="4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12" name="Freeform 1839"/>
            <p:cNvSpPr>
              <a:spLocks/>
            </p:cNvSpPr>
            <p:nvPr/>
          </p:nvSpPr>
          <p:spPr bwMode="auto">
            <a:xfrm>
              <a:off x="1850" y="2002"/>
              <a:ext cx="7" cy="77"/>
            </a:xfrm>
            <a:custGeom>
              <a:avLst/>
              <a:gdLst>
                <a:gd name="T0" fmla="*/ 0 w 45"/>
                <a:gd name="T1" fmla="*/ 0 h 488"/>
                <a:gd name="T2" fmla="*/ 0 w 45"/>
                <a:gd name="T3" fmla="*/ 0 h 488"/>
                <a:gd name="T4" fmla="*/ 0 w 45"/>
                <a:gd name="T5" fmla="*/ 0 h 488"/>
                <a:gd name="T6" fmla="*/ 0 w 45"/>
                <a:gd name="T7" fmla="*/ 0 h 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88"/>
                <a:gd name="T14" fmla="*/ 45 w 45"/>
                <a:gd name="T15" fmla="*/ 488 h 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88">
                  <a:moveTo>
                    <a:pt x="45" y="48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4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13" name="Rectangle 1840"/>
            <p:cNvSpPr>
              <a:spLocks noChangeArrowheads="1"/>
            </p:cNvSpPr>
            <p:nvPr/>
          </p:nvSpPr>
          <p:spPr bwMode="auto">
            <a:xfrm>
              <a:off x="1850" y="2002"/>
              <a:ext cx="7" cy="7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14" name="Freeform 1841"/>
            <p:cNvSpPr>
              <a:spLocks/>
            </p:cNvSpPr>
            <p:nvPr/>
          </p:nvSpPr>
          <p:spPr bwMode="auto">
            <a:xfrm>
              <a:off x="1875" y="2034"/>
              <a:ext cx="8" cy="12"/>
            </a:xfrm>
            <a:custGeom>
              <a:avLst/>
              <a:gdLst>
                <a:gd name="T0" fmla="*/ 0 w 48"/>
                <a:gd name="T1" fmla="*/ 0 h 76"/>
                <a:gd name="T2" fmla="*/ 0 w 48"/>
                <a:gd name="T3" fmla="*/ 0 h 76"/>
                <a:gd name="T4" fmla="*/ 0 w 48"/>
                <a:gd name="T5" fmla="*/ 0 h 76"/>
                <a:gd name="T6" fmla="*/ 0 w 48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76"/>
                <a:gd name="T14" fmla="*/ 48 w 48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76">
                  <a:moveTo>
                    <a:pt x="0" y="42"/>
                  </a:moveTo>
                  <a:lnTo>
                    <a:pt x="31" y="76"/>
                  </a:lnTo>
                  <a:lnTo>
                    <a:pt x="48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15" name="Freeform 1842"/>
            <p:cNvSpPr>
              <a:spLocks/>
            </p:cNvSpPr>
            <p:nvPr/>
          </p:nvSpPr>
          <p:spPr bwMode="auto">
            <a:xfrm>
              <a:off x="1881" y="2034"/>
              <a:ext cx="7" cy="12"/>
            </a:xfrm>
            <a:custGeom>
              <a:avLst/>
              <a:gdLst>
                <a:gd name="T0" fmla="*/ 0 w 47"/>
                <a:gd name="T1" fmla="*/ 0 h 76"/>
                <a:gd name="T2" fmla="*/ 0 w 47"/>
                <a:gd name="T3" fmla="*/ 0 h 76"/>
                <a:gd name="T4" fmla="*/ 0 w 47"/>
                <a:gd name="T5" fmla="*/ 0 h 76"/>
                <a:gd name="T6" fmla="*/ 0 w 47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76"/>
                <a:gd name="T14" fmla="*/ 47 w 47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76">
                  <a:moveTo>
                    <a:pt x="0" y="76"/>
                  </a:moveTo>
                  <a:lnTo>
                    <a:pt x="17" y="0"/>
                  </a:lnTo>
                  <a:lnTo>
                    <a:pt x="47" y="34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16" name="Freeform 1843"/>
            <p:cNvSpPr>
              <a:spLocks/>
            </p:cNvSpPr>
            <p:nvPr/>
          </p:nvSpPr>
          <p:spPr bwMode="auto">
            <a:xfrm>
              <a:off x="1875" y="2034"/>
              <a:ext cx="13" cy="12"/>
            </a:xfrm>
            <a:custGeom>
              <a:avLst/>
              <a:gdLst>
                <a:gd name="T0" fmla="*/ 0 w 78"/>
                <a:gd name="T1" fmla="*/ 0 h 76"/>
                <a:gd name="T2" fmla="*/ 0 w 78"/>
                <a:gd name="T3" fmla="*/ 0 h 76"/>
                <a:gd name="T4" fmla="*/ 0 w 78"/>
                <a:gd name="T5" fmla="*/ 0 h 76"/>
                <a:gd name="T6" fmla="*/ 0 w 78"/>
                <a:gd name="T7" fmla="*/ 0 h 76"/>
                <a:gd name="T8" fmla="*/ 0 w 78"/>
                <a:gd name="T9" fmla="*/ 0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6"/>
                <a:gd name="T17" fmla="*/ 78 w 78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6">
                  <a:moveTo>
                    <a:pt x="0" y="42"/>
                  </a:moveTo>
                  <a:lnTo>
                    <a:pt x="31" y="76"/>
                  </a:lnTo>
                  <a:lnTo>
                    <a:pt x="78" y="34"/>
                  </a:lnTo>
                  <a:lnTo>
                    <a:pt x="48" y="0"/>
                  </a:lnTo>
                  <a:lnTo>
                    <a:pt x="0" y="4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17" name="Freeform 1844"/>
            <p:cNvSpPr>
              <a:spLocks/>
            </p:cNvSpPr>
            <p:nvPr/>
          </p:nvSpPr>
          <p:spPr bwMode="auto">
            <a:xfrm>
              <a:off x="1881" y="2009"/>
              <a:ext cx="11" cy="42"/>
            </a:xfrm>
            <a:custGeom>
              <a:avLst/>
              <a:gdLst>
                <a:gd name="T0" fmla="*/ 0 w 69"/>
                <a:gd name="T1" fmla="*/ 0 h 262"/>
                <a:gd name="T2" fmla="*/ 0 w 69"/>
                <a:gd name="T3" fmla="*/ 0 h 262"/>
                <a:gd name="T4" fmla="*/ 0 w 69"/>
                <a:gd name="T5" fmla="*/ 0 h 262"/>
                <a:gd name="T6" fmla="*/ 0 w 69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262"/>
                <a:gd name="T14" fmla="*/ 69 w 69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262">
                  <a:moveTo>
                    <a:pt x="24" y="262"/>
                  </a:moveTo>
                  <a:lnTo>
                    <a:pt x="69" y="257"/>
                  </a:lnTo>
                  <a:lnTo>
                    <a:pt x="0" y="0"/>
                  </a:lnTo>
                  <a:lnTo>
                    <a:pt x="24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18" name="Freeform 1845"/>
            <p:cNvSpPr>
              <a:spLocks/>
            </p:cNvSpPr>
            <p:nvPr/>
          </p:nvSpPr>
          <p:spPr bwMode="auto">
            <a:xfrm>
              <a:off x="1881" y="2008"/>
              <a:ext cx="11" cy="42"/>
            </a:xfrm>
            <a:custGeom>
              <a:avLst/>
              <a:gdLst>
                <a:gd name="T0" fmla="*/ 0 w 69"/>
                <a:gd name="T1" fmla="*/ 0 h 261"/>
                <a:gd name="T2" fmla="*/ 0 w 69"/>
                <a:gd name="T3" fmla="*/ 0 h 261"/>
                <a:gd name="T4" fmla="*/ 0 w 69"/>
                <a:gd name="T5" fmla="*/ 0 h 261"/>
                <a:gd name="T6" fmla="*/ 0 w 69"/>
                <a:gd name="T7" fmla="*/ 0 h 2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261"/>
                <a:gd name="T14" fmla="*/ 69 w 69"/>
                <a:gd name="T15" fmla="*/ 261 h 2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261">
                  <a:moveTo>
                    <a:pt x="69" y="261"/>
                  </a:moveTo>
                  <a:lnTo>
                    <a:pt x="0" y="4"/>
                  </a:lnTo>
                  <a:lnTo>
                    <a:pt x="46" y="0"/>
                  </a:lnTo>
                  <a:lnTo>
                    <a:pt x="69" y="2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19" name="Freeform 1846"/>
            <p:cNvSpPr>
              <a:spLocks/>
            </p:cNvSpPr>
            <p:nvPr/>
          </p:nvSpPr>
          <p:spPr bwMode="auto">
            <a:xfrm>
              <a:off x="1881" y="2008"/>
              <a:ext cx="11" cy="43"/>
            </a:xfrm>
            <a:custGeom>
              <a:avLst/>
              <a:gdLst>
                <a:gd name="T0" fmla="*/ 0 w 69"/>
                <a:gd name="T1" fmla="*/ 0 h 266"/>
                <a:gd name="T2" fmla="*/ 0 w 69"/>
                <a:gd name="T3" fmla="*/ 0 h 266"/>
                <a:gd name="T4" fmla="*/ 0 w 69"/>
                <a:gd name="T5" fmla="*/ 0 h 266"/>
                <a:gd name="T6" fmla="*/ 0 w 69"/>
                <a:gd name="T7" fmla="*/ 0 h 266"/>
                <a:gd name="T8" fmla="*/ 0 w 69"/>
                <a:gd name="T9" fmla="*/ 0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266"/>
                <a:gd name="T17" fmla="*/ 69 w 69"/>
                <a:gd name="T18" fmla="*/ 266 h 2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266">
                  <a:moveTo>
                    <a:pt x="24" y="266"/>
                  </a:moveTo>
                  <a:lnTo>
                    <a:pt x="69" y="261"/>
                  </a:lnTo>
                  <a:lnTo>
                    <a:pt x="46" y="0"/>
                  </a:lnTo>
                  <a:lnTo>
                    <a:pt x="0" y="4"/>
                  </a:lnTo>
                  <a:lnTo>
                    <a:pt x="24" y="2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20" name="Freeform 1847"/>
            <p:cNvSpPr>
              <a:spLocks/>
            </p:cNvSpPr>
            <p:nvPr/>
          </p:nvSpPr>
          <p:spPr bwMode="auto">
            <a:xfrm>
              <a:off x="1879" y="2009"/>
              <a:ext cx="12" cy="42"/>
            </a:xfrm>
            <a:custGeom>
              <a:avLst/>
              <a:gdLst>
                <a:gd name="T0" fmla="*/ 0 w 70"/>
                <a:gd name="T1" fmla="*/ 0 h 263"/>
                <a:gd name="T2" fmla="*/ 0 w 70"/>
                <a:gd name="T3" fmla="*/ 0 h 263"/>
                <a:gd name="T4" fmla="*/ 0 w 70"/>
                <a:gd name="T5" fmla="*/ 0 h 263"/>
                <a:gd name="T6" fmla="*/ 0 w 70"/>
                <a:gd name="T7" fmla="*/ 0 h 2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263"/>
                <a:gd name="T14" fmla="*/ 70 w 70"/>
                <a:gd name="T15" fmla="*/ 263 h 2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263">
                  <a:moveTo>
                    <a:pt x="25" y="263"/>
                  </a:moveTo>
                  <a:lnTo>
                    <a:pt x="70" y="259"/>
                  </a:lnTo>
                  <a:lnTo>
                    <a:pt x="0" y="0"/>
                  </a:lnTo>
                  <a:lnTo>
                    <a:pt x="25" y="2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21" name="Freeform 1848"/>
            <p:cNvSpPr>
              <a:spLocks/>
            </p:cNvSpPr>
            <p:nvPr/>
          </p:nvSpPr>
          <p:spPr bwMode="auto">
            <a:xfrm>
              <a:off x="1879" y="2008"/>
              <a:ext cx="12" cy="42"/>
            </a:xfrm>
            <a:custGeom>
              <a:avLst/>
              <a:gdLst>
                <a:gd name="T0" fmla="*/ 0 w 70"/>
                <a:gd name="T1" fmla="*/ 0 h 263"/>
                <a:gd name="T2" fmla="*/ 0 w 70"/>
                <a:gd name="T3" fmla="*/ 0 h 263"/>
                <a:gd name="T4" fmla="*/ 0 w 70"/>
                <a:gd name="T5" fmla="*/ 0 h 263"/>
                <a:gd name="T6" fmla="*/ 0 w 70"/>
                <a:gd name="T7" fmla="*/ 0 h 2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263"/>
                <a:gd name="T14" fmla="*/ 70 w 70"/>
                <a:gd name="T15" fmla="*/ 263 h 2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263">
                  <a:moveTo>
                    <a:pt x="70" y="263"/>
                  </a:moveTo>
                  <a:lnTo>
                    <a:pt x="0" y="4"/>
                  </a:lnTo>
                  <a:lnTo>
                    <a:pt x="45" y="0"/>
                  </a:lnTo>
                  <a:lnTo>
                    <a:pt x="70" y="2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22" name="Freeform 1849"/>
            <p:cNvSpPr>
              <a:spLocks/>
            </p:cNvSpPr>
            <p:nvPr/>
          </p:nvSpPr>
          <p:spPr bwMode="auto">
            <a:xfrm>
              <a:off x="1879" y="2008"/>
              <a:ext cx="12" cy="43"/>
            </a:xfrm>
            <a:custGeom>
              <a:avLst/>
              <a:gdLst>
                <a:gd name="T0" fmla="*/ 0 w 70"/>
                <a:gd name="T1" fmla="*/ 0 h 267"/>
                <a:gd name="T2" fmla="*/ 0 w 70"/>
                <a:gd name="T3" fmla="*/ 0 h 267"/>
                <a:gd name="T4" fmla="*/ 0 w 70"/>
                <a:gd name="T5" fmla="*/ 0 h 267"/>
                <a:gd name="T6" fmla="*/ 0 w 70"/>
                <a:gd name="T7" fmla="*/ 0 h 267"/>
                <a:gd name="T8" fmla="*/ 0 w 70"/>
                <a:gd name="T9" fmla="*/ 0 h 2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267"/>
                <a:gd name="T17" fmla="*/ 70 w 70"/>
                <a:gd name="T18" fmla="*/ 267 h 2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267">
                  <a:moveTo>
                    <a:pt x="25" y="267"/>
                  </a:moveTo>
                  <a:lnTo>
                    <a:pt x="70" y="263"/>
                  </a:lnTo>
                  <a:lnTo>
                    <a:pt x="45" y="0"/>
                  </a:lnTo>
                  <a:lnTo>
                    <a:pt x="0" y="4"/>
                  </a:lnTo>
                  <a:lnTo>
                    <a:pt x="25" y="26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23" name="Freeform 1850"/>
            <p:cNvSpPr>
              <a:spLocks/>
            </p:cNvSpPr>
            <p:nvPr/>
          </p:nvSpPr>
          <p:spPr bwMode="auto">
            <a:xfrm>
              <a:off x="1862" y="2033"/>
              <a:ext cx="22" cy="19"/>
            </a:xfrm>
            <a:custGeom>
              <a:avLst/>
              <a:gdLst>
                <a:gd name="T0" fmla="*/ 0 w 133"/>
                <a:gd name="T1" fmla="*/ 0 h 124"/>
                <a:gd name="T2" fmla="*/ 0 w 133"/>
                <a:gd name="T3" fmla="*/ 0 h 124"/>
                <a:gd name="T4" fmla="*/ 0 w 133"/>
                <a:gd name="T5" fmla="*/ 0 h 124"/>
                <a:gd name="T6" fmla="*/ 0 w 133"/>
                <a:gd name="T7" fmla="*/ 0 h 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124"/>
                <a:gd name="T14" fmla="*/ 133 w 133"/>
                <a:gd name="T15" fmla="*/ 124 h 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124">
                  <a:moveTo>
                    <a:pt x="0" y="87"/>
                  </a:moveTo>
                  <a:lnTo>
                    <a:pt x="25" y="124"/>
                  </a:lnTo>
                  <a:lnTo>
                    <a:pt x="133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24" name="Freeform 1851"/>
            <p:cNvSpPr>
              <a:spLocks/>
            </p:cNvSpPr>
            <p:nvPr/>
          </p:nvSpPr>
          <p:spPr bwMode="auto">
            <a:xfrm>
              <a:off x="1866" y="2033"/>
              <a:ext cx="22" cy="19"/>
            </a:xfrm>
            <a:custGeom>
              <a:avLst/>
              <a:gdLst>
                <a:gd name="T0" fmla="*/ 0 w 134"/>
                <a:gd name="T1" fmla="*/ 0 h 124"/>
                <a:gd name="T2" fmla="*/ 0 w 134"/>
                <a:gd name="T3" fmla="*/ 0 h 124"/>
                <a:gd name="T4" fmla="*/ 0 w 134"/>
                <a:gd name="T5" fmla="*/ 0 h 124"/>
                <a:gd name="T6" fmla="*/ 0 w 134"/>
                <a:gd name="T7" fmla="*/ 0 h 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24"/>
                <a:gd name="T14" fmla="*/ 134 w 134"/>
                <a:gd name="T15" fmla="*/ 124 h 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24">
                  <a:moveTo>
                    <a:pt x="0" y="124"/>
                  </a:moveTo>
                  <a:lnTo>
                    <a:pt x="108" y="0"/>
                  </a:lnTo>
                  <a:lnTo>
                    <a:pt x="134" y="3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25" name="Freeform 1852"/>
            <p:cNvSpPr>
              <a:spLocks/>
            </p:cNvSpPr>
            <p:nvPr/>
          </p:nvSpPr>
          <p:spPr bwMode="auto">
            <a:xfrm>
              <a:off x="1862" y="2033"/>
              <a:ext cx="26" cy="19"/>
            </a:xfrm>
            <a:custGeom>
              <a:avLst/>
              <a:gdLst>
                <a:gd name="T0" fmla="*/ 0 w 159"/>
                <a:gd name="T1" fmla="*/ 0 h 124"/>
                <a:gd name="T2" fmla="*/ 0 w 159"/>
                <a:gd name="T3" fmla="*/ 0 h 124"/>
                <a:gd name="T4" fmla="*/ 0 w 159"/>
                <a:gd name="T5" fmla="*/ 0 h 124"/>
                <a:gd name="T6" fmla="*/ 0 w 159"/>
                <a:gd name="T7" fmla="*/ 0 h 124"/>
                <a:gd name="T8" fmla="*/ 0 w 159"/>
                <a:gd name="T9" fmla="*/ 0 h 1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9"/>
                <a:gd name="T16" fmla="*/ 0 h 124"/>
                <a:gd name="T17" fmla="*/ 159 w 159"/>
                <a:gd name="T18" fmla="*/ 124 h 1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9" h="124">
                  <a:moveTo>
                    <a:pt x="0" y="87"/>
                  </a:moveTo>
                  <a:lnTo>
                    <a:pt x="25" y="124"/>
                  </a:lnTo>
                  <a:lnTo>
                    <a:pt x="159" y="38"/>
                  </a:lnTo>
                  <a:lnTo>
                    <a:pt x="133" y="0"/>
                  </a:lnTo>
                  <a:lnTo>
                    <a:pt x="0" y="8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26" name="Freeform 1853"/>
            <p:cNvSpPr>
              <a:spLocks/>
            </p:cNvSpPr>
            <p:nvPr/>
          </p:nvSpPr>
          <p:spPr bwMode="auto">
            <a:xfrm>
              <a:off x="1861" y="2032"/>
              <a:ext cx="22" cy="20"/>
            </a:xfrm>
            <a:custGeom>
              <a:avLst/>
              <a:gdLst>
                <a:gd name="T0" fmla="*/ 0 w 133"/>
                <a:gd name="T1" fmla="*/ 0 h 125"/>
                <a:gd name="T2" fmla="*/ 0 w 133"/>
                <a:gd name="T3" fmla="*/ 0 h 125"/>
                <a:gd name="T4" fmla="*/ 0 w 133"/>
                <a:gd name="T5" fmla="*/ 0 h 125"/>
                <a:gd name="T6" fmla="*/ 0 w 133"/>
                <a:gd name="T7" fmla="*/ 0 h 1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125"/>
                <a:gd name="T14" fmla="*/ 133 w 133"/>
                <a:gd name="T15" fmla="*/ 125 h 1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125">
                  <a:moveTo>
                    <a:pt x="0" y="87"/>
                  </a:moveTo>
                  <a:lnTo>
                    <a:pt x="25" y="125"/>
                  </a:lnTo>
                  <a:lnTo>
                    <a:pt x="133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27" name="Freeform 1854"/>
            <p:cNvSpPr>
              <a:spLocks/>
            </p:cNvSpPr>
            <p:nvPr/>
          </p:nvSpPr>
          <p:spPr bwMode="auto">
            <a:xfrm>
              <a:off x="1865" y="2032"/>
              <a:ext cx="23" cy="20"/>
            </a:xfrm>
            <a:custGeom>
              <a:avLst/>
              <a:gdLst>
                <a:gd name="T0" fmla="*/ 0 w 132"/>
                <a:gd name="T1" fmla="*/ 0 h 125"/>
                <a:gd name="T2" fmla="*/ 0 w 132"/>
                <a:gd name="T3" fmla="*/ 0 h 125"/>
                <a:gd name="T4" fmla="*/ 0 w 132"/>
                <a:gd name="T5" fmla="*/ 0 h 125"/>
                <a:gd name="T6" fmla="*/ 0 w 132"/>
                <a:gd name="T7" fmla="*/ 0 h 1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125"/>
                <a:gd name="T14" fmla="*/ 132 w 132"/>
                <a:gd name="T15" fmla="*/ 125 h 1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125">
                  <a:moveTo>
                    <a:pt x="0" y="125"/>
                  </a:moveTo>
                  <a:lnTo>
                    <a:pt x="108" y="0"/>
                  </a:lnTo>
                  <a:lnTo>
                    <a:pt x="132" y="38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28" name="Freeform 1855"/>
            <p:cNvSpPr>
              <a:spLocks/>
            </p:cNvSpPr>
            <p:nvPr/>
          </p:nvSpPr>
          <p:spPr bwMode="auto">
            <a:xfrm>
              <a:off x="1861" y="2032"/>
              <a:ext cx="27" cy="20"/>
            </a:xfrm>
            <a:custGeom>
              <a:avLst/>
              <a:gdLst>
                <a:gd name="T0" fmla="*/ 0 w 157"/>
                <a:gd name="T1" fmla="*/ 0 h 125"/>
                <a:gd name="T2" fmla="*/ 0 w 157"/>
                <a:gd name="T3" fmla="*/ 0 h 125"/>
                <a:gd name="T4" fmla="*/ 0 w 157"/>
                <a:gd name="T5" fmla="*/ 0 h 125"/>
                <a:gd name="T6" fmla="*/ 0 w 157"/>
                <a:gd name="T7" fmla="*/ 0 h 125"/>
                <a:gd name="T8" fmla="*/ 0 w 157"/>
                <a:gd name="T9" fmla="*/ 0 h 1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25"/>
                <a:gd name="T17" fmla="*/ 157 w 157"/>
                <a:gd name="T18" fmla="*/ 125 h 1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25">
                  <a:moveTo>
                    <a:pt x="0" y="87"/>
                  </a:moveTo>
                  <a:lnTo>
                    <a:pt x="25" y="125"/>
                  </a:lnTo>
                  <a:lnTo>
                    <a:pt x="157" y="38"/>
                  </a:lnTo>
                  <a:lnTo>
                    <a:pt x="133" y="0"/>
                  </a:lnTo>
                  <a:lnTo>
                    <a:pt x="0" y="8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29" name="Freeform 1856"/>
            <p:cNvSpPr>
              <a:spLocks/>
            </p:cNvSpPr>
            <p:nvPr/>
          </p:nvSpPr>
          <p:spPr bwMode="auto">
            <a:xfrm>
              <a:off x="1845" y="2093"/>
              <a:ext cx="11" cy="7"/>
            </a:xfrm>
            <a:custGeom>
              <a:avLst/>
              <a:gdLst>
                <a:gd name="T0" fmla="*/ 0 w 64"/>
                <a:gd name="T1" fmla="*/ 0 h 46"/>
                <a:gd name="T2" fmla="*/ 0 w 64"/>
                <a:gd name="T3" fmla="*/ 0 h 46"/>
                <a:gd name="T4" fmla="*/ 0 w 64"/>
                <a:gd name="T5" fmla="*/ 0 h 46"/>
                <a:gd name="T6" fmla="*/ 0 w 6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6"/>
                <a:gd name="T14" fmla="*/ 64 w 6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6">
                  <a:moveTo>
                    <a:pt x="64" y="46"/>
                  </a:moveTo>
                  <a:lnTo>
                    <a:pt x="64" y="0"/>
                  </a:lnTo>
                  <a:lnTo>
                    <a:pt x="0" y="46"/>
                  </a:lnTo>
                  <a:lnTo>
                    <a:pt x="64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30" name="Freeform 1857"/>
            <p:cNvSpPr>
              <a:spLocks/>
            </p:cNvSpPr>
            <p:nvPr/>
          </p:nvSpPr>
          <p:spPr bwMode="auto">
            <a:xfrm>
              <a:off x="1845" y="2093"/>
              <a:ext cx="11" cy="7"/>
            </a:xfrm>
            <a:custGeom>
              <a:avLst/>
              <a:gdLst>
                <a:gd name="T0" fmla="*/ 0 w 64"/>
                <a:gd name="T1" fmla="*/ 0 h 46"/>
                <a:gd name="T2" fmla="*/ 0 w 64"/>
                <a:gd name="T3" fmla="*/ 0 h 46"/>
                <a:gd name="T4" fmla="*/ 0 w 64"/>
                <a:gd name="T5" fmla="*/ 0 h 46"/>
                <a:gd name="T6" fmla="*/ 0 w 6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6"/>
                <a:gd name="T14" fmla="*/ 64 w 6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6">
                  <a:moveTo>
                    <a:pt x="64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31" name="Rectangle 1858"/>
            <p:cNvSpPr>
              <a:spLocks noChangeArrowheads="1"/>
            </p:cNvSpPr>
            <p:nvPr/>
          </p:nvSpPr>
          <p:spPr bwMode="auto">
            <a:xfrm>
              <a:off x="1845" y="2093"/>
              <a:ext cx="1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32" name="Freeform 1859"/>
            <p:cNvSpPr>
              <a:spLocks/>
            </p:cNvSpPr>
            <p:nvPr/>
          </p:nvSpPr>
          <p:spPr bwMode="auto">
            <a:xfrm>
              <a:off x="1846" y="2053"/>
              <a:ext cx="7" cy="6"/>
            </a:xfrm>
            <a:custGeom>
              <a:avLst/>
              <a:gdLst>
                <a:gd name="T0" fmla="*/ 0 w 42"/>
                <a:gd name="T1" fmla="*/ 0 h 46"/>
                <a:gd name="T2" fmla="*/ 0 w 42"/>
                <a:gd name="T3" fmla="*/ 0 h 46"/>
                <a:gd name="T4" fmla="*/ 0 w 42"/>
                <a:gd name="T5" fmla="*/ 0 h 46"/>
                <a:gd name="T6" fmla="*/ 0 w 42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6"/>
                <a:gd name="T14" fmla="*/ 42 w 42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6">
                  <a:moveTo>
                    <a:pt x="0" y="46"/>
                  </a:moveTo>
                  <a:lnTo>
                    <a:pt x="0" y="0"/>
                  </a:lnTo>
                  <a:lnTo>
                    <a:pt x="42" y="28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33" name="Freeform 1860"/>
            <p:cNvSpPr>
              <a:spLocks/>
            </p:cNvSpPr>
            <p:nvPr/>
          </p:nvSpPr>
          <p:spPr bwMode="auto">
            <a:xfrm>
              <a:off x="1846" y="2052"/>
              <a:ext cx="7" cy="4"/>
            </a:xfrm>
            <a:custGeom>
              <a:avLst/>
              <a:gdLst>
                <a:gd name="T0" fmla="*/ 0 w 42"/>
                <a:gd name="T1" fmla="*/ 0 h 32"/>
                <a:gd name="T2" fmla="*/ 0 w 42"/>
                <a:gd name="T3" fmla="*/ 0 h 32"/>
                <a:gd name="T4" fmla="*/ 0 w 42"/>
                <a:gd name="T5" fmla="*/ 0 h 32"/>
                <a:gd name="T6" fmla="*/ 0 w 42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32"/>
                <a:gd name="T14" fmla="*/ 42 w 42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32">
                  <a:moveTo>
                    <a:pt x="0" y="4"/>
                  </a:moveTo>
                  <a:lnTo>
                    <a:pt x="42" y="32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34" name="Freeform 1861"/>
            <p:cNvSpPr>
              <a:spLocks/>
            </p:cNvSpPr>
            <p:nvPr/>
          </p:nvSpPr>
          <p:spPr bwMode="auto">
            <a:xfrm>
              <a:off x="1846" y="2052"/>
              <a:ext cx="7" cy="7"/>
            </a:xfrm>
            <a:custGeom>
              <a:avLst/>
              <a:gdLst>
                <a:gd name="T0" fmla="*/ 0 w 42"/>
                <a:gd name="T1" fmla="*/ 0 h 50"/>
                <a:gd name="T2" fmla="*/ 0 w 42"/>
                <a:gd name="T3" fmla="*/ 0 h 50"/>
                <a:gd name="T4" fmla="*/ 0 w 42"/>
                <a:gd name="T5" fmla="*/ 0 h 50"/>
                <a:gd name="T6" fmla="*/ 0 w 42"/>
                <a:gd name="T7" fmla="*/ 0 h 50"/>
                <a:gd name="T8" fmla="*/ 0 w 42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50"/>
                <a:gd name="T17" fmla="*/ 42 w 42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50">
                  <a:moveTo>
                    <a:pt x="0" y="50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42" y="32"/>
                  </a:lnTo>
                  <a:lnTo>
                    <a:pt x="0" y="5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35" name="Freeform 1862"/>
            <p:cNvSpPr>
              <a:spLocks/>
            </p:cNvSpPr>
            <p:nvPr/>
          </p:nvSpPr>
          <p:spPr bwMode="auto">
            <a:xfrm>
              <a:off x="1848" y="2050"/>
              <a:ext cx="8" cy="6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41"/>
                <a:gd name="T14" fmla="*/ 49 w 49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41">
                  <a:moveTo>
                    <a:pt x="32" y="41"/>
                  </a:moveTo>
                  <a:lnTo>
                    <a:pt x="0" y="9"/>
                  </a:lnTo>
                  <a:lnTo>
                    <a:pt x="49" y="0"/>
                  </a:lnTo>
                  <a:lnTo>
                    <a:pt x="32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36" name="Freeform 1863"/>
            <p:cNvSpPr>
              <a:spLocks/>
            </p:cNvSpPr>
            <p:nvPr/>
          </p:nvSpPr>
          <p:spPr bwMode="auto">
            <a:xfrm>
              <a:off x="1848" y="2050"/>
              <a:ext cx="8" cy="2"/>
            </a:xfrm>
            <a:custGeom>
              <a:avLst/>
              <a:gdLst>
                <a:gd name="T0" fmla="*/ 0 w 49"/>
                <a:gd name="T1" fmla="*/ 0 h 9"/>
                <a:gd name="T2" fmla="*/ 0 w 49"/>
                <a:gd name="T3" fmla="*/ 0 h 9"/>
                <a:gd name="T4" fmla="*/ 0 w 49"/>
                <a:gd name="T5" fmla="*/ 0 h 9"/>
                <a:gd name="T6" fmla="*/ 0 w 49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9"/>
                <a:gd name="T14" fmla="*/ 49 w 49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9">
                  <a:moveTo>
                    <a:pt x="0" y="9"/>
                  </a:moveTo>
                  <a:lnTo>
                    <a:pt x="49" y="0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37" name="Freeform 1864"/>
            <p:cNvSpPr>
              <a:spLocks/>
            </p:cNvSpPr>
            <p:nvPr/>
          </p:nvSpPr>
          <p:spPr bwMode="auto">
            <a:xfrm>
              <a:off x="1848" y="2050"/>
              <a:ext cx="8" cy="6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w 49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1"/>
                <a:gd name="T17" fmla="*/ 49 w 4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1">
                  <a:moveTo>
                    <a:pt x="32" y="41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49" y="0"/>
                  </a:lnTo>
                  <a:lnTo>
                    <a:pt x="32" y="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38" name="Line 1865"/>
            <p:cNvSpPr>
              <a:spLocks noChangeShapeType="1"/>
            </p:cNvSpPr>
            <p:nvPr/>
          </p:nvSpPr>
          <p:spPr bwMode="auto">
            <a:xfrm flipH="1" flipV="1">
              <a:off x="1847" y="2053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39" name="Line 1866"/>
            <p:cNvSpPr>
              <a:spLocks noChangeShapeType="1"/>
            </p:cNvSpPr>
            <p:nvPr/>
          </p:nvSpPr>
          <p:spPr bwMode="auto">
            <a:xfrm>
              <a:off x="1851" y="2050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40" name="Freeform 1867"/>
            <p:cNvSpPr>
              <a:spLocks/>
            </p:cNvSpPr>
            <p:nvPr/>
          </p:nvSpPr>
          <p:spPr bwMode="auto">
            <a:xfrm>
              <a:off x="1829" y="2050"/>
              <a:ext cx="18" cy="7"/>
            </a:xfrm>
            <a:custGeom>
              <a:avLst/>
              <a:gdLst>
                <a:gd name="T0" fmla="*/ 0 w 115"/>
                <a:gd name="T1" fmla="*/ 0 h 45"/>
                <a:gd name="T2" fmla="*/ 0 w 115"/>
                <a:gd name="T3" fmla="*/ 0 h 45"/>
                <a:gd name="T4" fmla="*/ 0 w 115"/>
                <a:gd name="T5" fmla="*/ 0 h 45"/>
                <a:gd name="T6" fmla="*/ 0 w 1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5"/>
                <a:gd name="T14" fmla="*/ 115 w 1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5">
                  <a:moveTo>
                    <a:pt x="0" y="0"/>
                  </a:moveTo>
                  <a:lnTo>
                    <a:pt x="0" y="45"/>
                  </a:lnTo>
                  <a:lnTo>
                    <a:pt x="1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41" name="Freeform 1868"/>
            <p:cNvSpPr>
              <a:spLocks/>
            </p:cNvSpPr>
            <p:nvPr/>
          </p:nvSpPr>
          <p:spPr bwMode="auto">
            <a:xfrm>
              <a:off x="1829" y="2050"/>
              <a:ext cx="18" cy="7"/>
            </a:xfrm>
            <a:custGeom>
              <a:avLst/>
              <a:gdLst>
                <a:gd name="T0" fmla="*/ 0 w 115"/>
                <a:gd name="T1" fmla="*/ 0 h 45"/>
                <a:gd name="T2" fmla="*/ 0 w 115"/>
                <a:gd name="T3" fmla="*/ 0 h 45"/>
                <a:gd name="T4" fmla="*/ 0 w 115"/>
                <a:gd name="T5" fmla="*/ 0 h 45"/>
                <a:gd name="T6" fmla="*/ 0 w 1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5"/>
                <a:gd name="T14" fmla="*/ 115 w 1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5">
                  <a:moveTo>
                    <a:pt x="0" y="45"/>
                  </a:moveTo>
                  <a:lnTo>
                    <a:pt x="115" y="0"/>
                  </a:lnTo>
                  <a:lnTo>
                    <a:pt x="11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42" name="Rectangle 1869"/>
            <p:cNvSpPr>
              <a:spLocks noChangeArrowheads="1"/>
            </p:cNvSpPr>
            <p:nvPr/>
          </p:nvSpPr>
          <p:spPr bwMode="auto">
            <a:xfrm>
              <a:off x="1829" y="2050"/>
              <a:ext cx="1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43" name="Freeform 1870"/>
            <p:cNvSpPr>
              <a:spLocks/>
            </p:cNvSpPr>
            <p:nvPr/>
          </p:nvSpPr>
          <p:spPr bwMode="auto">
            <a:xfrm>
              <a:off x="1829" y="2053"/>
              <a:ext cx="17" cy="6"/>
            </a:xfrm>
            <a:custGeom>
              <a:avLst/>
              <a:gdLst>
                <a:gd name="T0" fmla="*/ 0 w 108"/>
                <a:gd name="T1" fmla="*/ 0 h 46"/>
                <a:gd name="T2" fmla="*/ 0 w 108"/>
                <a:gd name="T3" fmla="*/ 0 h 46"/>
                <a:gd name="T4" fmla="*/ 0 w 108"/>
                <a:gd name="T5" fmla="*/ 0 h 46"/>
                <a:gd name="T6" fmla="*/ 0 w 10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6"/>
                <a:gd name="T14" fmla="*/ 108 w 10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6">
                  <a:moveTo>
                    <a:pt x="0" y="0"/>
                  </a:moveTo>
                  <a:lnTo>
                    <a:pt x="0" y="46"/>
                  </a:lnTo>
                  <a:lnTo>
                    <a:pt x="1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44" name="Freeform 1871"/>
            <p:cNvSpPr>
              <a:spLocks/>
            </p:cNvSpPr>
            <p:nvPr/>
          </p:nvSpPr>
          <p:spPr bwMode="auto">
            <a:xfrm>
              <a:off x="1829" y="2053"/>
              <a:ext cx="17" cy="6"/>
            </a:xfrm>
            <a:custGeom>
              <a:avLst/>
              <a:gdLst>
                <a:gd name="T0" fmla="*/ 0 w 108"/>
                <a:gd name="T1" fmla="*/ 0 h 46"/>
                <a:gd name="T2" fmla="*/ 0 w 108"/>
                <a:gd name="T3" fmla="*/ 0 h 46"/>
                <a:gd name="T4" fmla="*/ 0 w 108"/>
                <a:gd name="T5" fmla="*/ 0 h 46"/>
                <a:gd name="T6" fmla="*/ 0 w 10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6"/>
                <a:gd name="T14" fmla="*/ 108 w 10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6">
                  <a:moveTo>
                    <a:pt x="0" y="46"/>
                  </a:moveTo>
                  <a:lnTo>
                    <a:pt x="108" y="0"/>
                  </a:lnTo>
                  <a:lnTo>
                    <a:pt x="108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45" name="Rectangle 1872"/>
            <p:cNvSpPr>
              <a:spLocks noChangeArrowheads="1"/>
            </p:cNvSpPr>
            <p:nvPr/>
          </p:nvSpPr>
          <p:spPr bwMode="auto">
            <a:xfrm>
              <a:off x="1829" y="2053"/>
              <a:ext cx="1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46" name="Freeform 1873"/>
            <p:cNvSpPr>
              <a:spLocks/>
            </p:cNvSpPr>
            <p:nvPr/>
          </p:nvSpPr>
          <p:spPr bwMode="auto">
            <a:xfrm>
              <a:off x="1836" y="2079"/>
              <a:ext cx="19" cy="25"/>
            </a:xfrm>
            <a:custGeom>
              <a:avLst/>
              <a:gdLst>
                <a:gd name="T0" fmla="*/ 0 w 118"/>
                <a:gd name="T1" fmla="*/ 0 h 157"/>
                <a:gd name="T2" fmla="*/ 0 w 118"/>
                <a:gd name="T3" fmla="*/ 0 h 157"/>
                <a:gd name="T4" fmla="*/ 0 w 118"/>
                <a:gd name="T5" fmla="*/ 0 h 157"/>
                <a:gd name="T6" fmla="*/ 0 w 118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57"/>
                <a:gd name="T14" fmla="*/ 118 w 118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57">
                  <a:moveTo>
                    <a:pt x="77" y="157"/>
                  </a:moveTo>
                  <a:lnTo>
                    <a:pt x="118" y="137"/>
                  </a:lnTo>
                  <a:lnTo>
                    <a:pt x="0" y="0"/>
                  </a:lnTo>
                  <a:lnTo>
                    <a:pt x="77" y="1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47" name="Freeform 1874"/>
            <p:cNvSpPr>
              <a:spLocks/>
            </p:cNvSpPr>
            <p:nvPr/>
          </p:nvSpPr>
          <p:spPr bwMode="auto">
            <a:xfrm>
              <a:off x="1836" y="2075"/>
              <a:ext cx="19" cy="25"/>
            </a:xfrm>
            <a:custGeom>
              <a:avLst/>
              <a:gdLst>
                <a:gd name="T0" fmla="*/ 0 w 118"/>
                <a:gd name="T1" fmla="*/ 0 h 157"/>
                <a:gd name="T2" fmla="*/ 0 w 118"/>
                <a:gd name="T3" fmla="*/ 0 h 157"/>
                <a:gd name="T4" fmla="*/ 0 w 118"/>
                <a:gd name="T5" fmla="*/ 0 h 157"/>
                <a:gd name="T6" fmla="*/ 0 w 118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57"/>
                <a:gd name="T14" fmla="*/ 118 w 118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57">
                  <a:moveTo>
                    <a:pt x="118" y="157"/>
                  </a:moveTo>
                  <a:lnTo>
                    <a:pt x="0" y="20"/>
                  </a:lnTo>
                  <a:lnTo>
                    <a:pt x="41" y="0"/>
                  </a:lnTo>
                  <a:lnTo>
                    <a:pt x="118" y="1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48" name="Freeform 1875"/>
            <p:cNvSpPr>
              <a:spLocks/>
            </p:cNvSpPr>
            <p:nvPr/>
          </p:nvSpPr>
          <p:spPr bwMode="auto">
            <a:xfrm>
              <a:off x="1836" y="2075"/>
              <a:ext cx="19" cy="29"/>
            </a:xfrm>
            <a:custGeom>
              <a:avLst/>
              <a:gdLst>
                <a:gd name="T0" fmla="*/ 0 w 118"/>
                <a:gd name="T1" fmla="*/ 0 h 177"/>
                <a:gd name="T2" fmla="*/ 0 w 118"/>
                <a:gd name="T3" fmla="*/ 0 h 177"/>
                <a:gd name="T4" fmla="*/ 0 w 118"/>
                <a:gd name="T5" fmla="*/ 0 h 177"/>
                <a:gd name="T6" fmla="*/ 0 w 118"/>
                <a:gd name="T7" fmla="*/ 0 h 177"/>
                <a:gd name="T8" fmla="*/ 0 w 118"/>
                <a:gd name="T9" fmla="*/ 0 h 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"/>
                <a:gd name="T16" fmla="*/ 0 h 177"/>
                <a:gd name="T17" fmla="*/ 118 w 118"/>
                <a:gd name="T18" fmla="*/ 177 h 1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" h="177">
                  <a:moveTo>
                    <a:pt x="77" y="177"/>
                  </a:moveTo>
                  <a:lnTo>
                    <a:pt x="118" y="157"/>
                  </a:lnTo>
                  <a:lnTo>
                    <a:pt x="41" y="0"/>
                  </a:lnTo>
                  <a:lnTo>
                    <a:pt x="0" y="20"/>
                  </a:lnTo>
                  <a:lnTo>
                    <a:pt x="77" y="17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49" name="Freeform 1876"/>
            <p:cNvSpPr>
              <a:spLocks/>
            </p:cNvSpPr>
            <p:nvPr/>
          </p:nvSpPr>
          <p:spPr bwMode="auto">
            <a:xfrm>
              <a:off x="1841" y="2091"/>
              <a:ext cx="8" cy="6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0 h 39"/>
                <a:gd name="T4" fmla="*/ 0 w 45"/>
                <a:gd name="T5" fmla="*/ 0 h 39"/>
                <a:gd name="T6" fmla="*/ 0 w 45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9"/>
                <a:gd name="T14" fmla="*/ 45 w 45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9">
                  <a:moveTo>
                    <a:pt x="0" y="39"/>
                  </a:moveTo>
                  <a:lnTo>
                    <a:pt x="45" y="39"/>
                  </a:lnTo>
                  <a:lnTo>
                    <a:pt x="0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50" name="Freeform 1877"/>
            <p:cNvSpPr>
              <a:spLocks/>
            </p:cNvSpPr>
            <p:nvPr/>
          </p:nvSpPr>
          <p:spPr bwMode="auto">
            <a:xfrm>
              <a:off x="1841" y="2091"/>
              <a:ext cx="8" cy="6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0 h 39"/>
                <a:gd name="T4" fmla="*/ 0 w 45"/>
                <a:gd name="T5" fmla="*/ 0 h 39"/>
                <a:gd name="T6" fmla="*/ 0 w 45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9"/>
                <a:gd name="T14" fmla="*/ 45 w 45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9">
                  <a:moveTo>
                    <a:pt x="45" y="3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51" name="Rectangle 1878"/>
            <p:cNvSpPr>
              <a:spLocks noChangeArrowheads="1"/>
            </p:cNvSpPr>
            <p:nvPr/>
          </p:nvSpPr>
          <p:spPr bwMode="auto">
            <a:xfrm>
              <a:off x="1841" y="2091"/>
              <a:ext cx="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52" name="Freeform 1879"/>
            <p:cNvSpPr>
              <a:spLocks/>
            </p:cNvSpPr>
            <p:nvPr/>
          </p:nvSpPr>
          <p:spPr bwMode="auto">
            <a:xfrm>
              <a:off x="1850" y="2091"/>
              <a:ext cx="7" cy="6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0 h 39"/>
                <a:gd name="T4" fmla="*/ 0 w 45"/>
                <a:gd name="T5" fmla="*/ 0 h 39"/>
                <a:gd name="T6" fmla="*/ 0 w 45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9"/>
                <a:gd name="T14" fmla="*/ 45 w 45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9">
                  <a:moveTo>
                    <a:pt x="45" y="0"/>
                  </a:moveTo>
                  <a:lnTo>
                    <a:pt x="0" y="0"/>
                  </a:lnTo>
                  <a:lnTo>
                    <a:pt x="45" y="3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53" name="Freeform 1880"/>
            <p:cNvSpPr>
              <a:spLocks/>
            </p:cNvSpPr>
            <p:nvPr/>
          </p:nvSpPr>
          <p:spPr bwMode="auto">
            <a:xfrm>
              <a:off x="1850" y="2091"/>
              <a:ext cx="7" cy="6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0 h 39"/>
                <a:gd name="T4" fmla="*/ 0 w 45"/>
                <a:gd name="T5" fmla="*/ 0 h 39"/>
                <a:gd name="T6" fmla="*/ 0 w 45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9"/>
                <a:gd name="T14" fmla="*/ 45 w 45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9">
                  <a:moveTo>
                    <a:pt x="0" y="0"/>
                  </a:moveTo>
                  <a:lnTo>
                    <a:pt x="45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54" name="Rectangle 1881"/>
            <p:cNvSpPr>
              <a:spLocks noChangeArrowheads="1"/>
            </p:cNvSpPr>
            <p:nvPr/>
          </p:nvSpPr>
          <p:spPr bwMode="auto">
            <a:xfrm>
              <a:off x="1850" y="2091"/>
              <a:ext cx="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55" name="Freeform 1882"/>
            <p:cNvSpPr>
              <a:spLocks/>
            </p:cNvSpPr>
            <p:nvPr/>
          </p:nvSpPr>
          <p:spPr bwMode="auto">
            <a:xfrm>
              <a:off x="1844" y="2091"/>
              <a:ext cx="7" cy="6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0 h 39"/>
                <a:gd name="T4" fmla="*/ 0 w 45"/>
                <a:gd name="T5" fmla="*/ 0 h 39"/>
                <a:gd name="T6" fmla="*/ 0 w 45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9"/>
                <a:gd name="T14" fmla="*/ 45 w 45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9">
                  <a:moveTo>
                    <a:pt x="45" y="0"/>
                  </a:moveTo>
                  <a:lnTo>
                    <a:pt x="0" y="0"/>
                  </a:lnTo>
                  <a:lnTo>
                    <a:pt x="45" y="3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56" name="Freeform 1883"/>
            <p:cNvSpPr>
              <a:spLocks/>
            </p:cNvSpPr>
            <p:nvPr/>
          </p:nvSpPr>
          <p:spPr bwMode="auto">
            <a:xfrm>
              <a:off x="1844" y="2091"/>
              <a:ext cx="7" cy="6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0 h 39"/>
                <a:gd name="T4" fmla="*/ 0 w 45"/>
                <a:gd name="T5" fmla="*/ 0 h 39"/>
                <a:gd name="T6" fmla="*/ 0 w 45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9"/>
                <a:gd name="T14" fmla="*/ 45 w 45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9">
                  <a:moveTo>
                    <a:pt x="0" y="0"/>
                  </a:moveTo>
                  <a:lnTo>
                    <a:pt x="45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57" name="Rectangle 1884"/>
            <p:cNvSpPr>
              <a:spLocks noChangeArrowheads="1"/>
            </p:cNvSpPr>
            <p:nvPr/>
          </p:nvSpPr>
          <p:spPr bwMode="auto">
            <a:xfrm>
              <a:off x="1844" y="2091"/>
              <a:ext cx="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58" name="Freeform 1885"/>
            <p:cNvSpPr>
              <a:spLocks/>
            </p:cNvSpPr>
            <p:nvPr/>
          </p:nvSpPr>
          <p:spPr bwMode="auto">
            <a:xfrm>
              <a:off x="1833" y="2036"/>
              <a:ext cx="18" cy="7"/>
            </a:xfrm>
            <a:custGeom>
              <a:avLst/>
              <a:gdLst>
                <a:gd name="T0" fmla="*/ 0 w 113"/>
                <a:gd name="T1" fmla="*/ 0 h 46"/>
                <a:gd name="T2" fmla="*/ 0 w 113"/>
                <a:gd name="T3" fmla="*/ 0 h 46"/>
                <a:gd name="T4" fmla="*/ 0 w 113"/>
                <a:gd name="T5" fmla="*/ 0 h 46"/>
                <a:gd name="T6" fmla="*/ 0 w 11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46"/>
                <a:gd name="T14" fmla="*/ 113 w 11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46">
                  <a:moveTo>
                    <a:pt x="0" y="0"/>
                  </a:moveTo>
                  <a:lnTo>
                    <a:pt x="0" y="46"/>
                  </a:lnTo>
                  <a:lnTo>
                    <a:pt x="1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59" name="Freeform 1886"/>
            <p:cNvSpPr>
              <a:spLocks/>
            </p:cNvSpPr>
            <p:nvPr/>
          </p:nvSpPr>
          <p:spPr bwMode="auto">
            <a:xfrm>
              <a:off x="1833" y="2036"/>
              <a:ext cx="18" cy="7"/>
            </a:xfrm>
            <a:custGeom>
              <a:avLst/>
              <a:gdLst>
                <a:gd name="T0" fmla="*/ 0 w 113"/>
                <a:gd name="T1" fmla="*/ 0 h 46"/>
                <a:gd name="T2" fmla="*/ 0 w 113"/>
                <a:gd name="T3" fmla="*/ 0 h 46"/>
                <a:gd name="T4" fmla="*/ 0 w 113"/>
                <a:gd name="T5" fmla="*/ 0 h 46"/>
                <a:gd name="T6" fmla="*/ 0 w 11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46"/>
                <a:gd name="T14" fmla="*/ 113 w 11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46">
                  <a:moveTo>
                    <a:pt x="0" y="46"/>
                  </a:moveTo>
                  <a:lnTo>
                    <a:pt x="113" y="0"/>
                  </a:lnTo>
                  <a:lnTo>
                    <a:pt x="113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60" name="Rectangle 1887"/>
            <p:cNvSpPr>
              <a:spLocks noChangeArrowheads="1"/>
            </p:cNvSpPr>
            <p:nvPr/>
          </p:nvSpPr>
          <p:spPr bwMode="auto">
            <a:xfrm>
              <a:off x="1833" y="2036"/>
              <a:ext cx="1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61" name="Line 1888"/>
            <p:cNvSpPr>
              <a:spLocks noChangeShapeType="1"/>
            </p:cNvSpPr>
            <p:nvPr/>
          </p:nvSpPr>
          <p:spPr bwMode="auto">
            <a:xfrm flipV="1">
              <a:off x="1858" y="2050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62" name="Line 1889"/>
            <p:cNvSpPr>
              <a:spLocks noChangeShapeType="1"/>
            </p:cNvSpPr>
            <p:nvPr/>
          </p:nvSpPr>
          <p:spPr bwMode="auto">
            <a:xfrm flipH="1">
              <a:off x="1862" y="2053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63" name="Freeform 1890"/>
            <p:cNvSpPr>
              <a:spLocks/>
            </p:cNvSpPr>
            <p:nvPr/>
          </p:nvSpPr>
          <p:spPr bwMode="auto">
            <a:xfrm>
              <a:off x="1855" y="2050"/>
              <a:ext cx="7" cy="6"/>
            </a:xfrm>
            <a:custGeom>
              <a:avLst/>
              <a:gdLst>
                <a:gd name="T0" fmla="*/ 0 w 45"/>
                <a:gd name="T1" fmla="*/ 0 h 41"/>
                <a:gd name="T2" fmla="*/ 0 w 45"/>
                <a:gd name="T3" fmla="*/ 0 h 41"/>
                <a:gd name="T4" fmla="*/ 0 w 45"/>
                <a:gd name="T5" fmla="*/ 0 h 41"/>
                <a:gd name="T6" fmla="*/ 0 w 45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1"/>
                <a:gd name="T14" fmla="*/ 45 w 45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1">
                  <a:moveTo>
                    <a:pt x="0" y="0"/>
                  </a:moveTo>
                  <a:lnTo>
                    <a:pt x="45" y="0"/>
                  </a:lnTo>
                  <a:lnTo>
                    <a:pt x="1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64" name="Freeform 1891"/>
            <p:cNvSpPr>
              <a:spLocks/>
            </p:cNvSpPr>
            <p:nvPr/>
          </p:nvSpPr>
          <p:spPr bwMode="auto">
            <a:xfrm>
              <a:off x="1858" y="2050"/>
              <a:ext cx="5" cy="6"/>
            </a:xfrm>
            <a:custGeom>
              <a:avLst/>
              <a:gdLst>
                <a:gd name="T0" fmla="*/ 0 w 32"/>
                <a:gd name="T1" fmla="*/ 0 h 41"/>
                <a:gd name="T2" fmla="*/ 0 w 32"/>
                <a:gd name="T3" fmla="*/ 0 h 41"/>
                <a:gd name="T4" fmla="*/ 0 w 32"/>
                <a:gd name="T5" fmla="*/ 0 h 41"/>
                <a:gd name="T6" fmla="*/ 0 w 32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41"/>
                <a:gd name="T14" fmla="*/ 32 w 32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41">
                  <a:moveTo>
                    <a:pt x="28" y="0"/>
                  </a:moveTo>
                  <a:lnTo>
                    <a:pt x="0" y="41"/>
                  </a:lnTo>
                  <a:lnTo>
                    <a:pt x="32" y="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65" name="Freeform 1892"/>
            <p:cNvSpPr>
              <a:spLocks/>
            </p:cNvSpPr>
            <p:nvPr/>
          </p:nvSpPr>
          <p:spPr bwMode="auto">
            <a:xfrm>
              <a:off x="1855" y="2050"/>
              <a:ext cx="8" cy="6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w 49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1"/>
                <a:gd name="T17" fmla="*/ 49 w 4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1">
                  <a:moveTo>
                    <a:pt x="0" y="0"/>
                  </a:moveTo>
                  <a:lnTo>
                    <a:pt x="45" y="0"/>
                  </a:lnTo>
                  <a:lnTo>
                    <a:pt x="49" y="9"/>
                  </a:lnTo>
                  <a:lnTo>
                    <a:pt x="17" y="41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66" name="Freeform 1893"/>
            <p:cNvSpPr>
              <a:spLocks/>
            </p:cNvSpPr>
            <p:nvPr/>
          </p:nvSpPr>
          <p:spPr bwMode="auto">
            <a:xfrm>
              <a:off x="1858" y="2052"/>
              <a:ext cx="6" cy="7"/>
            </a:xfrm>
            <a:custGeom>
              <a:avLst/>
              <a:gdLst>
                <a:gd name="T0" fmla="*/ 0 w 42"/>
                <a:gd name="T1" fmla="*/ 0 h 50"/>
                <a:gd name="T2" fmla="*/ 0 w 42"/>
                <a:gd name="T3" fmla="*/ 0 h 50"/>
                <a:gd name="T4" fmla="*/ 0 w 42"/>
                <a:gd name="T5" fmla="*/ 0 h 50"/>
                <a:gd name="T6" fmla="*/ 0 w 42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50"/>
                <a:gd name="T14" fmla="*/ 42 w 42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50">
                  <a:moveTo>
                    <a:pt x="0" y="32"/>
                  </a:moveTo>
                  <a:lnTo>
                    <a:pt x="32" y="0"/>
                  </a:lnTo>
                  <a:lnTo>
                    <a:pt x="42" y="50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67" name="Freeform 1894"/>
            <p:cNvSpPr>
              <a:spLocks/>
            </p:cNvSpPr>
            <p:nvPr/>
          </p:nvSpPr>
          <p:spPr bwMode="auto">
            <a:xfrm>
              <a:off x="1863" y="2052"/>
              <a:ext cx="1" cy="7"/>
            </a:xfrm>
            <a:custGeom>
              <a:avLst/>
              <a:gdLst>
                <a:gd name="T0" fmla="*/ 0 w 10"/>
                <a:gd name="T1" fmla="*/ 0 h 50"/>
                <a:gd name="T2" fmla="*/ 0 w 10"/>
                <a:gd name="T3" fmla="*/ 0 h 50"/>
                <a:gd name="T4" fmla="*/ 0 w 10"/>
                <a:gd name="T5" fmla="*/ 0 h 50"/>
                <a:gd name="T6" fmla="*/ 0 w 10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50"/>
                <a:gd name="T14" fmla="*/ 10 w 10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50">
                  <a:moveTo>
                    <a:pt x="0" y="0"/>
                  </a:moveTo>
                  <a:lnTo>
                    <a:pt x="10" y="50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68" name="Freeform 1895"/>
            <p:cNvSpPr>
              <a:spLocks/>
            </p:cNvSpPr>
            <p:nvPr/>
          </p:nvSpPr>
          <p:spPr bwMode="auto">
            <a:xfrm>
              <a:off x="1858" y="2052"/>
              <a:ext cx="6" cy="7"/>
            </a:xfrm>
            <a:custGeom>
              <a:avLst/>
              <a:gdLst>
                <a:gd name="T0" fmla="*/ 0 w 42"/>
                <a:gd name="T1" fmla="*/ 0 h 50"/>
                <a:gd name="T2" fmla="*/ 0 w 42"/>
                <a:gd name="T3" fmla="*/ 0 h 50"/>
                <a:gd name="T4" fmla="*/ 0 w 42"/>
                <a:gd name="T5" fmla="*/ 0 h 50"/>
                <a:gd name="T6" fmla="*/ 0 w 42"/>
                <a:gd name="T7" fmla="*/ 0 h 50"/>
                <a:gd name="T8" fmla="*/ 0 w 42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50"/>
                <a:gd name="T17" fmla="*/ 42 w 42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50">
                  <a:moveTo>
                    <a:pt x="0" y="32"/>
                  </a:moveTo>
                  <a:lnTo>
                    <a:pt x="32" y="0"/>
                  </a:lnTo>
                  <a:lnTo>
                    <a:pt x="42" y="4"/>
                  </a:lnTo>
                  <a:lnTo>
                    <a:pt x="42" y="50"/>
                  </a:lnTo>
                  <a:lnTo>
                    <a:pt x="0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69" name="Freeform 1896"/>
            <p:cNvSpPr>
              <a:spLocks/>
            </p:cNvSpPr>
            <p:nvPr/>
          </p:nvSpPr>
          <p:spPr bwMode="auto">
            <a:xfrm>
              <a:off x="1852" y="2091"/>
              <a:ext cx="8" cy="6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0 h 39"/>
                <a:gd name="T4" fmla="*/ 0 w 45"/>
                <a:gd name="T5" fmla="*/ 0 h 39"/>
                <a:gd name="T6" fmla="*/ 0 w 45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9"/>
                <a:gd name="T14" fmla="*/ 45 w 45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9">
                  <a:moveTo>
                    <a:pt x="45" y="0"/>
                  </a:moveTo>
                  <a:lnTo>
                    <a:pt x="0" y="0"/>
                  </a:lnTo>
                  <a:lnTo>
                    <a:pt x="45" y="3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70" name="Freeform 1897"/>
            <p:cNvSpPr>
              <a:spLocks/>
            </p:cNvSpPr>
            <p:nvPr/>
          </p:nvSpPr>
          <p:spPr bwMode="auto">
            <a:xfrm>
              <a:off x="1852" y="2091"/>
              <a:ext cx="8" cy="6"/>
            </a:xfrm>
            <a:custGeom>
              <a:avLst/>
              <a:gdLst>
                <a:gd name="T0" fmla="*/ 0 w 45"/>
                <a:gd name="T1" fmla="*/ 0 h 39"/>
                <a:gd name="T2" fmla="*/ 0 w 45"/>
                <a:gd name="T3" fmla="*/ 0 h 39"/>
                <a:gd name="T4" fmla="*/ 0 w 45"/>
                <a:gd name="T5" fmla="*/ 0 h 39"/>
                <a:gd name="T6" fmla="*/ 0 w 45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9"/>
                <a:gd name="T14" fmla="*/ 45 w 45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9">
                  <a:moveTo>
                    <a:pt x="0" y="0"/>
                  </a:moveTo>
                  <a:lnTo>
                    <a:pt x="45" y="39"/>
                  </a:lnTo>
                  <a:lnTo>
                    <a:pt x="0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71" name="Rectangle 1898"/>
            <p:cNvSpPr>
              <a:spLocks noChangeArrowheads="1"/>
            </p:cNvSpPr>
            <p:nvPr/>
          </p:nvSpPr>
          <p:spPr bwMode="auto">
            <a:xfrm>
              <a:off x="1852" y="2091"/>
              <a:ext cx="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72" name="Line 1899"/>
            <p:cNvSpPr>
              <a:spLocks noChangeShapeType="1"/>
            </p:cNvSpPr>
            <p:nvPr/>
          </p:nvSpPr>
          <p:spPr bwMode="auto">
            <a:xfrm flipV="1">
              <a:off x="1860" y="2047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73" name="Line 1900"/>
            <p:cNvSpPr>
              <a:spLocks noChangeShapeType="1"/>
            </p:cNvSpPr>
            <p:nvPr/>
          </p:nvSpPr>
          <p:spPr bwMode="auto">
            <a:xfrm flipH="1" flipV="1">
              <a:off x="1883" y="2053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74" name="Line 1901"/>
            <p:cNvSpPr>
              <a:spLocks noChangeShapeType="1"/>
            </p:cNvSpPr>
            <p:nvPr/>
          </p:nvSpPr>
          <p:spPr bwMode="auto">
            <a:xfrm>
              <a:off x="1887" y="2050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75" name="Freeform 1902"/>
            <p:cNvSpPr>
              <a:spLocks/>
            </p:cNvSpPr>
            <p:nvPr/>
          </p:nvSpPr>
          <p:spPr bwMode="auto">
            <a:xfrm>
              <a:off x="1879" y="2091"/>
              <a:ext cx="8" cy="14"/>
            </a:xfrm>
            <a:custGeom>
              <a:avLst/>
              <a:gdLst>
                <a:gd name="T0" fmla="*/ 0 w 45"/>
                <a:gd name="T1" fmla="*/ 0 h 92"/>
                <a:gd name="T2" fmla="*/ 0 w 45"/>
                <a:gd name="T3" fmla="*/ 0 h 92"/>
                <a:gd name="T4" fmla="*/ 0 w 45"/>
                <a:gd name="T5" fmla="*/ 0 h 92"/>
                <a:gd name="T6" fmla="*/ 0 w 45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2"/>
                <a:gd name="T14" fmla="*/ 45 w 45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2">
                  <a:moveTo>
                    <a:pt x="0" y="92"/>
                  </a:moveTo>
                  <a:lnTo>
                    <a:pt x="45" y="92"/>
                  </a:lnTo>
                  <a:lnTo>
                    <a:pt x="0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76" name="Freeform 1903"/>
            <p:cNvSpPr>
              <a:spLocks/>
            </p:cNvSpPr>
            <p:nvPr/>
          </p:nvSpPr>
          <p:spPr bwMode="auto">
            <a:xfrm>
              <a:off x="1879" y="2091"/>
              <a:ext cx="8" cy="14"/>
            </a:xfrm>
            <a:custGeom>
              <a:avLst/>
              <a:gdLst>
                <a:gd name="T0" fmla="*/ 0 w 45"/>
                <a:gd name="T1" fmla="*/ 0 h 92"/>
                <a:gd name="T2" fmla="*/ 0 w 45"/>
                <a:gd name="T3" fmla="*/ 0 h 92"/>
                <a:gd name="T4" fmla="*/ 0 w 45"/>
                <a:gd name="T5" fmla="*/ 0 h 92"/>
                <a:gd name="T6" fmla="*/ 0 w 45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2"/>
                <a:gd name="T14" fmla="*/ 45 w 45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2">
                  <a:moveTo>
                    <a:pt x="45" y="9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9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77" name="Rectangle 1904"/>
            <p:cNvSpPr>
              <a:spLocks noChangeArrowheads="1"/>
            </p:cNvSpPr>
            <p:nvPr/>
          </p:nvSpPr>
          <p:spPr bwMode="auto">
            <a:xfrm>
              <a:off x="1879" y="2091"/>
              <a:ext cx="8" cy="1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78" name="Freeform 1905"/>
            <p:cNvSpPr>
              <a:spLocks/>
            </p:cNvSpPr>
            <p:nvPr/>
          </p:nvSpPr>
          <p:spPr bwMode="auto">
            <a:xfrm>
              <a:off x="1876" y="2044"/>
              <a:ext cx="12" cy="9"/>
            </a:xfrm>
            <a:custGeom>
              <a:avLst/>
              <a:gdLst>
                <a:gd name="T0" fmla="*/ 0 w 74"/>
                <a:gd name="T1" fmla="*/ 0 h 54"/>
                <a:gd name="T2" fmla="*/ 0 w 74"/>
                <a:gd name="T3" fmla="*/ 0 h 54"/>
                <a:gd name="T4" fmla="*/ 0 w 74"/>
                <a:gd name="T5" fmla="*/ 0 h 54"/>
                <a:gd name="T6" fmla="*/ 0 w 7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"/>
                <a:gd name="T13" fmla="*/ 0 h 54"/>
                <a:gd name="T14" fmla="*/ 74 w 7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" h="54">
                  <a:moveTo>
                    <a:pt x="37" y="54"/>
                  </a:moveTo>
                  <a:lnTo>
                    <a:pt x="74" y="29"/>
                  </a:lnTo>
                  <a:lnTo>
                    <a:pt x="0" y="0"/>
                  </a:lnTo>
                  <a:lnTo>
                    <a:pt x="37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79" name="Freeform 1906"/>
            <p:cNvSpPr>
              <a:spLocks/>
            </p:cNvSpPr>
            <p:nvPr/>
          </p:nvSpPr>
          <p:spPr bwMode="auto">
            <a:xfrm>
              <a:off x="1876" y="2040"/>
              <a:ext cx="12" cy="9"/>
            </a:xfrm>
            <a:custGeom>
              <a:avLst/>
              <a:gdLst>
                <a:gd name="T0" fmla="*/ 0 w 74"/>
                <a:gd name="T1" fmla="*/ 0 h 55"/>
                <a:gd name="T2" fmla="*/ 0 w 74"/>
                <a:gd name="T3" fmla="*/ 0 h 55"/>
                <a:gd name="T4" fmla="*/ 0 w 74"/>
                <a:gd name="T5" fmla="*/ 0 h 55"/>
                <a:gd name="T6" fmla="*/ 0 w 74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"/>
                <a:gd name="T13" fmla="*/ 0 h 55"/>
                <a:gd name="T14" fmla="*/ 74 w 74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" h="55">
                  <a:moveTo>
                    <a:pt x="74" y="55"/>
                  </a:moveTo>
                  <a:lnTo>
                    <a:pt x="0" y="26"/>
                  </a:lnTo>
                  <a:lnTo>
                    <a:pt x="38" y="0"/>
                  </a:lnTo>
                  <a:lnTo>
                    <a:pt x="74" y="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80" name="Freeform 1907"/>
            <p:cNvSpPr>
              <a:spLocks/>
            </p:cNvSpPr>
            <p:nvPr/>
          </p:nvSpPr>
          <p:spPr bwMode="auto">
            <a:xfrm>
              <a:off x="1876" y="2040"/>
              <a:ext cx="12" cy="13"/>
            </a:xfrm>
            <a:custGeom>
              <a:avLst/>
              <a:gdLst>
                <a:gd name="T0" fmla="*/ 0 w 74"/>
                <a:gd name="T1" fmla="*/ 0 h 80"/>
                <a:gd name="T2" fmla="*/ 0 w 74"/>
                <a:gd name="T3" fmla="*/ 0 h 80"/>
                <a:gd name="T4" fmla="*/ 0 w 74"/>
                <a:gd name="T5" fmla="*/ 0 h 80"/>
                <a:gd name="T6" fmla="*/ 0 w 74"/>
                <a:gd name="T7" fmla="*/ 0 h 80"/>
                <a:gd name="T8" fmla="*/ 0 w 74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80"/>
                <a:gd name="T17" fmla="*/ 74 w 74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80">
                  <a:moveTo>
                    <a:pt x="37" y="80"/>
                  </a:moveTo>
                  <a:lnTo>
                    <a:pt x="74" y="55"/>
                  </a:lnTo>
                  <a:lnTo>
                    <a:pt x="38" y="0"/>
                  </a:lnTo>
                  <a:lnTo>
                    <a:pt x="0" y="26"/>
                  </a:lnTo>
                  <a:lnTo>
                    <a:pt x="37" y="8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81" name="Freeform 1908"/>
            <p:cNvSpPr>
              <a:spLocks/>
            </p:cNvSpPr>
            <p:nvPr/>
          </p:nvSpPr>
          <p:spPr bwMode="auto">
            <a:xfrm>
              <a:off x="1873" y="2046"/>
              <a:ext cx="13" cy="8"/>
            </a:xfrm>
            <a:custGeom>
              <a:avLst/>
              <a:gdLst>
                <a:gd name="T0" fmla="*/ 0 w 76"/>
                <a:gd name="T1" fmla="*/ 0 h 59"/>
                <a:gd name="T2" fmla="*/ 0 w 76"/>
                <a:gd name="T3" fmla="*/ 0 h 59"/>
                <a:gd name="T4" fmla="*/ 0 w 76"/>
                <a:gd name="T5" fmla="*/ 0 h 59"/>
                <a:gd name="T6" fmla="*/ 0 w 76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59"/>
                <a:gd name="T14" fmla="*/ 76 w 76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59">
                  <a:moveTo>
                    <a:pt x="38" y="59"/>
                  </a:moveTo>
                  <a:lnTo>
                    <a:pt x="76" y="34"/>
                  </a:lnTo>
                  <a:lnTo>
                    <a:pt x="0" y="0"/>
                  </a:lnTo>
                  <a:lnTo>
                    <a:pt x="38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82" name="Freeform 1909"/>
            <p:cNvSpPr>
              <a:spLocks/>
            </p:cNvSpPr>
            <p:nvPr/>
          </p:nvSpPr>
          <p:spPr bwMode="auto">
            <a:xfrm>
              <a:off x="1873" y="2041"/>
              <a:ext cx="13" cy="10"/>
            </a:xfrm>
            <a:custGeom>
              <a:avLst/>
              <a:gdLst>
                <a:gd name="T0" fmla="*/ 0 w 76"/>
                <a:gd name="T1" fmla="*/ 0 h 59"/>
                <a:gd name="T2" fmla="*/ 0 w 76"/>
                <a:gd name="T3" fmla="*/ 0 h 59"/>
                <a:gd name="T4" fmla="*/ 0 w 76"/>
                <a:gd name="T5" fmla="*/ 0 h 59"/>
                <a:gd name="T6" fmla="*/ 0 w 76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59"/>
                <a:gd name="T14" fmla="*/ 76 w 76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59">
                  <a:moveTo>
                    <a:pt x="76" y="59"/>
                  </a:moveTo>
                  <a:lnTo>
                    <a:pt x="0" y="25"/>
                  </a:lnTo>
                  <a:lnTo>
                    <a:pt x="38" y="0"/>
                  </a:lnTo>
                  <a:lnTo>
                    <a:pt x="76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83" name="Freeform 1910"/>
            <p:cNvSpPr>
              <a:spLocks/>
            </p:cNvSpPr>
            <p:nvPr/>
          </p:nvSpPr>
          <p:spPr bwMode="auto">
            <a:xfrm>
              <a:off x="1873" y="2041"/>
              <a:ext cx="13" cy="13"/>
            </a:xfrm>
            <a:custGeom>
              <a:avLst/>
              <a:gdLst>
                <a:gd name="T0" fmla="*/ 0 w 76"/>
                <a:gd name="T1" fmla="*/ 0 h 84"/>
                <a:gd name="T2" fmla="*/ 0 w 76"/>
                <a:gd name="T3" fmla="*/ 0 h 84"/>
                <a:gd name="T4" fmla="*/ 0 w 76"/>
                <a:gd name="T5" fmla="*/ 0 h 84"/>
                <a:gd name="T6" fmla="*/ 0 w 76"/>
                <a:gd name="T7" fmla="*/ 0 h 84"/>
                <a:gd name="T8" fmla="*/ 0 w 76"/>
                <a:gd name="T9" fmla="*/ 0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84"/>
                <a:gd name="T17" fmla="*/ 76 w 76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84">
                  <a:moveTo>
                    <a:pt x="38" y="84"/>
                  </a:moveTo>
                  <a:lnTo>
                    <a:pt x="76" y="59"/>
                  </a:lnTo>
                  <a:lnTo>
                    <a:pt x="38" y="0"/>
                  </a:lnTo>
                  <a:lnTo>
                    <a:pt x="0" y="25"/>
                  </a:lnTo>
                  <a:lnTo>
                    <a:pt x="38" y="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84" name="Freeform 1911"/>
            <p:cNvSpPr>
              <a:spLocks/>
            </p:cNvSpPr>
            <p:nvPr/>
          </p:nvSpPr>
          <p:spPr bwMode="auto">
            <a:xfrm>
              <a:off x="1884" y="2046"/>
              <a:ext cx="6" cy="9"/>
            </a:xfrm>
            <a:custGeom>
              <a:avLst/>
              <a:gdLst>
                <a:gd name="T0" fmla="*/ 0 w 34"/>
                <a:gd name="T1" fmla="*/ 0 h 62"/>
                <a:gd name="T2" fmla="*/ 0 w 34"/>
                <a:gd name="T3" fmla="*/ 0 h 62"/>
                <a:gd name="T4" fmla="*/ 0 w 34"/>
                <a:gd name="T5" fmla="*/ 0 h 62"/>
                <a:gd name="T6" fmla="*/ 0 w 34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62"/>
                <a:gd name="T14" fmla="*/ 34 w 34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62">
                  <a:moveTo>
                    <a:pt x="34" y="30"/>
                  </a:moveTo>
                  <a:lnTo>
                    <a:pt x="0" y="0"/>
                  </a:lnTo>
                  <a:lnTo>
                    <a:pt x="6" y="62"/>
                  </a:lnTo>
                  <a:lnTo>
                    <a:pt x="34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85" name="Freeform 1912"/>
            <p:cNvSpPr>
              <a:spLocks/>
            </p:cNvSpPr>
            <p:nvPr/>
          </p:nvSpPr>
          <p:spPr bwMode="auto">
            <a:xfrm>
              <a:off x="1880" y="2046"/>
              <a:ext cx="5" cy="9"/>
            </a:xfrm>
            <a:custGeom>
              <a:avLst/>
              <a:gdLst>
                <a:gd name="T0" fmla="*/ 0 w 34"/>
                <a:gd name="T1" fmla="*/ 0 h 62"/>
                <a:gd name="T2" fmla="*/ 0 w 34"/>
                <a:gd name="T3" fmla="*/ 0 h 62"/>
                <a:gd name="T4" fmla="*/ 0 w 34"/>
                <a:gd name="T5" fmla="*/ 0 h 62"/>
                <a:gd name="T6" fmla="*/ 0 w 34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62"/>
                <a:gd name="T14" fmla="*/ 34 w 34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62">
                  <a:moveTo>
                    <a:pt x="28" y="0"/>
                  </a:moveTo>
                  <a:lnTo>
                    <a:pt x="34" y="62"/>
                  </a:lnTo>
                  <a:lnTo>
                    <a:pt x="0" y="3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86" name="Freeform 1913"/>
            <p:cNvSpPr>
              <a:spLocks/>
            </p:cNvSpPr>
            <p:nvPr/>
          </p:nvSpPr>
          <p:spPr bwMode="auto">
            <a:xfrm>
              <a:off x="1880" y="2046"/>
              <a:ext cx="10" cy="9"/>
            </a:xfrm>
            <a:custGeom>
              <a:avLst/>
              <a:gdLst>
                <a:gd name="T0" fmla="*/ 0 w 62"/>
                <a:gd name="T1" fmla="*/ 0 h 62"/>
                <a:gd name="T2" fmla="*/ 0 w 62"/>
                <a:gd name="T3" fmla="*/ 0 h 62"/>
                <a:gd name="T4" fmla="*/ 0 w 62"/>
                <a:gd name="T5" fmla="*/ 0 h 62"/>
                <a:gd name="T6" fmla="*/ 0 w 62"/>
                <a:gd name="T7" fmla="*/ 0 h 62"/>
                <a:gd name="T8" fmla="*/ 0 w 62"/>
                <a:gd name="T9" fmla="*/ 0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62"/>
                <a:gd name="T17" fmla="*/ 62 w 62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62">
                  <a:moveTo>
                    <a:pt x="62" y="30"/>
                  </a:moveTo>
                  <a:lnTo>
                    <a:pt x="28" y="0"/>
                  </a:lnTo>
                  <a:lnTo>
                    <a:pt x="0" y="32"/>
                  </a:lnTo>
                  <a:lnTo>
                    <a:pt x="34" y="62"/>
                  </a:lnTo>
                  <a:lnTo>
                    <a:pt x="62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87" name="Freeform 1914"/>
            <p:cNvSpPr>
              <a:spLocks/>
            </p:cNvSpPr>
            <p:nvPr/>
          </p:nvSpPr>
          <p:spPr bwMode="auto">
            <a:xfrm>
              <a:off x="1864" y="2053"/>
              <a:ext cx="19" cy="6"/>
            </a:xfrm>
            <a:custGeom>
              <a:avLst/>
              <a:gdLst>
                <a:gd name="T0" fmla="*/ 0 w 109"/>
                <a:gd name="T1" fmla="*/ 0 h 46"/>
                <a:gd name="T2" fmla="*/ 0 w 109"/>
                <a:gd name="T3" fmla="*/ 0 h 46"/>
                <a:gd name="T4" fmla="*/ 0 w 109"/>
                <a:gd name="T5" fmla="*/ 0 h 46"/>
                <a:gd name="T6" fmla="*/ 0 w 10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46"/>
                <a:gd name="T14" fmla="*/ 109 w 10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46">
                  <a:moveTo>
                    <a:pt x="0" y="0"/>
                  </a:moveTo>
                  <a:lnTo>
                    <a:pt x="0" y="46"/>
                  </a:lnTo>
                  <a:lnTo>
                    <a:pt x="1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88" name="Freeform 1915"/>
            <p:cNvSpPr>
              <a:spLocks/>
            </p:cNvSpPr>
            <p:nvPr/>
          </p:nvSpPr>
          <p:spPr bwMode="auto">
            <a:xfrm>
              <a:off x="1864" y="2053"/>
              <a:ext cx="19" cy="6"/>
            </a:xfrm>
            <a:custGeom>
              <a:avLst/>
              <a:gdLst>
                <a:gd name="T0" fmla="*/ 0 w 109"/>
                <a:gd name="T1" fmla="*/ 0 h 46"/>
                <a:gd name="T2" fmla="*/ 0 w 109"/>
                <a:gd name="T3" fmla="*/ 0 h 46"/>
                <a:gd name="T4" fmla="*/ 0 w 109"/>
                <a:gd name="T5" fmla="*/ 0 h 46"/>
                <a:gd name="T6" fmla="*/ 0 w 10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46"/>
                <a:gd name="T14" fmla="*/ 109 w 10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46">
                  <a:moveTo>
                    <a:pt x="0" y="46"/>
                  </a:moveTo>
                  <a:lnTo>
                    <a:pt x="109" y="0"/>
                  </a:lnTo>
                  <a:lnTo>
                    <a:pt x="109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89" name="Rectangle 1916"/>
            <p:cNvSpPr>
              <a:spLocks noChangeArrowheads="1"/>
            </p:cNvSpPr>
            <p:nvPr/>
          </p:nvSpPr>
          <p:spPr bwMode="auto">
            <a:xfrm>
              <a:off x="1864" y="2053"/>
              <a:ext cx="19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90" name="Freeform 1917"/>
            <p:cNvSpPr>
              <a:spLocks/>
            </p:cNvSpPr>
            <p:nvPr/>
          </p:nvSpPr>
          <p:spPr bwMode="auto">
            <a:xfrm>
              <a:off x="1864" y="2050"/>
              <a:ext cx="19" cy="7"/>
            </a:xfrm>
            <a:custGeom>
              <a:avLst/>
              <a:gdLst>
                <a:gd name="T0" fmla="*/ 0 w 115"/>
                <a:gd name="T1" fmla="*/ 0 h 45"/>
                <a:gd name="T2" fmla="*/ 0 w 115"/>
                <a:gd name="T3" fmla="*/ 0 h 45"/>
                <a:gd name="T4" fmla="*/ 0 w 115"/>
                <a:gd name="T5" fmla="*/ 0 h 45"/>
                <a:gd name="T6" fmla="*/ 0 w 1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5"/>
                <a:gd name="T14" fmla="*/ 115 w 1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5">
                  <a:moveTo>
                    <a:pt x="0" y="0"/>
                  </a:moveTo>
                  <a:lnTo>
                    <a:pt x="0" y="45"/>
                  </a:lnTo>
                  <a:lnTo>
                    <a:pt x="1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91" name="Freeform 1918"/>
            <p:cNvSpPr>
              <a:spLocks/>
            </p:cNvSpPr>
            <p:nvPr/>
          </p:nvSpPr>
          <p:spPr bwMode="auto">
            <a:xfrm>
              <a:off x="1864" y="2050"/>
              <a:ext cx="19" cy="7"/>
            </a:xfrm>
            <a:custGeom>
              <a:avLst/>
              <a:gdLst>
                <a:gd name="T0" fmla="*/ 0 w 115"/>
                <a:gd name="T1" fmla="*/ 0 h 45"/>
                <a:gd name="T2" fmla="*/ 0 w 115"/>
                <a:gd name="T3" fmla="*/ 0 h 45"/>
                <a:gd name="T4" fmla="*/ 0 w 115"/>
                <a:gd name="T5" fmla="*/ 0 h 45"/>
                <a:gd name="T6" fmla="*/ 0 w 1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5"/>
                <a:gd name="T14" fmla="*/ 115 w 1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5">
                  <a:moveTo>
                    <a:pt x="0" y="45"/>
                  </a:moveTo>
                  <a:lnTo>
                    <a:pt x="115" y="0"/>
                  </a:lnTo>
                  <a:lnTo>
                    <a:pt x="11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92" name="Rectangle 1919"/>
            <p:cNvSpPr>
              <a:spLocks noChangeArrowheads="1"/>
            </p:cNvSpPr>
            <p:nvPr/>
          </p:nvSpPr>
          <p:spPr bwMode="auto">
            <a:xfrm>
              <a:off x="1864" y="2050"/>
              <a:ext cx="1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593" name="Freeform 1920"/>
            <p:cNvSpPr>
              <a:spLocks/>
            </p:cNvSpPr>
            <p:nvPr/>
          </p:nvSpPr>
          <p:spPr bwMode="auto">
            <a:xfrm>
              <a:off x="1865" y="2039"/>
              <a:ext cx="15" cy="14"/>
            </a:xfrm>
            <a:custGeom>
              <a:avLst/>
              <a:gdLst>
                <a:gd name="T0" fmla="*/ 0 w 85"/>
                <a:gd name="T1" fmla="*/ 0 h 80"/>
                <a:gd name="T2" fmla="*/ 0 w 85"/>
                <a:gd name="T3" fmla="*/ 0 h 80"/>
                <a:gd name="T4" fmla="*/ 0 w 85"/>
                <a:gd name="T5" fmla="*/ 0 h 80"/>
                <a:gd name="T6" fmla="*/ 0 w 85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"/>
                <a:gd name="T13" fmla="*/ 0 h 80"/>
                <a:gd name="T14" fmla="*/ 85 w 85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" h="80">
                  <a:moveTo>
                    <a:pt x="85" y="41"/>
                  </a:moveTo>
                  <a:lnTo>
                    <a:pt x="67" y="0"/>
                  </a:lnTo>
                  <a:lnTo>
                    <a:pt x="0" y="80"/>
                  </a:lnTo>
                  <a:lnTo>
                    <a:pt x="85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94" name="Freeform 1921"/>
            <p:cNvSpPr>
              <a:spLocks/>
            </p:cNvSpPr>
            <p:nvPr/>
          </p:nvSpPr>
          <p:spPr bwMode="auto">
            <a:xfrm>
              <a:off x="1862" y="2039"/>
              <a:ext cx="14" cy="14"/>
            </a:xfrm>
            <a:custGeom>
              <a:avLst/>
              <a:gdLst>
                <a:gd name="T0" fmla="*/ 0 w 86"/>
                <a:gd name="T1" fmla="*/ 0 h 80"/>
                <a:gd name="T2" fmla="*/ 0 w 86"/>
                <a:gd name="T3" fmla="*/ 0 h 80"/>
                <a:gd name="T4" fmla="*/ 0 w 86"/>
                <a:gd name="T5" fmla="*/ 0 h 80"/>
                <a:gd name="T6" fmla="*/ 0 w 86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0"/>
                <a:gd name="T14" fmla="*/ 86 w 86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0">
                  <a:moveTo>
                    <a:pt x="86" y="0"/>
                  </a:moveTo>
                  <a:lnTo>
                    <a:pt x="19" y="80"/>
                  </a:lnTo>
                  <a:lnTo>
                    <a:pt x="0" y="3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95" name="Freeform 1922"/>
            <p:cNvSpPr>
              <a:spLocks/>
            </p:cNvSpPr>
            <p:nvPr/>
          </p:nvSpPr>
          <p:spPr bwMode="auto">
            <a:xfrm>
              <a:off x="1862" y="2039"/>
              <a:ext cx="18" cy="14"/>
            </a:xfrm>
            <a:custGeom>
              <a:avLst/>
              <a:gdLst>
                <a:gd name="T0" fmla="*/ 0 w 104"/>
                <a:gd name="T1" fmla="*/ 0 h 80"/>
                <a:gd name="T2" fmla="*/ 0 w 104"/>
                <a:gd name="T3" fmla="*/ 0 h 80"/>
                <a:gd name="T4" fmla="*/ 0 w 104"/>
                <a:gd name="T5" fmla="*/ 0 h 80"/>
                <a:gd name="T6" fmla="*/ 0 w 104"/>
                <a:gd name="T7" fmla="*/ 0 h 80"/>
                <a:gd name="T8" fmla="*/ 0 w 104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80"/>
                <a:gd name="T17" fmla="*/ 104 w 104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80">
                  <a:moveTo>
                    <a:pt x="104" y="41"/>
                  </a:moveTo>
                  <a:lnTo>
                    <a:pt x="86" y="0"/>
                  </a:lnTo>
                  <a:lnTo>
                    <a:pt x="0" y="39"/>
                  </a:lnTo>
                  <a:lnTo>
                    <a:pt x="19" y="80"/>
                  </a:lnTo>
                  <a:lnTo>
                    <a:pt x="104" y="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96" name="Freeform 1923"/>
            <p:cNvSpPr>
              <a:spLocks/>
            </p:cNvSpPr>
            <p:nvPr/>
          </p:nvSpPr>
          <p:spPr bwMode="auto">
            <a:xfrm>
              <a:off x="1853" y="1999"/>
              <a:ext cx="7" cy="8"/>
            </a:xfrm>
            <a:custGeom>
              <a:avLst/>
              <a:gdLst>
                <a:gd name="T0" fmla="*/ 0 w 42"/>
                <a:gd name="T1" fmla="*/ 0 h 45"/>
                <a:gd name="T2" fmla="*/ 0 w 42"/>
                <a:gd name="T3" fmla="*/ 0 h 45"/>
                <a:gd name="T4" fmla="*/ 0 w 42"/>
                <a:gd name="T5" fmla="*/ 0 h 45"/>
                <a:gd name="T6" fmla="*/ 0 w 4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5"/>
                <a:gd name="T14" fmla="*/ 42 w 4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5">
                  <a:moveTo>
                    <a:pt x="42" y="0"/>
                  </a:moveTo>
                  <a:lnTo>
                    <a:pt x="42" y="45"/>
                  </a:lnTo>
                  <a:lnTo>
                    <a:pt x="0" y="1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97" name="Freeform 1924"/>
            <p:cNvSpPr>
              <a:spLocks/>
            </p:cNvSpPr>
            <p:nvPr/>
          </p:nvSpPr>
          <p:spPr bwMode="auto">
            <a:xfrm>
              <a:off x="1853" y="2002"/>
              <a:ext cx="7" cy="5"/>
            </a:xfrm>
            <a:custGeom>
              <a:avLst/>
              <a:gdLst>
                <a:gd name="T0" fmla="*/ 0 w 42"/>
                <a:gd name="T1" fmla="*/ 0 h 31"/>
                <a:gd name="T2" fmla="*/ 0 w 42"/>
                <a:gd name="T3" fmla="*/ 0 h 31"/>
                <a:gd name="T4" fmla="*/ 0 w 42"/>
                <a:gd name="T5" fmla="*/ 0 h 31"/>
                <a:gd name="T6" fmla="*/ 0 w 42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31"/>
                <a:gd name="T14" fmla="*/ 42 w 42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31">
                  <a:moveTo>
                    <a:pt x="42" y="27"/>
                  </a:moveTo>
                  <a:lnTo>
                    <a:pt x="0" y="0"/>
                  </a:lnTo>
                  <a:lnTo>
                    <a:pt x="32" y="31"/>
                  </a:lnTo>
                  <a:lnTo>
                    <a:pt x="42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98" name="Freeform 1925"/>
            <p:cNvSpPr>
              <a:spLocks/>
            </p:cNvSpPr>
            <p:nvPr/>
          </p:nvSpPr>
          <p:spPr bwMode="auto">
            <a:xfrm>
              <a:off x="1853" y="1999"/>
              <a:ext cx="7" cy="8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w 42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9"/>
                <a:gd name="T17" fmla="*/ 42 w 42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9">
                  <a:moveTo>
                    <a:pt x="42" y="0"/>
                  </a:moveTo>
                  <a:lnTo>
                    <a:pt x="42" y="45"/>
                  </a:lnTo>
                  <a:lnTo>
                    <a:pt x="32" y="49"/>
                  </a:lnTo>
                  <a:lnTo>
                    <a:pt x="0" y="18"/>
                  </a:lnTo>
                  <a:lnTo>
                    <a:pt x="4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599" name="Freeform 1926"/>
            <p:cNvSpPr>
              <a:spLocks/>
            </p:cNvSpPr>
            <p:nvPr/>
          </p:nvSpPr>
          <p:spPr bwMode="auto">
            <a:xfrm>
              <a:off x="1851" y="2002"/>
              <a:ext cx="8" cy="7"/>
            </a:xfrm>
            <a:custGeom>
              <a:avLst/>
              <a:gdLst>
                <a:gd name="T0" fmla="*/ 0 w 50"/>
                <a:gd name="T1" fmla="*/ 0 h 41"/>
                <a:gd name="T2" fmla="*/ 0 w 50"/>
                <a:gd name="T3" fmla="*/ 0 h 41"/>
                <a:gd name="T4" fmla="*/ 0 w 50"/>
                <a:gd name="T5" fmla="*/ 0 h 41"/>
                <a:gd name="T6" fmla="*/ 0 w 50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41"/>
                <a:gd name="T14" fmla="*/ 50 w 50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41">
                  <a:moveTo>
                    <a:pt x="18" y="0"/>
                  </a:moveTo>
                  <a:lnTo>
                    <a:pt x="50" y="31"/>
                  </a:lnTo>
                  <a:lnTo>
                    <a:pt x="0" y="4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00" name="Freeform 1927"/>
            <p:cNvSpPr>
              <a:spLocks/>
            </p:cNvSpPr>
            <p:nvPr/>
          </p:nvSpPr>
          <p:spPr bwMode="auto">
            <a:xfrm>
              <a:off x="1851" y="2007"/>
              <a:ext cx="8" cy="2"/>
            </a:xfrm>
            <a:custGeom>
              <a:avLst/>
              <a:gdLst>
                <a:gd name="T0" fmla="*/ 0 w 50"/>
                <a:gd name="T1" fmla="*/ 0 h 10"/>
                <a:gd name="T2" fmla="*/ 0 w 50"/>
                <a:gd name="T3" fmla="*/ 0 h 10"/>
                <a:gd name="T4" fmla="*/ 0 w 50"/>
                <a:gd name="T5" fmla="*/ 0 h 10"/>
                <a:gd name="T6" fmla="*/ 0 w 50"/>
                <a:gd name="T7" fmla="*/ 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10"/>
                <a:gd name="T14" fmla="*/ 50 w 50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10">
                  <a:moveTo>
                    <a:pt x="50" y="0"/>
                  </a:moveTo>
                  <a:lnTo>
                    <a:pt x="0" y="10"/>
                  </a:lnTo>
                  <a:lnTo>
                    <a:pt x="47" y="1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01" name="Freeform 1928"/>
            <p:cNvSpPr>
              <a:spLocks/>
            </p:cNvSpPr>
            <p:nvPr/>
          </p:nvSpPr>
          <p:spPr bwMode="auto">
            <a:xfrm>
              <a:off x="1851" y="2002"/>
              <a:ext cx="8" cy="7"/>
            </a:xfrm>
            <a:custGeom>
              <a:avLst/>
              <a:gdLst>
                <a:gd name="T0" fmla="*/ 0 w 50"/>
                <a:gd name="T1" fmla="*/ 0 h 41"/>
                <a:gd name="T2" fmla="*/ 0 w 50"/>
                <a:gd name="T3" fmla="*/ 0 h 41"/>
                <a:gd name="T4" fmla="*/ 0 w 50"/>
                <a:gd name="T5" fmla="*/ 0 h 41"/>
                <a:gd name="T6" fmla="*/ 0 w 50"/>
                <a:gd name="T7" fmla="*/ 0 h 41"/>
                <a:gd name="T8" fmla="*/ 0 w 50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41"/>
                <a:gd name="T17" fmla="*/ 50 w 50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41">
                  <a:moveTo>
                    <a:pt x="18" y="0"/>
                  </a:moveTo>
                  <a:lnTo>
                    <a:pt x="50" y="31"/>
                  </a:lnTo>
                  <a:lnTo>
                    <a:pt x="47" y="41"/>
                  </a:lnTo>
                  <a:lnTo>
                    <a:pt x="0" y="41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02" name="Freeform 1929"/>
            <p:cNvSpPr>
              <a:spLocks/>
            </p:cNvSpPr>
            <p:nvPr/>
          </p:nvSpPr>
          <p:spPr bwMode="auto">
            <a:xfrm>
              <a:off x="1854" y="1998"/>
              <a:ext cx="32" cy="7"/>
            </a:xfrm>
            <a:custGeom>
              <a:avLst/>
              <a:gdLst>
                <a:gd name="T0" fmla="*/ 0 w 193"/>
                <a:gd name="T1" fmla="*/ 0 h 45"/>
                <a:gd name="T2" fmla="*/ 0 w 193"/>
                <a:gd name="T3" fmla="*/ 0 h 45"/>
                <a:gd name="T4" fmla="*/ 0 w 193"/>
                <a:gd name="T5" fmla="*/ 0 h 45"/>
                <a:gd name="T6" fmla="*/ 0 w 19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"/>
                <a:gd name="T13" fmla="*/ 0 h 45"/>
                <a:gd name="T14" fmla="*/ 193 w 19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" h="45">
                  <a:moveTo>
                    <a:pt x="0" y="0"/>
                  </a:moveTo>
                  <a:lnTo>
                    <a:pt x="0" y="45"/>
                  </a:lnTo>
                  <a:lnTo>
                    <a:pt x="1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03" name="Freeform 1930"/>
            <p:cNvSpPr>
              <a:spLocks/>
            </p:cNvSpPr>
            <p:nvPr/>
          </p:nvSpPr>
          <p:spPr bwMode="auto">
            <a:xfrm>
              <a:off x="1854" y="1998"/>
              <a:ext cx="32" cy="7"/>
            </a:xfrm>
            <a:custGeom>
              <a:avLst/>
              <a:gdLst>
                <a:gd name="T0" fmla="*/ 0 w 193"/>
                <a:gd name="T1" fmla="*/ 0 h 45"/>
                <a:gd name="T2" fmla="*/ 0 w 193"/>
                <a:gd name="T3" fmla="*/ 0 h 45"/>
                <a:gd name="T4" fmla="*/ 0 w 193"/>
                <a:gd name="T5" fmla="*/ 0 h 45"/>
                <a:gd name="T6" fmla="*/ 0 w 19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"/>
                <a:gd name="T13" fmla="*/ 0 h 45"/>
                <a:gd name="T14" fmla="*/ 193 w 19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" h="45">
                  <a:moveTo>
                    <a:pt x="0" y="45"/>
                  </a:moveTo>
                  <a:lnTo>
                    <a:pt x="193" y="0"/>
                  </a:lnTo>
                  <a:lnTo>
                    <a:pt x="193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04" name="Rectangle 1931"/>
            <p:cNvSpPr>
              <a:spLocks noChangeArrowheads="1"/>
            </p:cNvSpPr>
            <p:nvPr/>
          </p:nvSpPr>
          <p:spPr bwMode="auto">
            <a:xfrm>
              <a:off x="1854" y="1998"/>
              <a:ext cx="3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605" name="Freeform 1932"/>
            <p:cNvSpPr>
              <a:spLocks/>
            </p:cNvSpPr>
            <p:nvPr/>
          </p:nvSpPr>
          <p:spPr bwMode="auto">
            <a:xfrm>
              <a:off x="1848" y="2002"/>
              <a:ext cx="8" cy="7"/>
            </a:xfrm>
            <a:custGeom>
              <a:avLst/>
              <a:gdLst>
                <a:gd name="T0" fmla="*/ 0 w 45"/>
                <a:gd name="T1" fmla="*/ 0 h 41"/>
                <a:gd name="T2" fmla="*/ 0 w 45"/>
                <a:gd name="T3" fmla="*/ 0 h 41"/>
                <a:gd name="T4" fmla="*/ 0 w 45"/>
                <a:gd name="T5" fmla="*/ 0 h 41"/>
                <a:gd name="T6" fmla="*/ 0 w 45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1"/>
                <a:gd name="T14" fmla="*/ 45 w 45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1">
                  <a:moveTo>
                    <a:pt x="45" y="41"/>
                  </a:moveTo>
                  <a:lnTo>
                    <a:pt x="0" y="41"/>
                  </a:lnTo>
                  <a:lnTo>
                    <a:pt x="28" y="0"/>
                  </a:lnTo>
                  <a:lnTo>
                    <a:pt x="45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06" name="Freeform 1933"/>
            <p:cNvSpPr>
              <a:spLocks/>
            </p:cNvSpPr>
            <p:nvPr/>
          </p:nvSpPr>
          <p:spPr bwMode="auto">
            <a:xfrm>
              <a:off x="1848" y="2002"/>
              <a:ext cx="5" cy="7"/>
            </a:xfrm>
            <a:custGeom>
              <a:avLst/>
              <a:gdLst>
                <a:gd name="T0" fmla="*/ 0 w 32"/>
                <a:gd name="T1" fmla="*/ 0 h 41"/>
                <a:gd name="T2" fmla="*/ 0 w 32"/>
                <a:gd name="T3" fmla="*/ 0 h 41"/>
                <a:gd name="T4" fmla="*/ 0 w 32"/>
                <a:gd name="T5" fmla="*/ 0 h 41"/>
                <a:gd name="T6" fmla="*/ 0 w 32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41"/>
                <a:gd name="T14" fmla="*/ 32 w 32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41">
                  <a:moveTo>
                    <a:pt x="4" y="41"/>
                  </a:moveTo>
                  <a:lnTo>
                    <a:pt x="32" y="0"/>
                  </a:lnTo>
                  <a:lnTo>
                    <a:pt x="0" y="31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07" name="Freeform 1934"/>
            <p:cNvSpPr>
              <a:spLocks/>
            </p:cNvSpPr>
            <p:nvPr/>
          </p:nvSpPr>
          <p:spPr bwMode="auto">
            <a:xfrm>
              <a:off x="1848" y="2002"/>
              <a:ext cx="8" cy="7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w 49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1"/>
                <a:gd name="T17" fmla="*/ 49 w 4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1">
                  <a:moveTo>
                    <a:pt x="49" y="41"/>
                  </a:moveTo>
                  <a:lnTo>
                    <a:pt x="4" y="41"/>
                  </a:lnTo>
                  <a:lnTo>
                    <a:pt x="0" y="31"/>
                  </a:lnTo>
                  <a:lnTo>
                    <a:pt x="32" y="0"/>
                  </a:lnTo>
                  <a:lnTo>
                    <a:pt x="49" y="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08" name="Freeform 1935"/>
            <p:cNvSpPr>
              <a:spLocks/>
            </p:cNvSpPr>
            <p:nvPr/>
          </p:nvSpPr>
          <p:spPr bwMode="auto">
            <a:xfrm>
              <a:off x="1846" y="1999"/>
              <a:ext cx="7" cy="8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9"/>
                <a:gd name="T14" fmla="*/ 42 w 42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9">
                  <a:moveTo>
                    <a:pt x="42" y="18"/>
                  </a:moveTo>
                  <a:lnTo>
                    <a:pt x="10" y="49"/>
                  </a:lnTo>
                  <a:lnTo>
                    <a:pt x="0" y="0"/>
                  </a:lnTo>
                  <a:lnTo>
                    <a:pt x="42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09" name="Freeform 1936"/>
            <p:cNvSpPr>
              <a:spLocks/>
            </p:cNvSpPr>
            <p:nvPr/>
          </p:nvSpPr>
          <p:spPr bwMode="auto">
            <a:xfrm>
              <a:off x="1846" y="1999"/>
              <a:ext cx="2" cy="8"/>
            </a:xfrm>
            <a:custGeom>
              <a:avLst/>
              <a:gdLst>
                <a:gd name="T0" fmla="*/ 0 w 10"/>
                <a:gd name="T1" fmla="*/ 0 h 49"/>
                <a:gd name="T2" fmla="*/ 0 w 10"/>
                <a:gd name="T3" fmla="*/ 0 h 49"/>
                <a:gd name="T4" fmla="*/ 0 w 10"/>
                <a:gd name="T5" fmla="*/ 0 h 49"/>
                <a:gd name="T6" fmla="*/ 0 w 10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49"/>
                <a:gd name="T14" fmla="*/ 10 w 10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49">
                  <a:moveTo>
                    <a:pt x="10" y="49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10" y="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10" name="Freeform 1937"/>
            <p:cNvSpPr>
              <a:spLocks/>
            </p:cNvSpPr>
            <p:nvPr/>
          </p:nvSpPr>
          <p:spPr bwMode="auto">
            <a:xfrm>
              <a:off x="1846" y="1999"/>
              <a:ext cx="7" cy="8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w 42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9"/>
                <a:gd name="T17" fmla="*/ 42 w 42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9">
                  <a:moveTo>
                    <a:pt x="42" y="18"/>
                  </a:moveTo>
                  <a:lnTo>
                    <a:pt x="10" y="49"/>
                  </a:lnTo>
                  <a:lnTo>
                    <a:pt x="0" y="45"/>
                  </a:lnTo>
                  <a:lnTo>
                    <a:pt x="0" y="0"/>
                  </a:lnTo>
                  <a:lnTo>
                    <a:pt x="42" y="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11" name="Line 1938"/>
            <p:cNvSpPr>
              <a:spLocks noChangeShapeType="1"/>
            </p:cNvSpPr>
            <p:nvPr/>
          </p:nvSpPr>
          <p:spPr bwMode="auto">
            <a:xfrm flipH="1">
              <a:off x="1851" y="2006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12" name="Line 1939"/>
            <p:cNvSpPr>
              <a:spLocks noChangeShapeType="1"/>
            </p:cNvSpPr>
            <p:nvPr/>
          </p:nvSpPr>
          <p:spPr bwMode="auto">
            <a:xfrm flipV="1">
              <a:off x="1847" y="2002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13" name="Freeform 1940"/>
            <p:cNvSpPr>
              <a:spLocks/>
            </p:cNvSpPr>
            <p:nvPr/>
          </p:nvSpPr>
          <p:spPr bwMode="auto">
            <a:xfrm>
              <a:off x="1829" y="2001"/>
              <a:ext cx="18" cy="8"/>
            </a:xfrm>
            <a:custGeom>
              <a:avLst/>
              <a:gdLst>
                <a:gd name="T0" fmla="*/ 0 w 115"/>
                <a:gd name="T1" fmla="*/ 0 h 46"/>
                <a:gd name="T2" fmla="*/ 0 w 115"/>
                <a:gd name="T3" fmla="*/ 0 h 46"/>
                <a:gd name="T4" fmla="*/ 0 w 115"/>
                <a:gd name="T5" fmla="*/ 0 h 46"/>
                <a:gd name="T6" fmla="*/ 0 w 11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6"/>
                <a:gd name="T14" fmla="*/ 115 w 11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6">
                  <a:moveTo>
                    <a:pt x="115" y="46"/>
                  </a:moveTo>
                  <a:lnTo>
                    <a:pt x="115" y="0"/>
                  </a:lnTo>
                  <a:lnTo>
                    <a:pt x="0" y="46"/>
                  </a:lnTo>
                  <a:lnTo>
                    <a:pt x="115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14" name="Freeform 1941"/>
            <p:cNvSpPr>
              <a:spLocks/>
            </p:cNvSpPr>
            <p:nvPr/>
          </p:nvSpPr>
          <p:spPr bwMode="auto">
            <a:xfrm>
              <a:off x="1829" y="2001"/>
              <a:ext cx="18" cy="8"/>
            </a:xfrm>
            <a:custGeom>
              <a:avLst/>
              <a:gdLst>
                <a:gd name="T0" fmla="*/ 0 w 115"/>
                <a:gd name="T1" fmla="*/ 0 h 46"/>
                <a:gd name="T2" fmla="*/ 0 w 115"/>
                <a:gd name="T3" fmla="*/ 0 h 46"/>
                <a:gd name="T4" fmla="*/ 0 w 115"/>
                <a:gd name="T5" fmla="*/ 0 h 46"/>
                <a:gd name="T6" fmla="*/ 0 w 11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6"/>
                <a:gd name="T14" fmla="*/ 115 w 11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6">
                  <a:moveTo>
                    <a:pt x="115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15" name="Rectangle 1942"/>
            <p:cNvSpPr>
              <a:spLocks noChangeArrowheads="1"/>
            </p:cNvSpPr>
            <p:nvPr/>
          </p:nvSpPr>
          <p:spPr bwMode="auto">
            <a:xfrm>
              <a:off x="1829" y="2001"/>
              <a:ext cx="18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616" name="Freeform 1943"/>
            <p:cNvSpPr>
              <a:spLocks/>
            </p:cNvSpPr>
            <p:nvPr/>
          </p:nvSpPr>
          <p:spPr bwMode="auto">
            <a:xfrm>
              <a:off x="1829" y="1999"/>
              <a:ext cx="17" cy="8"/>
            </a:xfrm>
            <a:custGeom>
              <a:avLst/>
              <a:gdLst>
                <a:gd name="T0" fmla="*/ 0 w 108"/>
                <a:gd name="T1" fmla="*/ 0 h 45"/>
                <a:gd name="T2" fmla="*/ 0 w 108"/>
                <a:gd name="T3" fmla="*/ 0 h 45"/>
                <a:gd name="T4" fmla="*/ 0 w 108"/>
                <a:gd name="T5" fmla="*/ 0 h 45"/>
                <a:gd name="T6" fmla="*/ 0 w 1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5"/>
                <a:gd name="T14" fmla="*/ 108 w 1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5">
                  <a:moveTo>
                    <a:pt x="108" y="45"/>
                  </a:moveTo>
                  <a:lnTo>
                    <a:pt x="108" y="0"/>
                  </a:lnTo>
                  <a:lnTo>
                    <a:pt x="0" y="45"/>
                  </a:lnTo>
                  <a:lnTo>
                    <a:pt x="10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17" name="Freeform 1944"/>
            <p:cNvSpPr>
              <a:spLocks/>
            </p:cNvSpPr>
            <p:nvPr/>
          </p:nvSpPr>
          <p:spPr bwMode="auto">
            <a:xfrm>
              <a:off x="1829" y="1999"/>
              <a:ext cx="17" cy="8"/>
            </a:xfrm>
            <a:custGeom>
              <a:avLst/>
              <a:gdLst>
                <a:gd name="T0" fmla="*/ 0 w 108"/>
                <a:gd name="T1" fmla="*/ 0 h 45"/>
                <a:gd name="T2" fmla="*/ 0 w 108"/>
                <a:gd name="T3" fmla="*/ 0 h 45"/>
                <a:gd name="T4" fmla="*/ 0 w 108"/>
                <a:gd name="T5" fmla="*/ 0 h 45"/>
                <a:gd name="T6" fmla="*/ 0 w 1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5"/>
                <a:gd name="T14" fmla="*/ 108 w 1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5">
                  <a:moveTo>
                    <a:pt x="108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18" name="Rectangle 1945"/>
            <p:cNvSpPr>
              <a:spLocks noChangeArrowheads="1"/>
            </p:cNvSpPr>
            <p:nvPr/>
          </p:nvSpPr>
          <p:spPr bwMode="auto">
            <a:xfrm>
              <a:off x="1829" y="1999"/>
              <a:ext cx="17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619" name="Freeform 1946"/>
            <p:cNvSpPr>
              <a:spLocks/>
            </p:cNvSpPr>
            <p:nvPr/>
          </p:nvSpPr>
          <p:spPr bwMode="auto">
            <a:xfrm>
              <a:off x="1832" y="2035"/>
              <a:ext cx="19" cy="7"/>
            </a:xfrm>
            <a:custGeom>
              <a:avLst/>
              <a:gdLst>
                <a:gd name="T0" fmla="*/ 0 w 116"/>
                <a:gd name="T1" fmla="*/ 0 h 46"/>
                <a:gd name="T2" fmla="*/ 0 w 116"/>
                <a:gd name="T3" fmla="*/ 0 h 46"/>
                <a:gd name="T4" fmla="*/ 0 w 116"/>
                <a:gd name="T5" fmla="*/ 0 h 46"/>
                <a:gd name="T6" fmla="*/ 0 w 11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46"/>
                <a:gd name="T14" fmla="*/ 116 w 11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46">
                  <a:moveTo>
                    <a:pt x="0" y="0"/>
                  </a:moveTo>
                  <a:lnTo>
                    <a:pt x="0" y="46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20" name="Freeform 1947"/>
            <p:cNvSpPr>
              <a:spLocks/>
            </p:cNvSpPr>
            <p:nvPr/>
          </p:nvSpPr>
          <p:spPr bwMode="auto">
            <a:xfrm>
              <a:off x="1832" y="2035"/>
              <a:ext cx="19" cy="7"/>
            </a:xfrm>
            <a:custGeom>
              <a:avLst/>
              <a:gdLst>
                <a:gd name="T0" fmla="*/ 0 w 116"/>
                <a:gd name="T1" fmla="*/ 0 h 46"/>
                <a:gd name="T2" fmla="*/ 0 w 116"/>
                <a:gd name="T3" fmla="*/ 0 h 46"/>
                <a:gd name="T4" fmla="*/ 0 w 116"/>
                <a:gd name="T5" fmla="*/ 0 h 46"/>
                <a:gd name="T6" fmla="*/ 0 w 116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46"/>
                <a:gd name="T14" fmla="*/ 116 w 116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46">
                  <a:moveTo>
                    <a:pt x="0" y="46"/>
                  </a:moveTo>
                  <a:lnTo>
                    <a:pt x="116" y="0"/>
                  </a:lnTo>
                  <a:lnTo>
                    <a:pt x="116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21" name="Rectangle 1948"/>
            <p:cNvSpPr>
              <a:spLocks noChangeArrowheads="1"/>
            </p:cNvSpPr>
            <p:nvPr/>
          </p:nvSpPr>
          <p:spPr bwMode="auto">
            <a:xfrm>
              <a:off x="1832" y="2035"/>
              <a:ext cx="1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622" name="Line 1949"/>
            <p:cNvSpPr>
              <a:spLocks noChangeShapeType="1"/>
            </p:cNvSpPr>
            <p:nvPr/>
          </p:nvSpPr>
          <p:spPr bwMode="auto">
            <a:xfrm flipH="1" flipV="1">
              <a:off x="1830" y="2036"/>
              <a:ext cx="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23" name="Line 1950"/>
            <p:cNvSpPr>
              <a:spLocks noChangeShapeType="1"/>
            </p:cNvSpPr>
            <p:nvPr/>
          </p:nvSpPr>
          <p:spPr bwMode="auto">
            <a:xfrm>
              <a:off x="1858" y="2002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24" name="Line 1951"/>
            <p:cNvSpPr>
              <a:spLocks noChangeShapeType="1"/>
            </p:cNvSpPr>
            <p:nvPr/>
          </p:nvSpPr>
          <p:spPr bwMode="auto">
            <a:xfrm flipH="1" flipV="1">
              <a:off x="1854" y="2006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25" name="Line 1952"/>
            <p:cNvSpPr>
              <a:spLocks noChangeShapeType="1"/>
            </p:cNvSpPr>
            <p:nvPr/>
          </p:nvSpPr>
          <p:spPr bwMode="auto">
            <a:xfrm flipH="1">
              <a:off x="1883" y="2006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26" name="Line 1953"/>
            <p:cNvSpPr>
              <a:spLocks noChangeShapeType="1"/>
            </p:cNvSpPr>
            <p:nvPr/>
          </p:nvSpPr>
          <p:spPr bwMode="auto">
            <a:xfrm flipV="1">
              <a:off x="1879" y="2002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27" name="Freeform 1954"/>
            <p:cNvSpPr>
              <a:spLocks/>
            </p:cNvSpPr>
            <p:nvPr/>
          </p:nvSpPr>
          <p:spPr bwMode="auto">
            <a:xfrm>
              <a:off x="1881" y="2002"/>
              <a:ext cx="7" cy="7"/>
            </a:xfrm>
            <a:custGeom>
              <a:avLst/>
              <a:gdLst>
                <a:gd name="T0" fmla="*/ 0 w 46"/>
                <a:gd name="T1" fmla="*/ 0 h 41"/>
                <a:gd name="T2" fmla="*/ 0 w 46"/>
                <a:gd name="T3" fmla="*/ 0 h 41"/>
                <a:gd name="T4" fmla="*/ 0 w 46"/>
                <a:gd name="T5" fmla="*/ 0 h 41"/>
                <a:gd name="T6" fmla="*/ 0 w 46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1"/>
                <a:gd name="T14" fmla="*/ 46 w 46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1">
                  <a:moveTo>
                    <a:pt x="46" y="41"/>
                  </a:moveTo>
                  <a:lnTo>
                    <a:pt x="0" y="41"/>
                  </a:lnTo>
                  <a:lnTo>
                    <a:pt x="28" y="0"/>
                  </a:lnTo>
                  <a:lnTo>
                    <a:pt x="46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28" name="Freeform 1955"/>
            <p:cNvSpPr>
              <a:spLocks/>
            </p:cNvSpPr>
            <p:nvPr/>
          </p:nvSpPr>
          <p:spPr bwMode="auto">
            <a:xfrm>
              <a:off x="1880" y="2002"/>
              <a:ext cx="6" cy="7"/>
            </a:xfrm>
            <a:custGeom>
              <a:avLst/>
              <a:gdLst>
                <a:gd name="T0" fmla="*/ 0 w 32"/>
                <a:gd name="T1" fmla="*/ 0 h 41"/>
                <a:gd name="T2" fmla="*/ 0 w 32"/>
                <a:gd name="T3" fmla="*/ 0 h 41"/>
                <a:gd name="T4" fmla="*/ 0 w 32"/>
                <a:gd name="T5" fmla="*/ 0 h 41"/>
                <a:gd name="T6" fmla="*/ 0 w 32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41"/>
                <a:gd name="T14" fmla="*/ 32 w 32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41">
                  <a:moveTo>
                    <a:pt x="4" y="41"/>
                  </a:moveTo>
                  <a:lnTo>
                    <a:pt x="32" y="0"/>
                  </a:lnTo>
                  <a:lnTo>
                    <a:pt x="0" y="31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29" name="Freeform 1956"/>
            <p:cNvSpPr>
              <a:spLocks/>
            </p:cNvSpPr>
            <p:nvPr/>
          </p:nvSpPr>
          <p:spPr bwMode="auto">
            <a:xfrm>
              <a:off x="1880" y="2002"/>
              <a:ext cx="8" cy="7"/>
            </a:xfrm>
            <a:custGeom>
              <a:avLst/>
              <a:gdLst>
                <a:gd name="T0" fmla="*/ 0 w 50"/>
                <a:gd name="T1" fmla="*/ 0 h 41"/>
                <a:gd name="T2" fmla="*/ 0 w 50"/>
                <a:gd name="T3" fmla="*/ 0 h 41"/>
                <a:gd name="T4" fmla="*/ 0 w 50"/>
                <a:gd name="T5" fmla="*/ 0 h 41"/>
                <a:gd name="T6" fmla="*/ 0 w 50"/>
                <a:gd name="T7" fmla="*/ 0 h 41"/>
                <a:gd name="T8" fmla="*/ 0 w 50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41"/>
                <a:gd name="T17" fmla="*/ 50 w 50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41">
                  <a:moveTo>
                    <a:pt x="50" y="41"/>
                  </a:moveTo>
                  <a:lnTo>
                    <a:pt x="4" y="41"/>
                  </a:lnTo>
                  <a:lnTo>
                    <a:pt x="0" y="31"/>
                  </a:lnTo>
                  <a:lnTo>
                    <a:pt x="32" y="0"/>
                  </a:lnTo>
                  <a:lnTo>
                    <a:pt x="50" y="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30" name="Freeform 1957"/>
            <p:cNvSpPr>
              <a:spLocks/>
            </p:cNvSpPr>
            <p:nvPr/>
          </p:nvSpPr>
          <p:spPr bwMode="auto">
            <a:xfrm>
              <a:off x="1878" y="1999"/>
              <a:ext cx="8" cy="8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9"/>
                <a:gd name="T14" fmla="*/ 42 w 42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9">
                  <a:moveTo>
                    <a:pt x="42" y="18"/>
                  </a:moveTo>
                  <a:lnTo>
                    <a:pt x="10" y="49"/>
                  </a:lnTo>
                  <a:lnTo>
                    <a:pt x="0" y="0"/>
                  </a:lnTo>
                  <a:lnTo>
                    <a:pt x="42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31" name="Freeform 1958"/>
            <p:cNvSpPr>
              <a:spLocks/>
            </p:cNvSpPr>
            <p:nvPr/>
          </p:nvSpPr>
          <p:spPr bwMode="auto">
            <a:xfrm>
              <a:off x="1878" y="1999"/>
              <a:ext cx="2" cy="8"/>
            </a:xfrm>
            <a:custGeom>
              <a:avLst/>
              <a:gdLst>
                <a:gd name="T0" fmla="*/ 0 w 10"/>
                <a:gd name="T1" fmla="*/ 0 h 49"/>
                <a:gd name="T2" fmla="*/ 0 w 10"/>
                <a:gd name="T3" fmla="*/ 0 h 49"/>
                <a:gd name="T4" fmla="*/ 0 w 10"/>
                <a:gd name="T5" fmla="*/ 0 h 49"/>
                <a:gd name="T6" fmla="*/ 0 w 10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49"/>
                <a:gd name="T14" fmla="*/ 10 w 10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49">
                  <a:moveTo>
                    <a:pt x="10" y="49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10" y="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32" name="Freeform 1959"/>
            <p:cNvSpPr>
              <a:spLocks/>
            </p:cNvSpPr>
            <p:nvPr/>
          </p:nvSpPr>
          <p:spPr bwMode="auto">
            <a:xfrm>
              <a:off x="1878" y="1999"/>
              <a:ext cx="8" cy="8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w 42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9"/>
                <a:gd name="T17" fmla="*/ 42 w 42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9">
                  <a:moveTo>
                    <a:pt x="42" y="18"/>
                  </a:moveTo>
                  <a:lnTo>
                    <a:pt x="10" y="49"/>
                  </a:lnTo>
                  <a:lnTo>
                    <a:pt x="0" y="45"/>
                  </a:lnTo>
                  <a:lnTo>
                    <a:pt x="0" y="0"/>
                  </a:lnTo>
                  <a:lnTo>
                    <a:pt x="42" y="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33" name="Freeform 1960"/>
            <p:cNvSpPr>
              <a:spLocks/>
            </p:cNvSpPr>
            <p:nvPr/>
          </p:nvSpPr>
          <p:spPr bwMode="auto">
            <a:xfrm>
              <a:off x="1860" y="1999"/>
              <a:ext cx="18" cy="8"/>
            </a:xfrm>
            <a:custGeom>
              <a:avLst/>
              <a:gdLst>
                <a:gd name="T0" fmla="*/ 0 w 108"/>
                <a:gd name="T1" fmla="*/ 0 h 45"/>
                <a:gd name="T2" fmla="*/ 0 w 108"/>
                <a:gd name="T3" fmla="*/ 0 h 45"/>
                <a:gd name="T4" fmla="*/ 0 w 108"/>
                <a:gd name="T5" fmla="*/ 0 h 45"/>
                <a:gd name="T6" fmla="*/ 0 w 1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5"/>
                <a:gd name="T14" fmla="*/ 108 w 1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5">
                  <a:moveTo>
                    <a:pt x="108" y="45"/>
                  </a:moveTo>
                  <a:lnTo>
                    <a:pt x="108" y="0"/>
                  </a:lnTo>
                  <a:lnTo>
                    <a:pt x="0" y="45"/>
                  </a:lnTo>
                  <a:lnTo>
                    <a:pt x="10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34" name="Freeform 1961"/>
            <p:cNvSpPr>
              <a:spLocks/>
            </p:cNvSpPr>
            <p:nvPr/>
          </p:nvSpPr>
          <p:spPr bwMode="auto">
            <a:xfrm>
              <a:off x="1860" y="1999"/>
              <a:ext cx="18" cy="8"/>
            </a:xfrm>
            <a:custGeom>
              <a:avLst/>
              <a:gdLst>
                <a:gd name="T0" fmla="*/ 0 w 108"/>
                <a:gd name="T1" fmla="*/ 0 h 45"/>
                <a:gd name="T2" fmla="*/ 0 w 108"/>
                <a:gd name="T3" fmla="*/ 0 h 45"/>
                <a:gd name="T4" fmla="*/ 0 w 108"/>
                <a:gd name="T5" fmla="*/ 0 h 45"/>
                <a:gd name="T6" fmla="*/ 0 w 1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5"/>
                <a:gd name="T14" fmla="*/ 108 w 1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5">
                  <a:moveTo>
                    <a:pt x="108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35" name="Rectangle 1962"/>
            <p:cNvSpPr>
              <a:spLocks noChangeArrowheads="1"/>
            </p:cNvSpPr>
            <p:nvPr/>
          </p:nvSpPr>
          <p:spPr bwMode="auto">
            <a:xfrm>
              <a:off x="1860" y="1999"/>
              <a:ext cx="18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636" name="Freeform 1963"/>
            <p:cNvSpPr>
              <a:spLocks/>
            </p:cNvSpPr>
            <p:nvPr/>
          </p:nvSpPr>
          <p:spPr bwMode="auto">
            <a:xfrm>
              <a:off x="1860" y="2001"/>
              <a:ext cx="19" cy="8"/>
            </a:xfrm>
            <a:custGeom>
              <a:avLst/>
              <a:gdLst>
                <a:gd name="T0" fmla="*/ 0 w 115"/>
                <a:gd name="T1" fmla="*/ 0 h 46"/>
                <a:gd name="T2" fmla="*/ 0 w 115"/>
                <a:gd name="T3" fmla="*/ 0 h 46"/>
                <a:gd name="T4" fmla="*/ 0 w 115"/>
                <a:gd name="T5" fmla="*/ 0 h 46"/>
                <a:gd name="T6" fmla="*/ 0 w 11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6"/>
                <a:gd name="T14" fmla="*/ 115 w 11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6">
                  <a:moveTo>
                    <a:pt x="115" y="46"/>
                  </a:moveTo>
                  <a:lnTo>
                    <a:pt x="115" y="0"/>
                  </a:lnTo>
                  <a:lnTo>
                    <a:pt x="0" y="46"/>
                  </a:lnTo>
                  <a:lnTo>
                    <a:pt x="115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37" name="Freeform 1964"/>
            <p:cNvSpPr>
              <a:spLocks/>
            </p:cNvSpPr>
            <p:nvPr/>
          </p:nvSpPr>
          <p:spPr bwMode="auto">
            <a:xfrm>
              <a:off x="1860" y="2001"/>
              <a:ext cx="19" cy="8"/>
            </a:xfrm>
            <a:custGeom>
              <a:avLst/>
              <a:gdLst>
                <a:gd name="T0" fmla="*/ 0 w 115"/>
                <a:gd name="T1" fmla="*/ 0 h 46"/>
                <a:gd name="T2" fmla="*/ 0 w 115"/>
                <a:gd name="T3" fmla="*/ 0 h 46"/>
                <a:gd name="T4" fmla="*/ 0 w 115"/>
                <a:gd name="T5" fmla="*/ 0 h 46"/>
                <a:gd name="T6" fmla="*/ 0 w 11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6"/>
                <a:gd name="T14" fmla="*/ 115 w 11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6">
                  <a:moveTo>
                    <a:pt x="115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38" name="Rectangle 1965"/>
            <p:cNvSpPr>
              <a:spLocks noChangeArrowheads="1"/>
            </p:cNvSpPr>
            <p:nvPr/>
          </p:nvSpPr>
          <p:spPr bwMode="auto">
            <a:xfrm>
              <a:off x="1860" y="2001"/>
              <a:ext cx="19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639" name="Freeform 1966"/>
            <p:cNvSpPr>
              <a:spLocks/>
            </p:cNvSpPr>
            <p:nvPr/>
          </p:nvSpPr>
          <p:spPr bwMode="auto">
            <a:xfrm>
              <a:off x="1896" y="2031"/>
              <a:ext cx="10" cy="15"/>
            </a:xfrm>
            <a:custGeom>
              <a:avLst/>
              <a:gdLst>
                <a:gd name="T0" fmla="*/ 0 w 59"/>
                <a:gd name="T1" fmla="*/ 0 h 91"/>
                <a:gd name="T2" fmla="*/ 0 w 59"/>
                <a:gd name="T3" fmla="*/ 0 h 91"/>
                <a:gd name="T4" fmla="*/ 0 w 59"/>
                <a:gd name="T5" fmla="*/ 0 h 91"/>
                <a:gd name="T6" fmla="*/ 0 w 59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91"/>
                <a:gd name="T14" fmla="*/ 59 w 59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91">
                  <a:moveTo>
                    <a:pt x="59" y="33"/>
                  </a:moveTo>
                  <a:lnTo>
                    <a:pt x="29" y="0"/>
                  </a:lnTo>
                  <a:lnTo>
                    <a:pt x="0" y="91"/>
                  </a:lnTo>
                  <a:lnTo>
                    <a:pt x="59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40" name="Freeform 1967"/>
            <p:cNvSpPr>
              <a:spLocks/>
            </p:cNvSpPr>
            <p:nvPr/>
          </p:nvSpPr>
          <p:spPr bwMode="auto">
            <a:xfrm>
              <a:off x="1891" y="2031"/>
              <a:ext cx="10" cy="15"/>
            </a:xfrm>
            <a:custGeom>
              <a:avLst/>
              <a:gdLst>
                <a:gd name="T0" fmla="*/ 0 w 61"/>
                <a:gd name="T1" fmla="*/ 0 h 91"/>
                <a:gd name="T2" fmla="*/ 0 w 61"/>
                <a:gd name="T3" fmla="*/ 0 h 91"/>
                <a:gd name="T4" fmla="*/ 0 w 61"/>
                <a:gd name="T5" fmla="*/ 0 h 91"/>
                <a:gd name="T6" fmla="*/ 0 w 61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91"/>
                <a:gd name="T14" fmla="*/ 61 w 61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91">
                  <a:moveTo>
                    <a:pt x="61" y="0"/>
                  </a:moveTo>
                  <a:lnTo>
                    <a:pt x="32" y="91"/>
                  </a:lnTo>
                  <a:lnTo>
                    <a:pt x="0" y="59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41" name="Freeform 1968"/>
            <p:cNvSpPr>
              <a:spLocks/>
            </p:cNvSpPr>
            <p:nvPr/>
          </p:nvSpPr>
          <p:spPr bwMode="auto">
            <a:xfrm>
              <a:off x="1891" y="2031"/>
              <a:ext cx="15" cy="15"/>
            </a:xfrm>
            <a:custGeom>
              <a:avLst/>
              <a:gdLst>
                <a:gd name="T0" fmla="*/ 0 w 91"/>
                <a:gd name="T1" fmla="*/ 0 h 91"/>
                <a:gd name="T2" fmla="*/ 0 w 91"/>
                <a:gd name="T3" fmla="*/ 0 h 91"/>
                <a:gd name="T4" fmla="*/ 0 w 91"/>
                <a:gd name="T5" fmla="*/ 0 h 91"/>
                <a:gd name="T6" fmla="*/ 0 w 91"/>
                <a:gd name="T7" fmla="*/ 0 h 91"/>
                <a:gd name="T8" fmla="*/ 0 w 91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1"/>
                <a:gd name="T17" fmla="*/ 91 w 91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1">
                  <a:moveTo>
                    <a:pt x="91" y="33"/>
                  </a:moveTo>
                  <a:lnTo>
                    <a:pt x="61" y="0"/>
                  </a:lnTo>
                  <a:lnTo>
                    <a:pt x="0" y="59"/>
                  </a:lnTo>
                  <a:lnTo>
                    <a:pt x="32" y="91"/>
                  </a:lnTo>
                  <a:lnTo>
                    <a:pt x="91" y="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42" name="Freeform 1969"/>
            <p:cNvSpPr>
              <a:spLocks/>
            </p:cNvSpPr>
            <p:nvPr/>
          </p:nvSpPr>
          <p:spPr bwMode="auto">
            <a:xfrm>
              <a:off x="1902" y="2034"/>
              <a:ext cx="8" cy="14"/>
            </a:xfrm>
            <a:custGeom>
              <a:avLst/>
              <a:gdLst>
                <a:gd name="T0" fmla="*/ 0 w 46"/>
                <a:gd name="T1" fmla="*/ 0 h 87"/>
                <a:gd name="T2" fmla="*/ 0 w 46"/>
                <a:gd name="T3" fmla="*/ 0 h 87"/>
                <a:gd name="T4" fmla="*/ 0 w 46"/>
                <a:gd name="T5" fmla="*/ 0 h 87"/>
                <a:gd name="T6" fmla="*/ 0 w 46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87"/>
                <a:gd name="T14" fmla="*/ 46 w 46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87">
                  <a:moveTo>
                    <a:pt x="46" y="27"/>
                  </a:moveTo>
                  <a:lnTo>
                    <a:pt x="10" y="0"/>
                  </a:lnTo>
                  <a:lnTo>
                    <a:pt x="0" y="87"/>
                  </a:lnTo>
                  <a:lnTo>
                    <a:pt x="46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43" name="Freeform 1970"/>
            <p:cNvSpPr>
              <a:spLocks/>
            </p:cNvSpPr>
            <p:nvPr/>
          </p:nvSpPr>
          <p:spPr bwMode="auto">
            <a:xfrm>
              <a:off x="1896" y="2034"/>
              <a:ext cx="8" cy="14"/>
            </a:xfrm>
            <a:custGeom>
              <a:avLst/>
              <a:gdLst>
                <a:gd name="T0" fmla="*/ 0 w 46"/>
                <a:gd name="T1" fmla="*/ 0 h 87"/>
                <a:gd name="T2" fmla="*/ 0 w 46"/>
                <a:gd name="T3" fmla="*/ 0 h 87"/>
                <a:gd name="T4" fmla="*/ 0 w 46"/>
                <a:gd name="T5" fmla="*/ 0 h 87"/>
                <a:gd name="T6" fmla="*/ 0 w 46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87"/>
                <a:gd name="T14" fmla="*/ 46 w 46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87">
                  <a:moveTo>
                    <a:pt x="46" y="0"/>
                  </a:moveTo>
                  <a:lnTo>
                    <a:pt x="36" y="87"/>
                  </a:lnTo>
                  <a:lnTo>
                    <a:pt x="0" y="6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44" name="Freeform 1971"/>
            <p:cNvSpPr>
              <a:spLocks/>
            </p:cNvSpPr>
            <p:nvPr/>
          </p:nvSpPr>
          <p:spPr bwMode="auto">
            <a:xfrm>
              <a:off x="1896" y="2034"/>
              <a:ext cx="14" cy="14"/>
            </a:xfrm>
            <a:custGeom>
              <a:avLst/>
              <a:gdLst>
                <a:gd name="T0" fmla="*/ 0 w 82"/>
                <a:gd name="T1" fmla="*/ 0 h 87"/>
                <a:gd name="T2" fmla="*/ 0 w 82"/>
                <a:gd name="T3" fmla="*/ 0 h 87"/>
                <a:gd name="T4" fmla="*/ 0 w 82"/>
                <a:gd name="T5" fmla="*/ 0 h 87"/>
                <a:gd name="T6" fmla="*/ 0 w 82"/>
                <a:gd name="T7" fmla="*/ 0 h 87"/>
                <a:gd name="T8" fmla="*/ 0 w 82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87"/>
                <a:gd name="T17" fmla="*/ 82 w 82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87">
                  <a:moveTo>
                    <a:pt x="82" y="27"/>
                  </a:moveTo>
                  <a:lnTo>
                    <a:pt x="46" y="0"/>
                  </a:lnTo>
                  <a:lnTo>
                    <a:pt x="0" y="61"/>
                  </a:lnTo>
                  <a:lnTo>
                    <a:pt x="36" y="87"/>
                  </a:lnTo>
                  <a:lnTo>
                    <a:pt x="82" y="2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45" name="Freeform 1972"/>
            <p:cNvSpPr>
              <a:spLocks/>
            </p:cNvSpPr>
            <p:nvPr/>
          </p:nvSpPr>
          <p:spPr bwMode="auto">
            <a:xfrm>
              <a:off x="1917" y="2036"/>
              <a:ext cx="23" cy="27"/>
            </a:xfrm>
            <a:custGeom>
              <a:avLst/>
              <a:gdLst>
                <a:gd name="T0" fmla="*/ 0 w 136"/>
                <a:gd name="T1" fmla="*/ 0 h 171"/>
                <a:gd name="T2" fmla="*/ 0 w 136"/>
                <a:gd name="T3" fmla="*/ 0 h 171"/>
                <a:gd name="T4" fmla="*/ 0 w 136"/>
                <a:gd name="T5" fmla="*/ 0 h 171"/>
                <a:gd name="T6" fmla="*/ 0 w 136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171"/>
                <a:gd name="T14" fmla="*/ 136 w 136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171">
                  <a:moveTo>
                    <a:pt x="136" y="31"/>
                  </a:moveTo>
                  <a:lnTo>
                    <a:pt x="103" y="0"/>
                  </a:lnTo>
                  <a:lnTo>
                    <a:pt x="0" y="171"/>
                  </a:lnTo>
                  <a:lnTo>
                    <a:pt x="136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46" name="Freeform 1973"/>
            <p:cNvSpPr>
              <a:spLocks/>
            </p:cNvSpPr>
            <p:nvPr/>
          </p:nvSpPr>
          <p:spPr bwMode="auto">
            <a:xfrm>
              <a:off x="1912" y="2036"/>
              <a:ext cx="22" cy="27"/>
            </a:xfrm>
            <a:custGeom>
              <a:avLst/>
              <a:gdLst>
                <a:gd name="T0" fmla="*/ 0 w 135"/>
                <a:gd name="T1" fmla="*/ 0 h 171"/>
                <a:gd name="T2" fmla="*/ 0 w 135"/>
                <a:gd name="T3" fmla="*/ 0 h 171"/>
                <a:gd name="T4" fmla="*/ 0 w 135"/>
                <a:gd name="T5" fmla="*/ 0 h 171"/>
                <a:gd name="T6" fmla="*/ 0 w 135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171"/>
                <a:gd name="T14" fmla="*/ 135 w 135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171">
                  <a:moveTo>
                    <a:pt x="135" y="0"/>
                  </a:moveTo>
                  <a:lnTo>
                    <a:pt x="32" y="171"/>
                  </a:lnTo>
                  <a:lnTo>
                    <a:pt x="0" y="139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47" name="Freeform 1974"/>
            <p:cNvSpPr>
              <a:spLocks/>
            </p:cNvSpPr>
            <p:nvPr/>
          </p:nvSpPr>
          <p:spPr bwMode="auto">
            <a:xfrm>
              <a:off x="1912" y="2036"/>
              <a:ext cx="28" cy="27"/>
            </a:xfrm>
            <a:custGeom>
              <a:avLst/>
              <a:gdLst>
                <a:gd name="T0" fmla="*/ 0 w 168"/>
                <a:gd name="T1" fmla="*/ 0 h 171"/>
                <a:gd name="T2" fmla="*/ 0 w 168"/>
                <a:gd name="T3" fmla="*/ 0 h 171"/>
                <a:gd name="T4" fmla="*/ 0 w 168"/>
                <a:gd name="T5" fmla="*/ 0 h 171"/>
                <a:gd name="T6" fmla="*/ 0 w 168"/>
                <a:gd name="T7" fmla="*/ 0 h 171"/>
                <a:gd name="T8" fmla="*/ 0 w 168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71"/>
                <a:gd name="T17" fmla="*/ 168 w 168"/>
                <a:gd name="T18" fmla="*/ 171 h 1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71">
                  <a:moveTo>
                    <a:pt x="168" y="31"/>
                  </a:moveTo>
                  <a:lnTo>
                    <a:pt x="135" y="0"/>
                  </a:lnTo>
                  <a:lnTo>
                    <a:pt x="0" y="139"/>
                  </a:lnTo>
                  <a:lnTo>
                    <a:pt x="32" y="171"/>
                  </a:lnTo>
                  <a:lnTo>
                    <a:pt x="168" y="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48" name="Freeform 1975"/>
            <p:cNvSpPr>
              <a:spLocks/>
            </p:cNvSpPr>
            <p:nvPr/>
          </p:nvSpPr>
          <p:spPr bwMode="auto">
            <a:xfrm>
              <a:off x="1916" y="2035"/>
              <a:ext cx="22" cy="27"/>
            </a:xfrm>
            <a:custGeom>
              <a:avLst/>
              <a:gdLst>
                <a:gd name="T0" fmla="*/ 0 w 132"/>
                <a:gd name="T1" fmla="*/ 0 h 168"/>
                <a:gd name="T2" fmla="*/ 0 w 132"/>
                <a:gd name="T3" fmla="*/ 0 h 168"/>
                <a:gd name="T4" fmla="*/ 0 w 132"/>
                <a:gd name="T5" fmla="*/ 0 h 168"/>
                <a:gd name="T6" fmla="*/ 0 w 132"/>
                <a:gd name="T7" fmla="*/ 0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168"/>
                <a:gd name="T14" fmla="*/ 132 w 132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168">
                  <a:moveTo>
                    <a:pt x="132" y="32"/>
                  </a:moveTo>
                  <a:lnTo>
                    <a:pt x="99" y="0"/>
                  </a:lnTo>
                  <a:lnTo>
                    <a:pt x="0" y="168"/>
                  </a:lnTo>
                  <a:lnTo>
                    <a:pt x="132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49" name="Freeform 1976"/>
            <p:cNvSpPr>
              <a:spLocks/>
            </p:cNvSpPr>
            <p:nvPr/>
          </p:nvSpPr>
          <p:spPr bwMode="auto">
            <a:xfrm>
              <a:off x="1911" y="2035"/>
              <a:ext cx="21" cy="27"/>
            </a:xfrm>
            <a:custGeom>
              <a:avLst/>
              <a:gdLst>
                <a:gd name="T0" fmla="*/ 0 w 131"/>
                <a:gd name="T1" fmla="*/ 0 h 168"/>
                <a:gd name="T2" fmla="*/ 0 w 131"/>
                <a:gd name="T3" fmla="*/ 0 h 168"/>
                <a:gd name="T4" fmla="*/ 0 w 131"/>
                <a:gd name="T5" fmla="*/ 0 h 168"/>
                <a:gd name="T6" fmla="*/ 0 w 131"/>
                <a:gd name="T7" fmla="*/ 0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68"/>
                <a:gd name="T14" fmla="*/ 131 w 131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68">
                  <a:moveTo>
                    <a:pt x="131" y="0"/>
                  </a:moveTo>
                  <a:lnTo>
                    <a:pt x="32" y="168"/>
                  </a:lnTo>
                  <a:lnTo>
                    <a:pt x="0" y="13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50" name="Freeform 1977"/>
            <p:cNvSpPr>
              <a:spLocks/>
            </p:cNvSpPr>
            <p:nvPr/>
          </p:nvSpPr>
          <p:spPr bwMode="auto">
            <a:xfrm>
              <a:off x="1911" y="2035"/>
              <a:ext cx="27" cy="27"/>
            </a:xfrm>
            <a:custGeom>
              <a:avLst/>
              <a:gdLst>
                <a:gd name="T0" fmla="*/ 0 w 164"/>
                <a:gd name="T1" fmla="*/ 0 h 168"/>
                <a:gd name="T2" fmla="*/ 0 w 164"/>
                <a:gd name="T3" fmla="*/ 0 h 168"/>
                <a:gd name="T4" fmla="*/ 0 w 164"/>
                <a:gd name="T5" fmla="*/ 0 h 168"/>
                <a:gd name="T6" fmla="*/ 0 w 164"/>
                <a:gd name="T7" fmla="*/ 0 h 168"/>
                <a:gd name="T8" fmla="*/ 0 w 164"/>
                <a:gd name="T9" fmla="*/ 0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4"/>
                <a:gd name="T16" fmla="*/ 0 h 168"/>
                <a:gd name="T17" fmla="*/ 164 w 164"/>
                <a:gd name="T18" fmla="*/ 168 h 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4" h="168">
                  <a:moveTo>
                    <a:pt x="164" y="32"/>
                  </a:moveTo>
                  <a:lnTo>
                    <a:pt x="131" y="0"/>
                  </a:lnTo>
                  <a:lnTo>
                    <a:pt x="0" y="136"/>
                  </a:lnTo>
                  <a:lnTo>
                    <a:pt x="32" y="168"/>
                  </a:lnTo>
                  <a:lnTo>
                    <a:pt x="164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51" name="Freeform 1978"/>
            <p:cNvSpPr>
              <a:spLocks/>
            </p:cNvSpPr>
            <p:nvPr/>
          </p:nvSpPr>
          <p:spPr bwMode="auto">
            <a:xfrm>
              <a:off x="1913" y="2034"/>
              <a:ext cx="23" cy="28"/>
            </a:xfrm>
            <a:custGeom>
              <a:avLst/>
              <a:gdLst>
                <a:gd name="T0" fmla="*/ 0 w 135"/>
                <a:gd name="T1" fmla="*/ 0 h 170"/>
                <a:gd name="T2" fmla="*/ 0 w 135"/>
                <a:gd name="T3" fmla="*/ 0 h 170"/>
                <a:gd name="T4" fmla="*/ 0 w 135"/>
                <a:gd name="T5" fmla="*/ 0 h 170"/>
                <a:gd name="T6" fmla="*/ 0 w 135"/>
                <a:gd name="T7" fmla="*/ 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170"/>
                <a:gd name="T14" fmla="*/ 135 w 135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170">
                  <a:moveTo>
                    <a:pt x="135" y="32"/>
                  </a:moveTo>
                  <a:lnTo>
                    <a:pt x="103" y="0"/>
                  </a:lnTo>
                  <a:lnTo>
                    <a:pt x="0" y="170"/>
                  </a:lnTo>
                  <a:lnTo>
                    <a:pt x="135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52" name="Freeform 1979"/>
            <p:cNvSpPr>
              <a:spLocks/>
            </p:cNvSpPr>
            <p:nvPr/>
          </p:nvSpPr>
          <p:spPr bwMode="auto">
            <a:xfrm>
              <a:off x="1907" y="2034"/>
              <a:ext cx="23" cy="28"/>
            </a:xfrm>
            <a:custGeom>
              <a:avLst/>
              <a:gdLst>
                <a:gd name="T0" fmla="*/ 0 w 136"/>
                <a:gd name="T1" fmla="*/ 0 h 170"/>
                <a:gd name="T2" fmla="*/ 0 w 136"/>
                <a:gd name="T3" fmla="*/ 0 h 170"/>
                <a:gd name="T4" fmla="*/ 0 w 136"/>
                <a:gd name="T5" fmla="*/ 0 h 170"/>
                <a:gd name="T6" fmla="*/ 0 w 136"/>
                <a:gd name="T7" fmla="*/ 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170"/>
                <a:gd name="T14" fmla="*/ 136 w 136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170">
                  <a:moveTo>
                    <a:pt x="136" y="0"/>
                  </a:moveTo>
                  <a:lnTo>
                    <a:pt x="33" y="170"/>
                  </a:lnTo>
                  <a:lnTo>
                    <a:pt x="0" y="138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53" name="Freeform 1980"/>
            <p:cNvSpPr>
              <a:spLocks/>
            </p:cNvSpPr>
            <p:nvPr/>
          </p:nvSpPr>
          <p:spPr bwMode="auto">
            <a:xfrm>
              <a:off x="1907" y="2034"/>
              <a:ext cx="29" cy="28"/>
            </a:xfrm>
            <a:custGeom>
              <a:avLst/>
              <a:gdLst>
                <a:gd name="T0" fmla="*/ 0 w 168"/>
                <a:gd name="T1" fmla="*/ 0 h 170"/>
                <a:gd name="T2" fmla="*/ 0 w 168"/>
                <a:gd name="T3" fmla="*/ 0 h 170"/>
                <a:gd name="T4" fmla="*/ 0 w 168"/>
                <a:gd name="T5" fmla="*/ 0 h 170"/>
                <a:gd name="T6" fmla="*/ 0 w 168"/>
                <a:gd name="T7" fmla="*/ 0 h 170"/>
                <a:gd name="T8" fmla="*/ 0 w 168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70"/>
                <a:gd name="T17" fmla="*/ 168 w 168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70">
                  <a:moveTo>
                    <a:pt x="168" y="32"/>
                  </a:moveTo>
                  <a:lnTo>
                    <a:pt x="136" y="0"/>
                  </a:lnTo>
                  <a:lnTo>
                    <a:pt x="0" y="138"/>
                  </a:lnTo>
                  <a:lnTo>
                    <a:pt x="33" y="170"/>
                  </a:lnTo>
                  <a:lnTo>
                    <a:pt x="168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54" name="Freeform 1981"/>
            <p:cNvSpPr>
              <a:spLocks/>
            </p:cNvSpPr>
            <p:nvPr/>
          </p:nvSpPr>
          <p:spPr bwMode="auto">
            <a:xfrm>
              <a:off x="1907" y="2057"/>
              <a:ext cx="21" cy="23"/>
            </a:xfrm>
            <a:custGeom>
              <a:avLst/>
              <a:gdLst>
                <a:gd name="T0" fmla="*/ 0 w 124"/>
                <a:gd name="T1" fmla="*/ 0 h 146"/>
                <a:gd name="T2" fmla="*/ 0 w 124"/>
                <a:gd name="T3" fmla="*/ 0 h 146"/>
                <a:gd name="T4" fmla="*/ 0 w 124"/>
                <a:gd name="T5" fmla="*/ 0 h 146"/>
                <a:gd name="T6" fmla="*/ 0 w 124"/>
                <a:gd name="T7" fmla="*/ 0 h 1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"/>
                <a:gd name="T13" fmla="*/ 0 h 146"/>
                <a:gd name="T14" fmla="*/ 124 w 124"/>
                <a:gd name="T15" fmla="*/ 146 h 1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" h="146">
                  <a:moveTo>
                    <a:pt x="39" y="0"/>
                  </a:moveTo>
                  <a:lnTo>
                    <a:pt x="0" y="23"/>
                  </a:lnTo>
                  <a:lnTo>
                    <a:pt x="124" y="14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55" name="Freeform 1982"/>
            <p:cNvSpPr>
              <a:spLocks/>
            </p:cNvSpPr>
            <p:nvPr/>
          </p:nvSpPr>
          <p:spPr bwMode="auto">
            <a:xfrm>
              <a:off x="1907" y="2061"/>
              <a:ext cx="21" cy="23"/>
            </a:xfrm>
            <a:custGeom>
              <a:avLst/>
              <a:gdLst>
                <a:gd name="T0" fmla="*/ 0 w 124"/>
                <a:gd name="T1" fmla="*/ 0 h 146"/>
                <a:gd name="T2" fmla="*/ 0 w 124"/>
                <a:gd name="T3" fmla="*/ 0 h 146"/>
                <a:gd name="T4" fmla="*/ 0 w 124"/>
                <a:gd name="T5" fmla="*/ 0 h 146"/>
                <a:gd name="T6" fmla="*/ 0 w 124"/>
                <a:gd name="T7" fmla="*/ 0 h 1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"/>
                <a:gd name="T13" fmla="*/ 0 h 146"/>
                <a:gd name="T14" fmla="*/ 124 w 124"/>
                <a:gd name="T15" fmla="*/ 146 h 1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" h="146">
                  <a:moveTo>
                    <a:pt x="0" y="0"/>
                  </a:moveTo>
                  <a:lnTo>
                    <a:pt x="124" y="123"/>
                  </a:lnTo>
                  <a:lnTo>
                    <a:pt x="85" y="1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56" name="Freeform 1983"/>
            <p:cNvSpPr>
              <a:spLocks/>
            </p:cNvSpPr>
            <p:nvPr/>
          </p:nvSpPr>
          <p:spPr bwMode="auto">
            <a:xfrm>
              <a:off x="1907" y="2057"/>
              <a:ext cx="21" cy="27"/>
            </a:xfrm>
            <a:custGeom>
              <a:avLst/>
              <a:gdLst>
                <a:gd name="T0" fmla="*/ 0 w 124"/>
                <a:gd name="T1" fmla="*/ 0 h 169"/>
                <a:gd name="T2" fmla="*/ 0 w 124"/>
                <a:gd name="T3" fmla="*/ 0 h 169"/>
                <a:gd name="T4" fmla="*/ 0 w 124"/>
                <a:gd name="T5" fmla="*/ 0 h 169"/>
                <a:gd name="T6" fmla="*/ 0 w 124"/>
                <a:gd name="T7" fmla="*/ 0 h 169"/>
                <a:gd name="T8" fmla="*/ 0 w 124"/>
                <a:gd name="T9" fmla="*/ 0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"/>
                <a:gd name="T16" fmla="*/ 0 h 169"/>
                <a:gd name="T17" fmla="*/ 124 w 124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" h="169">
                  <a:moveTo>
                    <a:pt x="39" y="0"/>
                  </a:moveTo>
                  <a:lnTo>
                    <a:pt x="0" y="23"/>
                  </a:lnTo>
                  <a:lnTo>
                    <a:pt x="85" y="169"/>
                  </a:lnTo>
                  <a:lnTo>
                    <a:pt x="124" y="146"/>
                  </a:lnTo>
                  <a:lnTo>
                    <a:pt x="3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57" name="Freeform 1984"/>
            <p:cNvSpPr>
              <a:spLocks/>
            </p:cNvSpPr>
            <p:nvPr/>
          </p:nvSpPr>
          <p:spPr bwMode="auto">
            <a:xfrm>
              <a:off x="1904" y="2075"/>
              <a:ext cx="15" cy="29"/>
            </a:xfrm>
            <a:custGeom>
              <a:avLst/>
              <a:gdLst>
                <a:gd name="T0" fmla="*/ 0 w 92"/>
                <a:gd name="T1" fmla="*/ 0 h 179"/>
                <a:gd name="T2" fmla="*/ 0 w 92"/>
                <a:gd name="T3" fmla="*/ 0 h 179"/>
                <a:gd name="T4" fmla="*/ 0 w 92"/>
                <a:gd name="T5" fmla="*/ 0 h 179"/>
                <a:gd name="T6" fmla="*/ 0 w 92"/>
                <a:gd name="T7" fmla="*/ 0 h 1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179"/>
                <a:gd name="T14" fmla="*/ 92 w 92"/>
                <a:gd name="T15" fmla="*/ 179 h 1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179">
                  <a:moveTo>
                    <a:pt x="92" y="23"/>
                  </a:moveTo>
                  <a:lnTo>
                    <a:pt x="53" y="0"/>
                  </a:lnTo>
                  <a:lnTo>
                    <a:pt x="0" y="179"/>
                  </a:lnTo>
                  <a:lnTo>
                    <a:pt x="92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58" name="Freeform 1985"/>
            <p:cNvSpPr>
              <a:spLocks/>
            </p:cNvSpPr>
            <p:nvPr/>
          </p:nvSpPr>
          <p:spPr bwMode="auto">
            <a:xfrm>
              <a:off x="1898" y="2075"/>
              <a:ext cx="15" cy="29"/>
            </a:xfrm>
            <a:custGeom>
              <a:avLst/>
              <a:gdLst>
                <a:gd name="T0" fmla="*/ 0 w 92"/>
                <a:gd name="T1" fmla="*/ 0 h 179"/>
                <a:gd name="T2" fmla="*/ 0 w 92"/>
                <a:gd name="T3" fmla="*/ 0 h 179"/>
                <a:gd name="T4" fmla="*/ 0 w 92"/>
                <a:gd name="T5" fmla="*/ 0 h 179"/>
                <a:gd name="T6" fmla="*/ 0 w 92"/>
                <a:gd name="T7" fmla="*/ 0 h 1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179"/>
                <a:gd name="T14" fmla="*/ 92 w 92"/>
                <a:gd name="T15" fmla="*/ 179 h 1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179">
                  <a:moveTo>
                    <a:pt x="92" y="0"/>
                  </a:moveTo>
                  <a:lnTo>
                    <a:pt x="39" y="179"/>
                  </a:lnTo>
                  <a:lnTo>
                    <a:pt x="0" y="157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59" name="Freeform 1986"/>
            <p:cNvSpPr>
              <a:spLocks/>
            </p:cNvSpPr>
            <p:nvPr/>
          </p:nvSpPr>
          <p:spPr bwMode="auto">
            <a:xfrm>
              <a:off x="1898" y="2075"/>
              <a:ext cx="21" cy="29"/>
            </a:xfrm>
            <a:custGeom>
              <a:avLst/>
              <a:gdLst>
                <a:gd name="T0" fmla="*/ 0 w 131"/>
                <a:gd name="T1" fmla="*/ 0 h 179"/>
                <a:gd name="T2" fmla="*/ 0 w 131"/>
                <a:gd name="T3" fmla="*/ 0 h 179"/>
                <a:gd name="T4" fmla="*/ 0 w 131"/>
                <a:gd name="T5" fmla="*/ 0 h 179"/>
                <a:gd name="T6" fmla="*/ 0 w 131"/>
                <a:gd name="T7" fmla="*/ 0 h 179"/>
                <a:gd name="T8" fmla="*/ 0 w 131"/>
                <a:gd name="T9" fmla="*/ 0 h 1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79"/>
                <a:gd name="T17" fmla="*/ 131 w 131"/>
                <a:gd name="T18" fmla="*/ 179 h 1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79">
                  <a:moveTo>
                    <a:pt x="131" y="23"/>
                  </a:moveTo>
                  <a:lnTo>
                    <a:pt x="92" y="0"/>
                  </a:lnTo>
                  <a:lnTo>
                    <a:pt x="0" y="157"/>
                  </a:lnTo>
                  <a:lnTo>
                    <a:pt x="39" y="179"/>
                  </a:lnTo>
                  <a:lnTo>
                    <a:pt x="131" y="2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60" name="Line 1987"/>
            <p:cNvSpPr>
              <a:spLocks noChangeShapeType="1"/>
            </p:cNvSpPr>
            <p:nvPr/>
          </p:nvSpPr>
          <p:spPr bwMode="auto">
            <a:xfrm>
              <a:off x="1894" y="2054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61" name="Freeform 1988"/>
            <p:cNvSpPr>
              <a:spLocks/>
            </p:cNvSpPr>
            <p:nvPr/>
          </p:nvSpPr>
          <p:spPr bwMode="auto">
            <a:xfrm>
              <a:off x="1889" y="2055"/>
              <a:ext cx="10" cy="6"/>
            </a:xfrm>
            <a:custGeom>
              <a:avLst/>
              <a:gdLst>
                <a:gd name="T0" fmla="*/ 0 w 58"/>
                <a:gd name="T1" fmla="*/ 0 h 38"/>
                <a:gd name="T2" fmla="*/ 0 w 58"/>
                <a:gd name="T3" fmla="*/ 0 h 38"/>
                <a:gd name="T4" fmla="*/ 0 w 58"/>
                <a:gd name="T5" fmla="*/ 0 h 38"/>
                <a:gd name="T6" fmla="*/ 0 w 58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38"/>
                <a:gd name="T14" fmla="*/ 58 w 58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38">
                  <a:moveTo>
                    <a:pt x="34" y="38"/>
                  </a:moveTo>
                  <a:lnTo>
                    <a:pt x="58" y="0"/>
                  </a:lnTo>
                  <a:lnTo>
                    <a:pt x="0" y="16"/>
                  </a:lnTo>
                  <a:lnTo>
                    <a:pt x="34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62" name="Freeform 1989"/>
            <p:cNvSpPr>
              <a:spLocks/>
            </p:cNvSpPr>
            <p:nvPr/>
          </p:nvSpPr>
          <p:spPr bwMode="auto">
            <a:xfrm>
              <a:off x="1889" y="2052"/>
              <a:ext cx="10" cy="6"/>
            </a:xfrm>
            <a:custGeom>
              <a:avLst/>
              <a:gdLst>
                <a:gd name="T0" fmla="*/ 0 w 58"/>
                <a:gd name="T1" fmla="*/ 0 h 38"/>
                <a:gd name="T2" fmla="*/ 0 w 58"/>
                <a:gd name="T3" fmla="*/ 0 h 38"/>
                <a:gd name="T4" fmla="*/ 0 w 58"/>
                <a:gd name="T5" fmla="*/ 0 h 38"/>
                <a:gd name="T6" fmla="*/ 0 w 58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38"/>
                <a:gd name="T14" fmla="*/ 58 w 58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38">
                  <a:moveTo>
                    <a:pt x="58" y="22"/>
                  </a:moveTo>
                  <a:lnTo>
                    <a:pt x="0" y="38"/>
                  </a:lnTo>
                  <a:lnTo>
                    <a:pt x="24" y="0"/>
                  </a:lnTo>
                  <a:lnTo>
                    <a:pt x="58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63" name="Freeform 1990"/>
            <p:cNvSpPr>
              <a:spLocks/>
            </p:cNvSpPr>
            <p:nvPr/>
          </p:nvSpPr>
          <p:spPr bwMode="auto">
            <a:xfrm>
              <a:off x="1889" y="2052"/>
              <a:ext cx="10" cy="9"/>
            </a:xfrm>
            <a:custGeom>
              <a:avLst/>
              <a:gdLst>
                <a:gd name="T0" fmla="*/ 0 w 58"/>
                <a:gd name="T1" fmla="*/ 0 h 60"/>
                <a:gd name="T2" fmla="*/ 0 w 58"/>
                <a:gd name="T3" fmla="*/ 0 h 60"/>
                <a:gd name="T4" fmla="*/ 0 w 58"/>
                <a:gd name="T5" fmla="*/ 0 h 60"/>
                <a:gd name="T6" fmla="*/ 0 w 58"/>
                <a:gd name="T7" fmla="*/ 0 h 60"/>
                <a:gd name="T8" fmla="*/ 0 w 58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60"/>
                <a:gd name="T17" fmla="*/ 58 w 58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60">
                  <a:moveTo>
                    <a:pt x="34" y="60"/>
                  </a:moveTo>
                  <a:lnTo>
                    <a:pt x="58" y="22"/>
                  </a:lnTo>
                  <a:lnTo>
                    <a:pt x="24" y="0"/>
                  </a:lnTo>
                  <a:lnTo>
                    <a:pt x="0" y="38"/>
                  </a:lnTo>
                  <a:lnTo>
                    <a:pt x="34" y="6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64" name="Freeform 1991"/>
            <p:cNvSpPr>
              <a:spLocks/>
            </p:cNvSpPr>
            <p:nvPr/>
          </p:nvSpPr>
          <p:spPr bwMode="auto">
            <a:xfrm>
              <a:off x="1888" y="2058"/>
              <a:ext cx="7" cy="21"/>
            </a:xfrm>
            <a:custGeom>
              <a:avLst/>
              <a:gdLst>
                <a:gd name="T0" fmla="*/ 0 w 46"/>
                <a:gd name="T1" fmla="*/ 0 h 132"/>
                <a:gd name="T2" fmla="*/ 0 w 46"/>
                <a:gd name="T3" fmla="*/ 0 h 132"/>
                <a:gd name="T4" fmla="*/ 0 w 46"/>
                <a:gd name="T5" fmla="*/ 0 h 132"/>
                <a:gd name="T6" fmla="*/ 0 w 46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32"/>
                <a:gd name="T14" fmla="*/ 46 w 46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32">
                  <a:moveTo>
                    <a:pt x="46" y="0"/>
                  </a:moveTo>
                  <a:lnTo>
                    <a:pt x="0" y="0"/>
                  </a:lnTo>
                  <a:lnTo>
                    <a:pt x="46" y="13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65" name="Freeform 1992"/>
            <p:cNvSpPr>
              <a:spLocks/>
            </p:cNvSpPr>
            <p:nvPr/>
          </p:nvSpPr>
          <p:spPr bwMode="auto">
            <a:xfrm>
              <a:off x="1888" y="2058"/>
              <a:ext cx="7" cy="21"/>
            </a:xfrm>
            <a:custGeom>
              <a:avLst/>
              <a:gdLst>
                <a:gd name="T0" fmla="*/ 0 w 46"/>
                <a:gd name="T1" fmla="*/ 0 h 132"/>
                <a:gd name="T2" fmla="*/ 0 w 46"/>
                <a:gd name="T3" fmla="*/ 0 h 132"/>
                <a:gd name="T4" fmla="*/ 0 w 46"/>
                <a:gd name="T5" fmla="*/ 0 h 132"/>
                <a:gd name="T6" fmla="*/ 0 w 46"/>
                <a:gd name="T7" fmla="*/ 0 h 1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32"/>
                <a:gd name="T14" fmla="*/ 46 w 46"/>
                <a:gd name="T15" fmla="*/ 132 h 1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32">
                  <a:moveTo>
                    <a:pt x="0" y="0"/>
                  </a:moveTo>
                  <a:lnTo>
                    <a:pt x="46" y="132"/>
                  </a:lnTo>
                  <a:lnTo>
                    <a:pt x="0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66" name="Rectangle 1993"/>
            <p:cNvSpPr>
              <a:spLocks noChangeArrowheads="1"/>
            </p:cNvSpPr>
            <p:nvPr/>
          </p:nvSpPr>
          <p:spPr bwMode="auto">
            <a:xfrm>
              <a:off x="1888" y="2058"/>
              <a:ext cx="7" cy="2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667" name="Freeform 1994"/>
            <p:cNvSpPr>
              <a:spLocks/>
            </p:cNvSpPr>
            <p:nvPr/>
          </p:nvSpPr>
          <p:spPr bwMode="auto">
            <a:xfrm>
              <a:off x="1893" y="2058"/>
              <a:ext cx="7" cy="50"/>
            </a:xfrm>
            <a:custGeom>
              <a:avLst/>
              <a:gdLst>
                <a:gd name="T0" fmla="*/ 0 w 46"/>
                <a:gd name="T1" fmla="*/ 0 h 315"/>
                <a:gd name="T2" fmla="*/ 0 w 46"/>
                <a:gd name="T3" fmla="*/ 0 h 315"/>
                <a:gd name="T4" fmla="*/ 0 w 46"/>
                <a:gd name="T5" fmla="*/ 0 h 315"/>
                <a:gd name="T6" fmla="*/ 0 w 46"/>
                <a:gd name="T7" fmla="*/ 0 h 3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15"/>
                <a:gd name="T14" fmla="*/ 46 w 46"/>
                <a:gd name="T15" fmla="*/ 315 h 3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15">
                  <a:moveTo>
                    <a:pt x="46" y="0"/>
                  </a:moveTo>
                  <a:lnTo>
                    <a:pt x="0" y="0"/>
                  </a:lnTo>
                  <a:lnTo>
                    <a:pt x="46" y="31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68" name="Freeform 1995"/>
            <p:cNvSpPr>
              <a:spLocks/>
            </p:cNvSpPr>
            <p:nvPr/>
          </p:nvSpPr>
          <p:spPr bwMode="auto">
            <a:xfrm>
              <a:off x="1893" y="2058"/>
              <a:ext cx="7" cy="50"/>
            </a:xfrm>
            <a:custGeom>
              <a:avLst/>
              <a:gdLst>
                <a:gd name="T0" fmla="*/ 0 w 46"/>
                <a:gd name="T1" fmla="*/ 0 h 315"/>
                <a:gd name="T2" fmla="*/ 0 w 46"/>
                <a:gd name="T3" fmla="*/ 0 h 315"/>
                <a:gd name="T4" fmla="*/ 0 w 46"/>
                <a:gd name="T5" fmla="*/ 0 h 315"/>
                <a:gd name="T6" fmla="*/ 0 w 46"/>
                <a:gd name="T7" fmla="*/ 0 h 3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15"/>
                <a:gd name="T14" fmla="*/ 46 w 46"/>
                <a:gd name="T15" fmla="*/ 315 h 3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15">
                  <a:moveTo>
                    <a:pt x="0" y="0"/>
                  </a:moveTo>
                  <a:lnTo>
                    <a:pt x="46" y="315"/>
                  </a:lnTo>
                  <a:lnTo>
                    <a:pt x="0" y="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69" name="Rectangle 1996"/>
            <p:cNvSpPr>
              <a:spLocks noChangeArrowheads="1"/>
            </p:cNvSpPr>
            <p:nvPr/>
          </p:nvSpPr>
          <p:spPr bwMode="auto">
            <a:xfrm>
              <a:off x="1893" y="2058"/>
              <a:ext cx="7" cy="5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670" name="Line 1997"/>
            <p:cNvSpPr>
              <a:spLocks noChangeShapeType="1"/>
            </p:cNvSpPr>
            <p:nvPr/>
          </p:nvSpPr>
          <p:spPr bwMode="auto">
            <a:xfrm>
              <a:off x="1896" y="2057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71" name="Freeform 1998"/>
            <p:cNvSpPr>
              <a:spLocks/>
            </p:cNvSpPr>
            <p:nvPr/>
          </p:nvSpPr>
          <p:spPr bwMode="auto">
            <a:xfrm>
              <a:off x="1906" y="2053"/>
              <a:ext cx="7" cy="8"/>
            </a:xfrm>
            <a:custGeom>
              <a:avLst/>
              <a:gdLst>
                <a:gd name="T0" fmla="*/ 0 w 44"/>
                <a:gd name="T1" fmla="*/ 0 h 53"/>
                <a:gd name="T2" fmla="*/ 0 w 44"/>
                <a:gd name="T3" fmla="*/ 0 h 53"/>
                <a:gd name="T4" fmla="*/ 0 w 44"/>
                <a:gd name="T5" fmla="*/ 0 h 53"/>
                <a:gd name="T6" fmla="*/ 0 w 44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3"/>
                <a:gd name="T14" fmla="*/ 44 w 44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3">
                  <a:moveTo>
                    <a:pt x="44" y="30"/>
                  </a:moveTo>
                  <a:lnTo>
                    <a:pt x="5" y="53"/>
                  </a:lnTo>
                  <a:lnTo>
                    <a:pt x="0" y="0"/>
                  </a:lnTo>
                  <a:lnTo>
                    <a:pt x="44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72" name="Freeform 1999"/>
            <p:cNvSpPr>
              <a:spLocks/>
            </p:cNvSpPr>
            <p:nvPr/>
          </p:nvSpPr>
          <p:spPr bwMode="auto">
            <a:xfrm>
              <a:off x="1905" y="2053"/>
              <a:ext cx="2" cy="8"/>
            </a:xfrm>
            <a:custGeom>
              <a:avLst/>
              <a:gdLst>
                <a:gd name="T0" fmla="*/ 0 w 11"/>
                <a:gd name="T1" fmla="*/ 0 h 53"/>
                <a:gd name="T2" fmla="*/ 0 w 11"/>
                <a:gd name="T3" fmla="*/ 0 h 53"/>
                <a:gd name="T4" fmla="*/ 0 w 11"/>
                <a:gd name="T5" fmla="*/ 0 h 53"/>
                <a:gd name="T6" fmla="*/ 0 w 11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53"/>
                <a:gd name="T14" fmla="*/ 11 w 11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53">
                  <a:moveTo>
                    <a:pt x="11" y="53"/>
                  </a:moveTo>
                  <a:lnTo>
                    <a:pt x="6" y="0"/>
                  </a:lnTo>
                  <a:lnTo>
                    <a:pt x="0" y="46"/>
                  </a:lnTo>
                  <a:lnTo>
                    <a:pt x="11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73" name="Freeform 2000"/>
            <p:cNvSpPr>
              <a:spLocks/>
            </p:cNvSpPr>
            <p:nvPr/>
          </p:nvSpPr>
          <p:spPr bwMode="auto">
            <a:xfrm>
              <a:off x="1905" y="2053"/>
              <a:ext cx="8" cy="8"/>
            </a:xfrm>
            <a:custGeom>
              <a:avLst/>
              <a:gdLst>
                <a:gd name="T0" fmla="*/ 0 w 50"/>
                <a:gd name="T1" fmla="*/ 0 h 53"/>
                <a:gd name="T2" fmla="*/ 0 w 50"/>
                <a:gd name="T3" fmla="*/ 0 h 53"/>
                <a:gd name="T4" fmla="*/ 0 w 50"/>
                <a:gd name="T5" fmla="*/ 0 h 53"/>
                <a:gd name="T6" fmla="*/ 0 w 50"/>
                <a:gd name="T7" fmla="*/ 0 h 53"/>
                <a:gd name="T8" fmla="*/ 0 w 50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53"/>
                <a:gd name="T17" fmla="*/ 50 w 50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53">
                  <a:moveTo>
                    <a:pt x="50" y="30"/>
                  </a:moveTo>
                  <a:lnTo>
                    <a:pt x="11" y="53"/>
                  </a:lnTo>
                  <a:lnTo>
                    <a:pt x="0" y="46"/>
                  </a:lnTo>
                  <a:lnTo>
                    <a:pt x="6" y="0"/>
                  </a:lnTo>
                  <a:lnTo>
                    <a:pt x="50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74" name="Freeform 2001"/>
            <p:cNvSpPr>
              <a:spLocks/>
            </p:cNvSpPr>
            <p:nvPr/>
          </p:nvSpPr>
          <p:spPr bwMode="auto">
            <a:xfrm>
              <a:off x="1898" y="2053"/>
              <a:ext cx="8" cy="7"/>
            </a:xfrm>
            <a:custGeom>
              <a:avLst/>
              <a:gdLst>
                <a:gd name="T0" fmla="*/ 0 w 49"/>
                <a:gd name="T1" fmla="*/ 0 h 46"/>
                <a:gd name="T2" fmla="*/ 0 w 49"/>
                <a:gd name="T3" fmla="*/ 0 h 46"/>
                <a:gd name="T4" fmla="*/ 0 w 49"/>
                <a:gd name="T5" fmla="*/ 0 h 46"/>
                <a:gd name="T6" fmla="*/ 0 w 4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46"/>
                <a:gd name="T14" fmla="*/ 49 w 4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46">
                  <a:moveTo>
                    <a:pt x="49" y="0"/>
                  </a:moveTo>
                  <a:lnTo>
                    <a:pt x="43" y="46"/>
                  </a:lnTo>
                  <a:lnTo>
                    <a:pt x="0" y="18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75" name="Freeform 2002"/>
            <p:cNvSpPr>
              <a:spLocks/>
            </p:cNvSpPr>
            <p:nvPr/>
          </p:nvSpPr>
          <p:spPr bwMode="auto">
            <a:xfrm>
              <a:off x="1898" y="2055"/>
              <a:ext cx="7" cy="5"/>
            </a:xfrm>
            <a:custGeom>
              <a:avLst/>
              <a:gdLst>
                <a:gd name="T0" fmla="*/ 0 w 43"/>
                <a:gd name="T1" fmla="*/ 0 h 32"/>
                <a:gd name="T2" fmla="*/ 0 w 43"/>
                <a:gd name="T3" fmla="*/ 0 h 32"/>
                <a:gd name="T4" fmla="*/ 0 w 43"/>
                <a:gd name="T5" fmla="*/ 0 h 32"/>
                <a:gd name="T6" fmla="*/ 0 w 43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32"/>
                <a:gd name="T14" fmla="*/ 43 w 43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32">
                  <a:moveTo>
                    <a:pt x="43" y="28"/>
                  </a:moveTo>
                  <a:lnTo>
                    <a:pt x="0" y="0"/>
                  </a:lnTo>
                  <a:lnTo>
                    <a:pt x="32" y="32"/>
                  </a:lnTo>
                  <a:lnTo>
                    <a:pt x="43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76" name="Freeform 2003"/>
            <p:cNvSpPr>
              <a:spLocks/>
            </p:cNvSpPr>
            <p:nvPr/>
          </p:nvSpPr>
          <p:spPr bwMode="auto">
            <a:xfrm>
              <a:off x="1898" y="2053"/>
              <a:ext cx="8" cy="7"/>
            </a:xfrm>
            <a:custGeom>
              <a:avLst/>
              <a:gdLst>
                <a:gd name="T0" fmla="*/ 0 w 49"/>
                <a:gd name="T1" fmla="*/ 0 h 50"/>
                <a:gd name="T2" fmla="*/ 0 w 49"/>
                <a:gd name="T3" fmla="*/ 0 h 50"/>
                <a:gd name="T4" fmla="*/ 0 w 49"/>
                <a:gd name="T5" fmla="*/ 0 h 50"/>
                <a:gd name="T6" fmla="*/ 0 w 49"/>
                <a:gd name="T7" fmla="*/ 0 h 50"/>
                <a:gd name="T8" fmla="*/ 0 w 49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50"/>
                <a:gd name="T17" fmla="*/ 49 w 49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50">
                  <a:moveTo>
                    <a:pt x="49" y="0"/>
                  </a:moveTo>
                  <a:lnTo>
                    <a:pt x="43" y="46"/>
                  </a:lnTo>
                  <a:lnTo>
                    <a:pt x="32" y="50"/>
                  </a:lnTo>
                  <a:lnTo>
                    <a:pt x="0" y="18"/>
                  </a:lnTo>
                  <a:lnTo>
                    <a:pt x="4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77" name="Freeform 2004"/>
            <p:cNvSpPr>
              <a:spLocks/>
            </p:cNvSpPr>
            <p:nvPr/>
          </p:nvSpPr>
          <p:spPr bwMode="auto">
            <a:xfrm>
              <a:off x="1894" y="2046"/>
              <a:ext cx="15" cy="9"/>
            </a:xfrm>
            <a:custGeom>
              <a:avLst/>
              <a:gdLst>
                <a:gd name="T0" fmla="*/ 0 w 91"/>
                <a:gd name="T1" fmla="*/ 0 h 62"/>
                <a:gd name="T2" fmla="*/ 0 w 91"/>
                <a:gd name="T3" fmla="*/ 0 h 62"/>
                <a:gd name="T4" fmla="*/ 0 w 91"/>
                <a:gd name="T5" fmla="*/ 0 h 62"/>
                <a:gd name="T6" fmla="*/ 0 w 91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62"/>
                <a:gd name="T14" fmla="*/ 91 w 91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62">
                  <a:moveTo>
                    <a:pt x="58" y="62"/>
                  </a:moveTo>
                  <a:lnTo>
                    <a:pt x="91" y="31"/>
                  </a:lnTo>
                  <a:lnTo>
                    <a:pt x="0" y="0"/>
                  </a:lnTo>
                  <a:lnTo>
                    <a:pt x="58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78" name="Freeform 2005"/>
            <p:cNvSpPr>
              <a:spLocks/>
            </p:cNvSpPr>
            <p:nvPr/>
          </p:nvSpPr>
          <p:spPr bwMode="auto">
            <a:xfrm>
              <a:off x="1894" y="2040"/>
              <a:ext cx="15" cy="11"/>
            </a:xfrm>
            <a:custGeom>
              <a:avLst/>
              <a:gdLst>
                <a:gd name="T0" fmla="*/ 0 w 91"/>
                <a:gd name="T1" fmla="*/ 0 h 62"/>
                <a:gd name="T2" fmla="*/ 0 w 91"/>
                <a:gd name="T3" fmla="*/ 0 h 62"/>
                <a:gd name="T4" fmla="*/ 0 w 91"/>
                <a:gd name="T5" fmla="*/ 0 h 62"/>
                <a:gd name="T6" fmla="*/ 0 w 91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62"/>
                <a:gd name="T14" fmla="*/ 91 w 91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62">
                  <a:moveTo>
                    <a:pt x="91" y="62"/>
                  </a:moveTo>
                  <a:lnTo>
                    <a:pt x="0" y="31"/>
                  </a:lnTo>
                  <a:lnTo>
                    <a:pt x="33" y="0"/>
                  </a:lnTo>
                  <a:lnTo>
                    <a:pt x="91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79" name="Freeform 2006"/>
            <p:cNvSpPr>
              <a:spLocks/>
            </p:cNvSpPr>
            <p:nvPr/>
          </p:nvSpPr>
          <p:spPr bwMode="auto">
            <a:xfrm>
              <a:off x="1894" y="2040"/>
              <a:ext cx="15" cy="15"/>
            </a:xfrm>
            <a:custGeom>
              <a:avLst/>
              <a:gdLst>
                <a:gd name="T0" fmla="*/ 0 w 91"/>
                <a:gd name="T1" fmla="*/ 0 h 93"/>
                <a:gd name="T2" fmla="*/ 0 w 91"/>
                <a:gd name="T3" fmla="*/ 0 h 93"/>
                <a:gd name="T4" fmla="*/ 0 w 91"/>
                <a:gd name="T5" fmla="*/ 0 h 93"/>
                <a:gd name="T6" fmla="*/ 0 w 91"/>
                <a:gd name="T7" fmla="*/ 0 h 93"/>
                <a:gd name="T8" fmla="*/ 0 w 91"/>
                <a:gd name="T9" fmla="*/ 0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3"/>
                <a:gd name="T17" fmla="*/ 91 w 91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3">
                  <a:moveTo>
                    <a:pt x="58" y="93"/>
                  </a:moveTo>
                  <a:lnTo>
                    <a:pt x="91" y="62"/>
                  </a:lnTo>
                  <a:lnTo>
                    <a:pt x="33" y="0"/>
                  </a:lnTo>
                  <a:lnTo>
                    <a:pt x="0" y="31"/>
                  </a:lnTo>
                  <a:lnTo>
                    <a:pt x="58" y="9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80" name="Freeform 2007"/>
            <p:cNvSpPr>
              <a:spLocks/>
            </p:cNvSpPr>
            <p:nvPr/>
          </p:nvSpPr>
          <p:spPr bwMode="auto">
            <a:xfrm>
              <a:off x="1895" y="2051"/>
              <a:ext cx="7" cy="9"/>
            </a:xfrm>
            <a:custGeom>
              <a:avLst/>
              <a:gdLst>
                <a:gd name="T0" fmla="*/ 0 w 45"/>
                <a:gd name="T1" fmla="*/ 0 h 56"/>
                <a:gd name="T2" fmla="*/ 0 w 45"/>
                <a:gd name="T3" fmla="*/ 0 h 56"/>
                <a:gd name="T4" fmla="*/ 0 w 45"/>
                <a:gd name="T5" fmla="*/ 0 h 56"/>
                <a:gd name="T6" fmla="*/ 0 w 45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6"/>
                <a:gd name="T14" fmla="*/ 45 w 45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6">
                  <a:moveTo>
                    <a:pt x="0" y="56"/>
                  </a:moveTo>
                  <a:lnTo>
                    <a:pt x="45" y="56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81" name="Freeform 2008"/>
            <p:cNvSpPr>
              <a:spLocks/>
            </p:cNvSpPr>
            <p:nvPr/>
          </p:nvSpPr>
          <p:spPr bwMode="auto">
            <a:xfrm>
              <a:off x="1895" y="2051"/>
              <a:ext cx="7" cy="9"/>
            </a:xfrm>
            <a:custGeom>
              <a:avLst/>
              <a:gdLst>
                <a:gd name="T0" fmla="*/ 0 w 45"/>
                <a:gd name="T1" fmla="*/ 0 h 56"/>
                <a:gd name="T2" fmla="*/ 0 w 45"/>
                <a:gd name="T3" fmla="*/ 0 h 56"/>
                <a:gd name="T4" fmla="*/ 0 w 45"/>
                <a:gd name="T5" fmla="*/ 0 h 56"/>
                <a:gd name="T6" fmla="*/ 0 w 45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6"/>
                <a:gd name="T14" fmla="*/ 45 w 45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6">
                  <a:moveTo>
                    <a:pt x="45" y="56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82" name="Rectangle 2009"/>
            <p:cNvSpPr>
              <a:spLocks noChangeArrowheads="1"/>
            </p:cNvSpPr>
            <p:nvPr/>
          </p:nvSpPr>
          <p:spPr bwMode="auto">
            <a:xfrm>
              <a:off x="1895" y="2051"/>
              <a:ext cx="7" cy="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683" name="Freeform 2010"/>
            <p:cNvSpPr>
              <a:spLocks/>
            </p:cNvSpPr>
            <p:nvPr/>
          </p:nvSpPr>
          <p:spPr bwMode="auto">
            <a:xfrm>
              <a:off x="1890" y="2048"/>
              <a:ext cx="11" cy="5"/>
            </a:xfrm>
            <a:custGeom>
              <a:avLst/>
              <a:gdLst>
                <a:gd name="T0" fmla="*/ 0 w 67"/>
                <a:gd name="T1" fmla="*/ 0 h 36"/>
                <a:gd name="T2" fmla="*/ 0 w 67"/>
                <a:gd name="T3" fmla="*/ 0 h 36"/>
                <a:gd name="T4" fmla="*/ 0 w 67"/>
                <a:gd name="T5" fmla="*/ 0 h 36"/>
                <a:gd name="T6" fmla="*/ 0 w 67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6"/>
                <a:gd name="T14" fmla="*/ 67 w 67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6">
                  <a:moveTo>
                    <a:pt x="34" y="36"/>
                  </a:moveTo>
                  <a:lnTo>
                    <a:pt x="67" y="5"/>
                  </a:lnTo>
                  <a:lnTo>
                    <a:pt x="0" y="0"/>
                  </a:lnTo>
                  <a:lnTo>
                    <a:pt x="34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84" name="Freeform 2011"/>
            <p:cNvSpPr>
              <a:spLocks/>
            </p:cNvSpPr>
            <p:nvPr/>
          </p:nvSpPr>
          <p:spPr bwMode="auto">
            <a:xfrm>
              <a:off x="1890" y="2043"/>
              <a:ext cx="11" cy="6"/>
            </a:xfrm>
            <a:custGeom>
              <a:avLst/>
              <a:gdLst>
                <a:gd name="T0" fmla="*/ 0 w 67"/>
                <a:gd name="T1" fmla="*/ 0 h 37"/>
                <a:gd name="T2" fmla="*/ 0 w 67"/>
                <a:gd name="T3" fmla="*/ 0 h 37"/>
                <a:gd name="T4" fmla="*/ 0 w 67"/>
                <a:gd name="T5" fmla="*/ 0 h 37"/>
                <a:gd name="T6" fmla="*/ 0 w 67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7"/>
                <a:gd name="T14" fmla="*/ 67 w 67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7">
                  <a:moveTo>
                    <a:pt x="67" y="37"/>
                  </a:moveTo>
                  <a:lnTo>
                    <a:pt x="0" y="32"/>
                  </a:lnTo>
                  <a:lnTo>
                    <a:pt x="32" y="0"/>
                  </a:lnTo>
                  <a:lnTo>
                    <a:pt x="67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85" name="Freeform 2012"/>
            <p:cNvSpPr>
              <a:spLocks/>
            </p:cNvSpPr>
            <p:nvPr/>
          </p:nvSpPr>
          <p:spPr bwMode="auto">
            <a:xfrm>
              <a:off x="1890" y="2043"/>
              <a:ext cx="11" cy="10"/>
            </a:xfrm>
            <a:custGeom>
              <a:avLst/>
              <a:gdLst>
                <a:gd name="T0" fmla="*/ 0 w 67"/>
                <a:gd name="T1" fmla="*/ 0 h 68"/>
                <a:gd name="T2" fmla="*/ 0 w 67"/>
                <a:gd name="T3" fmla="*/ 0 h 68"/>
                <a:gd name="T4" fmla="*/ 0 w 67"/>
                <a:gd name="T5" fmla="*/ 0 h 68"/>
                <a:gd name="T6" fmla="*/ 0 w 67"/>
                <a:gd name="T7" fmla="*/ 0 h 68"/>
                <a:gd name="T8" fmla="*/ 0 w 67"/>
                <a:gd name="T9" fmla="*/ 0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68"/>
                <a:gd name="T17" fmla="*/ 67 w 67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68">
                  <a:moveTo>
                    <a:pt x="34" y="68"/>
                  </a:moveTo>
                  <a:lnTo>
                    <a:pt x="67" y="37"/>
                  </a:lnTo>
                  <a:lnTo>
                    <a:pt x="32" y="0"/>
                  </a:lnTo>
                  <a:lnTo>
                    <a:pt x="0" y="32"/>
                  </a:lnTo>
                  <a:lnTo>
                    <a:pt x="34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86" name="Line 2013"/>
            <p:cNvSpPr>
              <a:spLocks noChangeShapeType="1"/>
            </p:cNvSpPr>
            <p:nvPr/>
          </p:nvSpPr>
          <p:spPr bwMode="auto">
            <a:xfrm flipV="1">
              <a:off x="1911" y="2057"/>
              <a:ext cx="5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87" name="Line 2014"/>
            <p:cNvSpPr>
              <a:spLocks noChangeShapeType="1"/>
            </p:cNvSpPr>
            <p:nvPr/>
          </p:nvSpPr>
          <p:spPr bwMode="auto">
            <a:xfrm flipH="1" flipV="1">
              <a:off x="1908" y="2058"/>
              <a:ext cx="7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88" name="Line 2015"/>
            <p:cNvSpPr>
              <a:spLocks noChangeShapeType="1"/>
            </p:cNvSpPr>
            <p:nvPr/>
          </p:nvSpPr>
          <p:spPr bwMode="auto">
            <a:xfrm>
              <a:off x="1911" y="2060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89" name="Freeform 2016"/>
            <p:cNvSpPr>
              <a:spLocks/>
            </p:cNvSpPr>
            <p:nvPr/>
          </p:nvSpPr>
          <p:spPr bwMode="auto">
            <a:xfrm>
              <a:off x="1892" y="2091"/>
              <a:ext cx="7" cy="14"/>
            </a:xfrm>
            <a:custGeom>
              <a:avLst/>
              <a:gdLst>
                <a:gd name="T0" fmla="*/ 0 w 45"/>
                <a:gd name="T1" fmla="*/ 0 h 92"/>
                <a:gd name="T2" fmla="*/ 0 w 45"/>
                <a:gd name="T3" fmla="*/ 0 h 92"/>
                <a:gd name="T4" fmla="*/ 0 w 45"/>
                <a:gd name="T5" fmla="*/ 0 h 92"/>
                <a:gd name="T6" fmla="*/ 0 w 45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2"/>
                <a:gd name="T14" fmla="*/ 45 w 45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2">
                  <a:moveTo>
                    <a:pt x="45" y="0"/>
                  </a:moveTo>
                  <a:lnTo>
                    <a:pt x="0" y="0"/>
                  </a:lnTo>
                  <a:lnTo>
                    <a:pt x="45" y="9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90" name="Freeform 2017"/>
            <p:cNvSpPr>
              <a:spLocks/>
            </p:cNvSpPr>
            <p:nvPr/>
          </p:nvSpPr>
          <p:spPr bwMode="auto">
            <a:xfrm>
              <a:off x="1892" y="2091"/>
              <a:ext cx="7" cy="14"/>
            </a:xfrm>
            <a:custGeom>
              <a:avLst/>
              <a:gdLst>
                <a:gd name="T0" fmla="*/ 0 w 45"/>
                <a:gd name="T1" fmla="*/ 0 h 92"/>
                <a:gd name="T2" fmla="*/ 0 w 45"/>
                <a:gd name="T3" fmla="*/ 0 h 92"/>
                <a:gd name="T4" fmla="*/ 0 w 45"/>
                <a:gd name="T5" fmla="*/ 0 h 92"/>
                <a:gd name="T6" fmla="*/ 0 w 45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2"/>
                <a:gd name="T14" fmla="*/ 45 w 45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2">
                  <a:moveTo>
                    <a:pt x="0" y="0"/>
                  </a:moveTo>
                  <a:lnTo>
                    <a:pt x="45" y="92"/>
                  </a:lnTo>
                  <a:lnTo>
                    <a:pt x="0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91" name="Rectangle 2018"/>
            <p:cNvSpPr>
              <a:spLocks noChangeArrowheads="1"/>
            </p:cNvSpPr>
            <p:nvPr/>
          </p:nvSpPr>
          <p:spPr bwMode="auto">
            <a:xfrm>
              <a:off x="1892" y="2091"/>
              <a:ext cx="7" cy="1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692" name="Freeform 2019"/>
            <p:cNvSpPr>
              <a:spLocks/>
            </p:cNvSpPr>
            <p:nvPr/>
          </p:nvSpPr>
          <p:spPr bwMode="auto">
            <a:xfrm>
              <a:off x="1916" y="2073"/>
              <a:ext cx="20" cy="8"/>
            </a:xfrm>
            <a:custGeom>
              <a:avLst/>
              <a:gdLst>
                <a:gd name="T0" fmla="*/ 0 w 119"/>
                <a:gd name="T1" fmla="*/ 0 h 45"/>
                <a:gd name="T2" fmla="*/ 0 w 119"/>
                <a:gd name="T3" fmla="*/ 0 h 45"/>
                <a:gd name="T4" fmla="*/ 0 w 119"/>
                <a:gd name="T5" fmla="*/ 0 h 45"/>
                <a:gd name="T6" fmla="*/ 0 w 11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"/>
                <a:gd name="T13" fmla="*/ 0 h 45"/>
                <a:gd name="T14" fmla="*/ 119 w 11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" h="45">
                  <a:moveTo>
                    <a:pt x="119" y="45"/>
                  </a:moveTo>
                  <a:lnTo>
                    <a:pt x="119" y="0"/>
                  </a:lnTo>
                  <a:lnTo>
                    <a:pt x="0" y="45"/>
                  </a:lnTo>
                  <a:lnTo>
                    <a:pt x="11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93" name="Freeform 2020"/>
            <p:cNvSpPr>
              <a:spLocks/>
            </p:cNvSpPr>
            <p:nvPr/>
          </p:nvSpPr>
          <p:spPr bwMode="auto">
            <a:xfrm>
              <a:off x="1916" y="2073"/>
              <a:ext cx="20" cy="8"/>
            </a:xfrm>
            <a:custGeom>
              <a:avLst/>
              <a:gdLst>
                <a:gd name="T0" fmla="*/ 0 w 119"/>
                <a:gd name="T1" fmla="*/ 0 h 45"/>
                <a:gd name="T2" fmla="*/ 0 w 119"/>
                <a:gd name="T3" fmla="*/ 0 h 45"/>
                <a:gd name="T4" fmla="*/ 0 w 119"/>
                <a:gd name="T5" fmla="*/ 0 h 45"/>
                <a:gd name="T6" fmla="*/ 0 w 11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"/>
                <a:gd name="T13" fmla="*/ 0 h 45"/>
                <a:gd name="T14" fmla="*/ 119 w 11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" h="45">
                  <a:moveTo>
                    <a:pt x="11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94" name="Rectangle 2021"/>
            <p:cNvSpPr>
              <a:spLocks noChangeArrowheads="1"/>
            </p:cNvSpPr>
            <p:nvPr/>
          </p:nvSpPr>
          <p:spPr bwMode="auto">
            <a:xfrm>
              <a:off x="1916" y="2073"/>
              <a:ext cx="20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695" name="Freeform 2022"/>
            <p:cNvSpPr>
              <a:spLocks/>
            </p:cNvSpPr>
            <p:nvPr/>
          </p:nvSpPr>
          <p:spPr bwMode="auto">
            <a:xfrm>
              <a:off x="1911" y="2009"/>
              <a:ext cx="26" cy="30"/>
            </a:xfrm>
            <a:custGeom>
              <a:avLst/>
              <a:gdLst>
                <a:gd name="T0" fmla="*/ 0 w 159"/>
                <a:gd name="T1" fmla="*/ 0 h 193"/>
                <a:gd name="T2" fmla="*/ 0 w 159"/>
                <a:gd name="T3" fmla="*/ 0 h 193"/>
                <a:gd name="T4" fmla="*/ 0 w 159"/>
                <a:gd name="T5" fmla="*/ 0 h 193"/>
                <a:gd name="T6" fmla="*/ 0 w 159"/>
                <a:gd name="T7" fmla="*/ 0 h 1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193"/>
                <a:gd name="T14" fmla="*/ 159 w 159"/>
                <a:gd name="T15" fmla="*/ 193 h 1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193">
                  <a:moveTo>
                    <a:pt x="159" y="32"/>
                  </a:moveTo>
                  <a:lnTo>
                    <a:pt x="127" y="0"/>
                  </a:lnTo>
                  <a:lnTo>
                    <a:pt x="0" y="193"/>
                  </a:lnTo>
                  <a:lnTo>
                    <a:pt x="159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96" name="Freeform 2023"/>
            <p:cNvSpPr>
              <a:spLocks/>
            </p:cNvSpPr>
            <p:nvPr/>
          </p:nvSpPr>
          <p:spPr bwMode="auto">
            <a:xfrm>
              <a:off x="1905" y="2009"/>
              <a:ext cx="27" cy="30"/>
            </a:xfrm>
            <a:custGeom>
              <a:avLst/>
              <a:gdLst>
                <a:gd name="T0" fmla="*/ 0 w 159"/>
                <a:gd name="T1" fmla="*/ 0 h 193"/>
                <a:gd name="T2" fmla="*/ 0 w 159"/>
                <a:gd name="T3" fmla="*/ 0 h 193"/>
                <a:gd name="T4" fmla="*/ 0 w 159"/>
                <a:gd name="T5" fmla="*/ 0 h 193"/>
                <a:gd name="T6" fmla="*/ 0 w 159"/>
                <a:gd name="T7" fmla="*/ 0 h 1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193"/>
                <a:gd name="T14" fmla="*/ 159 w 159"/>
                <a:gd name="T15" fmla="*/ 193 h 1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193">
                  <a:moveTo>
                    <a:pt x="159" y="0"/>
                  </a:moveTo>
                  <a:lnTo>
                    <a:pt x="32" y="193"/>
                  </a:lnTo>
                  <a:lnTo>
                    <a:pt x="0" y="16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97" name="Freeform 2024"/>
            <p:cNvSpPr>
              <a:spLocks/>
            </p:cNvSpPr>
            <p:nvPr/>
          </p:nvSpPr>
          <p:spPr bwMode="auto">
            <a:xfrm>
              <a:off x="1905" y="2009"/>
              <a:ext cx="32" cy="30"/>
            </a:xfrm>
            <a:custGeom>
              <a:avLst/>
              <a:gdLst>
                <a:gd name="T0" fmla="*/ 0 w 191"/>
                <a:gd name="T1" fmla="*/ 0 h 193"/>
                <a:gd name="T2" fmla="*/ 0 w 191"/>
                <a:gd name="T3" fmla="*/ 0 h 193"/>
                <a:gd name="T4" fmla="*/ 0 w 191"/>
                <a:gd name="T5" fmla="*/ 0 h 193"/>
                <a:gd name="T6" fmla="*/ 0 w 191"/>
                <a:gd name="T7" fmla="*/ 0 h 193"/>
                <a:gd name="T8" fmla="*/ 0 w 191"/>
                <a:gd name="T9" fmla="*/ 0 h 1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3"/>
                <a:gd name="T17" fmla="*/ 191 w 191"/>
                <a:gd name="T18" fmla="*/ 193 h 1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3">
                  <a:moveTo>
                    <a:pt x="191" y="32"/>
                  </a:moveTo>
                  <a:lnTo>
                    <a:pt x="159" y="0"/>
                  </a:lnTo>
                  <a:lnTo>
                    <a:pt x="0" y="161"/>
                  </a:lnTo>
                  <a:lnTo>
                    <a:pt x="32" y="193"/>
                  </a:lnTo>
                  <a:lnTo>
                    <a:pt x="191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98" name="Freeform 2025"/>
            <p:cNvSpPr>
              <a:spLocks/>
            </p:cNvSpPr>
            <p:nvPr/>
          </p:nvSpPr>
          <p:spPr bwMode="auto">
            <a:xfrm>
              <a:off x="1915" y="2014"/>
              <a:ext cx="22" cy="26"/>
            </a:xfrm>
            <a:custGeom>
              <a:avLst/>
              <a:gdLst>
                <a:gd name="T0" fmla="*/ 0 w 134"/>
                <a:gd name="T1" fmla="*/ 0 h 167"/>
                <a:gd name="T2" fmla="*/ 0 w 134"/>
                <a:gd name="T3" fmla="*/ 0 h 167"/>
                <a:gd name="T4" fmla="*/ 0 w 134"/>
                <a:gd name="T5" fmla="*/ 0 h 167"/>
                <a:gd name="T6" fmla="*/ 0 w 134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67"/>
                <a:gd name="T14" fmla="*/ 134 w 134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67">
                  <a:moveTo>
                    <a:pt x="134" y="31"/>
                  </a:moveTo>
                  <a:lnTo>
                    <a:pt x="102" y="0"/>
                  </a:lnTo>
                  <a:lnTo>
                    <a:pt x="0" y="167"/>
                  </a:lnTo>
                  <a:lnTo>
                    <a:pt x="134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699" name="Freeform 2026"/>
            <p:cNvSpPr>
              <a:spLocks/>
            </p:cNvSpPr>
            <p:nvPr/>
          </p:nvSpPr>
          <p:spPr bwMode="auto">
            <a:xfrm>
              <a:off x="1910" y="2014"/>
              <a:ext cx="22" cy="26"/>
            </a:xfrm>
            <a:custGeom>
              <a:avLst/>
              <a:gdLst>
                <a:gd name="T0" fmla="*/ 0 w 135"/>
                <a:gd name="T1" fmla="*/ 0 h 167"/>
                <a:gd name="T2" fmla="*/ 0 w 135"/>
                <a:gd name="T3" fmla="*/ 0 h 167"/>
                <a:gd name="T4" fmla="*/ 0 w 135"/>
                <a:gd name="T5" fmla="*/ 0 h 167"/>
                <a:gd name="T6" fmla="*/ 0 w 135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167"/>
                <a:gd name="T14" fmla="*/ 135 w 135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167">
                  <a:moveTo>
                    <a:pt x="135" y="0"/>
                  </a:moveTo>
                  <a:lnTo>
                    <a:pt x="33" y="167"/>
                  </a:lnTo>
                  <a:lnTo>
                    <a:pt x="0" y="13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00" name="Freeform 2027"/>
            <p:cNvSpPr>
              <a:spLocks/>
            </p:cNvSpPr>
            <p:nvPr/>
          </p:nvSpPr>
          <p:spPr bwMode="auto">
            <a:xfrm>
              <a:off x="1910" y="2014"/>
              <a:ext cx="27" cy="26"/>
            </a:xfrm>
            <a:custGeom>
              <a:avLst/>
              <a:gdLst>
                <a:gd name="T0" fmla="*/ 0 w 167"/>
                <a:gd name="T1" fmla="*/ 0 h 167"/>
                <a:gd name="T2" fmla="*/ 0 w 167"/>
                <a:gd name="T3" fmla="*/ 0 h 167"/>
                <a:gd name="T4" fmla="*/ 0 w 167"/>
                <a:gd name="T5" fmla="*/ 0 h 167"/>
                <a:gd name="T6" fmla="*/ 0 w 167"/>
                <a:gd name="T7" fmla="*/ 0 h 167"/>
                <a:gd name="T8" fmla="*/ 0 w 167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167"/>
                <a:gd name="T17" fmla="*/ 167 w 167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167">
                  <a:moveTo>
                    <a:pt x="167" y="31"/>
                  </a:moveTo>
                  <a:lnTo>
                    <a:pt x="135" y="0"/>
                  </a:lnTo>
                  <a:lnTo>
                    <a:pt x="0" y="135"/>
                  </a:lnTo>
                  <a:lnTo>
                    <a:pt x="33" y="167"/>
                  </a:lnTo>
                  <a:lnTo>
                    <a:pt x="167" y="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01" name="Freeform 2028"/>
            <p:cNvSpPr>
              <a:spLocks/>
            </p:cNvSpPr>
            <p:nvPr/>
          </p:nvSpPr>
          <p:spPr bwMode="auto">
            <a:xfrm>
              <a:off x="1914" y="2013"/>
              <a:ext cx="23" cy="26"/>
            </a:xfrm>
            <a:custGeom>
              <a:avLst/>
              <a:gdLst>
                <a:gd name="T0" fmla="*/ 0 w 134"/>
                <a:gd name="T1" fmla="*/ 0 h 166"/>
                <a:gd name="T2" fmla="*/ 0 w 134"/>
                <a:gd name="T3" fmla="*/ 0 h 166"/>
                <a:gd name="T4" fmla="*/ 0 w 134"/>
                <a:gd name="T5" fmla="*/ 0 h 166"/>
                <a:gd name="T6" fmla="*/ 0 w 13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66"/>
                <a:gd name="T14" fmla="*/ 134 w 13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66">
                  <a:moveTo>
                    <a:pt x="134" y="31"/>
                  </a:moveTo>
                  <a:lnTo>
                    <a:pt x="102" y="0"/>
                  </a:lnTo>
                  <a:lnTo>
                    <a:pt x="0" y="166"/>
                  </a:lnTo>
                  <a:lnTo>
                    <a:pt x="134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02" name="Freeform 2029"/>
            <p:cNvSpPr>
              <a:spLocks/>
            </p:cNvSpPr>
            <p:nvPr/>
          </p:nvSpPr>
          <p:spPr bwMode="auto">
            <a:xfrm>
              <a:off x="1909" y="2013"/>
              <a:ext cx="22" cy="26"/>
            </a:xfrm>
            <a:custGeom>
              <a:avLst/>
              <a:gdLst>
                <a:gd name="T0" fmla="*/ 0 w 135"/>
                <a:gd name="T1" fmla="*/ 0 h 166"/>
                <a:gd name="T2" fmla="*/ 0 w 135"/>
                <a:gd name="T3" fmla="*/ 0 h 166"/>
                <a:gd name="T4" fmla="*/ 0 w 135"/>
                <a:gd name="T5" fmla="*/ 0 h 166"/>
                <a:gd name="T6" fmla="*/ 0 w 135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166"/>
                <a:gd name="T14" fmla="*/ 135 w 135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166">
                  <a:moveTo>
                    <a:pt x="135" y="0"/>
                  </a:moveTo>
                  <a:lnTo>
                    <a:pt x="33" y="166"/>
                  </a:lnTo>
                  <a:lnTo>
                    <a:pt x="0" y="1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03" name="Freeform 2030"/>
            <p:cNvSpPr>
              <a:spLocks/>
            </p:cNvSpPr>
            <p:nvPr/>
          </p:nvSpPr>
          <p:spPr bwMode="auto">
            <a:xfrm>
              <a:off x="1909" y="2013"/>
              <a:ext cx="28" cy="26"/>
            </a:xfrm>
            <a:custGeom>
              <a:avLst/>
              <a:gdLst>
                <a:gd name="T0" fmla="*/ 0 w 167"/>
                <a:gd name="T1" fmla="*/ 0 h 166"/>
                <a:gd name="T2" fmla="*/ 0 w 167"/>
                <a:gd name="T3" fmla="*/ 0 h 166"/>
                <a:gd name="T4" fmla="*/ 0 w 167"/>
                <a:gd name="T5" fmla="*/ 0 h 166"/>
                <a:gd name="T6" fmla="*/ 0 w 167"/>
                <a:gd name="T7" fmla="*/ 0 h 166"/>
                <a:gd name="T8" fmla="*/ 0 w 167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166"/>
                <a:gd name="T17" fmla="*/ 167 w 167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166">
                  <a:moveTo>
                    <a:pt x="167" y="31"/>
                  </a:moveTo>
                  <a:lnTo>
                    <a:pt x="135" y="0"/>
                  </a:lnTo>
                  <a:lnTo>
                    <a:pt x="0" y="134"/>
                  </a:lnTo>
                  <a:lnTo>
                    <a:pt x="33" y="166"/>
                  </a:lnTo>
                  <a:lnTo>
                    <a:pt x="167" y="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04" name="Freeform 2031"/>
            <p:cNvSpPr>
              <a:spLocks/>
            </p:cNvSpPr>
            <p:nvPr/>
          </p:nvSpPr>
          <p:spPr bwMode="auto">
            <a:xfrm>
              <a:off x="1905" y="2005"/>
              <a:ext cx="26" cy="30"/>
            </a:xfrm>
            <a:custGeom>
              <a:avLst/>
              <a:gdLst>
                <a:gd name="T0" fmla="*/ 0 w 159"/>
                <a:gd name="T1" fmla="*/ 0 h 192"/>
                <a:gd name="T2" fmla="*/ 0 w 159"/>
                <a:gd name="T3" fmla="*/ 0 h 192"/>
                <a:gd name="T4" fmla="*/ 0 w 159"/>
                <a:gd name="T5" fmla="*/ 0 h 192"/>
                <a:gd name="T6" fmla="*/ 0 w 159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192"/>
                <a:gd name="T14" fmla="*/ 159 w 159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192">
                  <a:moveTo>
                    <a:pt x="159" y="31"/>
                  </a:moveTo>
                  <a:lnTo>
                    <a:pt x="126" y="0"/>
                  </a:lnTo>
                  <a:lnTo>
                    <a:pt x="0" y="192"/>
                  </a:lnTo>
                  <a:lnTo>
                    <a:pt x="159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05" name="Freeform 2032"/>
            <p:cNvSpPr>
              <a:spLocks/>
            </p:cNvSpPr>
            <p:nvPr/>
          </p:nvSpPr>
          <p:spPr bwMode="auto">
            <a:xfrm>
              <a:off x="1899" y="2005"/>
              <a:ext cx="27" cy="30"/>
            </a:xfrm>
            <a:custGeom>
              <a:avLst/>
              <a:gdLst>
                <a:gd name="T0" fmla="*/ 0 w 159"/>
                <a:gd name="T1" fmla="*/ 0 h 192"/>
                <a:gd name="T2" fmla="*/ 0 w 159"/>
                <a:gd name="T3" fmla="*/ 0 h 192"/>
                <a:gd name="T4" fmla="*/ 0 w 159"/>
                <a:gd name="T5" fmla="*/ 0 h 192"/>
                <a:gd name="T6" fmla="*/ 0 w 159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192"/>
                <a:gd name="T14" fmla="*/ 159 w 159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192">
                  <a:moveTo>
                    <a:pt x="159" y="0"/>
                  </a:moveTo>
                  <a:lnTo>
                    <a:pt x="33" y="192"/>
                  </a:lnTo>
                  <a:lnTo>
                    <a:pt x="0" y="160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06" name="Freeform 2033"/>
            <p:cNvSpPr>
              <a:spLocks/>
            </p:cNvSpPr>
            <p:nvPr/>
          </p:nvSpPr>
          <p:spPr bwMode="auto">
            <a:xfrm>
              <a:off x="1899" y="2005"/>
              <a:ext cx="32" cy="30"/>
            </a:xfrm>
            <a:custGeom>
              <a:avLst/>
              <a:gdLst>
                <a:gd name="T0" fmla="*/ 0 w 192"/>
                <a:gd name="T1" fmla="*/ 0 h 192"/>
                <a:gd name="T2" fmla="*/ 0 w 192"/>
                <a:gd name="T3" fmla="*/ 0 h 192"/>
                <a:gd name="T4" fmla="*/ 0 w 192"/>
                <a:gd name="T5" fmla="*/ 0 h 192"/>
                <a:gd name="T6" fmla="*/ 0 w 192"/>
                <a:gd name="T7" fmla="*/ 0 h 192"/>
                <a:gd name="T8" fmla="*/ 0 w 192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192" y="31"/>
                  </a:moveTo>
                  <a:lnTo>
                    <a:pt x="159" y="0"/>
                  </a:lnTo>
                  <a:lnTo>
                    <a:pt x="0" y="160"/>
                  </a:lnTo>
                  <a:lnTo>
                    <a:pt x="33" y="192"/>
                  </a:lnTo>
                  <a:lnTo>
                    <a:pt x="192" y="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07" name="Freeform 2034"/>
            <p:cNvSpPr>
              <a:spLocks/>
            </p:cNvSpPr>
            <p:nvPr/>
          </p:nvSpPr>
          <p:spPr bwMode="auto">
            <a:xfrm>
              <a:off x="1900" y="2034"/>
              <a:ext cx="10" cy="6"/>
            </a:xfrm>
            <a:custGeom>
              <a:avLst/>
              <a:gdLst>
                <a:gd name="T0" fmla="*/ 0 w 64"/>
                <a:gd name="T1" fmla="*/ 0 h 35"/>
                <a:gd name="T2" fmla="*/ 0 w 64"/>
                <a:gd name="T3" fmla="*/ 0 h 35"/>
                <a:gd name="T4" fmla="*/ 0 w 64"/>
                <a:gd name="T5" fmla="*/ 0 h 35"/>
                <a:gd name="T6" fmla="*/ 0 w 64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35"/>
                <a:gd name="T14" fmla="*/ 64 w 64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35">
                  <a:moveTo>
                    <a:pt x="35" y="35"/>
                  </a:moveTo>
                  <a:lnTo>
                    <a:pt x="64" y="0"/>
                  </a:lnTo>
                  <a:lnTo>
                    <a:pt x="0" y="6"/>
                  </a:lnTo>
                  <a:lnTo>
                    <a:pt x="35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08" name="Freeform 2035"/>
            <p:cNvSpPr>
              <a:spLocks/>
            </p:cNvSpPr>
            <p:nvPr/>
          </p:nvSpPr>
          <p:spPr bwMode="auto">
            <a:xfrm>
              <a:off x="1900" y="2030"/>
              <a:ext cx="10" cy="5"/>
            </a:xfrm>
            <a:custGeom>
              <a:avLst/>
              <a:gdLst>
                <a:gd name="T0" fmla="*/ 0 w 64"/>
                <a:gd name="T1" fmla="*/ 0 h 35"/>
                <a:gd name="T2" fmla="*/ 0 w 64"/>
                <a:gd name="T3" fmla="*/ 0 h 35"/>
                <a:gd name="T4" fmla="*/ 0 w 64"/>
                <a:gd name="T5" fmla="*/ 0 h 35"/>
                <a:gd name="T6" fmla="*/ 0 w 64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35"/>
                <a:gd name="T14" fmla="*/ 64 w 64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35">
                  <a:moveTo>
                    <a:pt x="64" y="29"/>
                  </a:moveTo>
                  <a:lnTo>
                    <a:pt x="0" y="35"/>
                  </a:lnTo>
                  <a:lnTo>
                    <a:pt x="29" y="0"/>
                  </a:lnTo>
                  <a:lnTo>
                    <a:pt x="64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09" name="Freeform 2036"/>
            <p:cNvSpPr>
              <a:spLocks/>
            </p:cNvSpPr>
            <p:nvPr/>
          </p:nvSpPr>
          <p:spPr bwMode="auto">
            <a:xfrm>
              <a:off x="1900" y="2030"/>
              <a:ext cx="10" cy="10"/>
            </a:xfrm>
            <a:custGeom>
              <a:avLst/>
              <a:gdLst>
                <a:gd name="T0" fmla="*/ 0 w 64"/>
                <a:gd name="T1" fmla="*/ 0 h 64"/>
                <a:gd name="T2" fmla="*/ 0 w 64"/>
                <a:gd name="T3" fmla="*/ 0 h 64"/>
                <a:gd name="T4" fmla="*/ 0 w 64"/>
                <a:gd name="T5" fmla="*/ 0 h 64"/>
                <a:gd name="T6" fmla="*/ 0 w 64"/>
                <a:gd name="T7" fmla="*/ 0 h 64"/>
                <a:gd name="T8" fmla="*/ 0 w 64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64"/>
                <a:gd name="T17" fmla="*/ 64 w 64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64">
                  <a:moveTo>
                    <a:pt x="35" y="64"/>
                  </a:moveTo>
                  <a:lnTo>
                    <a:pt x="64" y="29"/>
                  </a:lnTo>
                  <a:lnTo>
                    <a:pt x="29" y="0"/>
                  </a:lnTo>
                  <a:lnTo>
                    <a:pt x="0" y="35"/>
                  </a:lnTo>
                  <a:lnTo>
                    <a:pt x="35" y="6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10" name="Freeform 2037"/>
            <p:cNvSpPr>
              <a:spLocks/>
            </p:cNvSpPr>
            <p:nvPr/>
          </p:nvSpPr>
          <p:spPr bwMode="auto">
            <a:xfrm>
              <a:off x="1902" y="2033"/>
              <a:ext cx="13" cy="7"/>
            </a:xfrm>
            <a:custGeom>
              <a:avLst/>
              <a:gdLst>
                <a:gd name="T0" fmla="*/ 0 w 79"/>
                <a:gd name="T1" fmla="*/ 0 h 45"/>
                <a:gd name="T2" fmla="*/ 0 w 79"/>
                <a:gd name="T3" fmla="*/ 0 h 45"/>
                <a:gd name="T4" fmla="*/ 0 w 79"/>
                <a:gd name="T5" fmla="*/ 0 h 45"/>
                <a:gd name="T6" fmla="*/ 0 w 7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45"/>
                <a:gd name="T14" fmla="*/ 79 w 7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45">
                  <a:moveTo>
                    <a:pt x="48" y="45"/>
                  </a:moveTo>
                  <a:lnTo>
                    <a:pt x="79" y="11"/>
                  </a:lnTo>
                  <a:lnTo>
                    <a:pt x="0" y="0"/>
                  </a:lnTo>
                  <a:lnTo>
                    <a:pt x="4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11" name="Freeform 2038"/>
            <p:cNvSpPr>
              <a:spLocks/>
            </p:cNvSpPr>
            <p:nvPr/>
          </p:nvSpPr>
          <p:spPr bwMode="auto">
            <a:xfrm>
              <a:off x="1902" y="2028"/>
              <a:ext cx="13" cy="6"/>
            </a:xfrm>
            <a:custGeom>
              <a:avLst/>
              <a:gdLst>
                <a:gd name="T0" fmla="*/ 0 w 79"/>
                <a:gd name="T1" fmla="*/ 0 h 44"/>
                <a:gd name="T2" fmla="*/ 0 w 79"/>
                <a:gd name="T3" fmla="*/ 0 h 44"/>
                <a:gd name="T4" fmla="*/ 0 w 79"/>
                <a:gd name="T5" fmla="*/ 0 h 44"/>
                <a:gd name="T6" fmla="*/ 0 w 79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44"/>
                <a:gd name="T14" fmla="*/ 79 w 79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44">
                  <a:moveTo>
                    <a:pt x="79" y="44"/>
                  </a:moveTo>
                  <a:lnTo>
                    <a:pt x="0" y="33"/>
                  </a:lnTo>
                  <a:lnTo>
                    <a:pt x="31" y="0"/>
                  </a:lnTo>
                  <a:lnTo>
                    <a:pt x="79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12" name="Freeform 2039"/>
            <p:cNvSpPr>
              <a:spLocks/>
            </p:cNvSpPr>
            <p:nvPr/>
          </p:nvSpPr>
          <p:spPr bwMode="auto">
            <a:xfrm>
              <a:off x="1902" y="2028"/>
              <a:ext cx="13" cy="12"/>
            </a:xfrm>
            <a:custGeom>
              <a:avLst/>
              <a:gdLst>
                <a:gd name="T0" fmla="*/ 0 w 79"/>
                <a:gd name="T1" fmla="*/ 0 h 78"/>
                <a:gd name="T2" fmla="*/ 0 w 79"/>
                <a:gd name="T3" fmla="*/ 0 h 78"/>
                <a:gd name="T4" fmla="*/ 0 w 79"/>
                <a:gd name="T5" fmla="*/ 0 h 78"/>
                <a:gd name="T6" fmla="*/ 0 w 79"/>
                <a:gd name="T7" fmla="*/ 0 h 78"/>
                <a:gd name="T8" fmla="*/ 0 w 79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78"/>
                <a:gd name="T17" fmla="*/ 79 w 79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78">
                  <a:moveTo>
                    <a:pt x="48" y="78"/>
                  </a:moveTo>
                  <a:lnTo>
                    <a:pt x="79" y="44"/>
                  </a:lnTo>
                  <a:lnTo>
                    <a:pt x="31" y="0"/>
                  </a:lnTo>
                  <a:lnTo>
                    <a:pt x="0" y="33"/>
                  </a:lnTo>
                  <a:lnTo>
                    <a:pt x="48" y="7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13" name="Freeform 2040"/>
            <p:cNvSpPr>
              <a:spLocks/>
            </p:cNvSpPr>
            <p:nvPr/>
          </p:nvSpPr>
          <p:spPr bwMode="auto">
            <a:xfrm>
              <a:off x="1903" y="2026"/>
              <a:ext cx="11" cy="6"/>
            </a:xfrm>
            <a:custGeom>
              <a:avLst/>
              <a:gdLst>
                <a:gd name="T0" fmla="*/ 0 w 64"/>
                <a:gd name="T1" fmla="*/ 0 h 33"/>
                <a:gd name="T2" fmla="*/ 0 w 64"/>
                <a:gd name="T3" fmla="*/ 0 h 33"/>
                <a:gd name="T4" fmla="*/ 0 w 64"/>
                <a:gd name="T5" fmla="*/ 0 h 33"/>
                <a:gd name="T6" fmla="*/ 0 w 64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33"/>
                <a:gd name="T14" fmla="*/ 64 w 64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33">
                  <a:moveTo>
                    <a:pt x="32" y="0"/>
                  </a:moveTo>
                  <a:lnTo>
                    <a:pt x="0" y="33"/>
                  </a:lnTo>
                  <a:lnTo>
                    <a:pt x="64" y="3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14" name="Freeform 2041"/>
            <p:cNvSpPr>
              <a:spLocks/>
            </p:cNvSpPr>
            <p:nvPr/>
          </p:nvSpPr>
          <p:spPr bwMode="auto">
            <a:xfrm>
              <a:off x="1903" y="2031"/>
              <a:ext cx="11" cy="5"/>
            </a:xfrm>
            <a:custGeom>
              <a:avLst/>
              <a:gdLst>
                <a:gd name="T0" fmla="*/ 0 w 64"/>
                <a:gd name="T1" fmla="*/ 0 h 33"/>
                <a:gd name="T2" fmla="*/ 0 w 64"/>
                <a:gd name="T3" fmla="*/ 0 h 33"/>
                <a:gd name="T4" fmla="*/ 0 w 64"/>
                <a:gd name="T5" fmla="*/ 0 h 33"/>
                <a:gd name="T6" fmla="*/ 0 w 64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33"/>
                <a:gd name="T14" fmla="*/ 64 w 64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33">
                  <a:moveTo>
                    <a:pt x="0" y="3"/>
                  </a:moveTo>
                  <a:lnTo>
                    <a:pt x="64" y="0"/>
                  </a:lnTo>
                  <a:lnTo>
                    <a:pt x="33" y="3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15" name="Freeform 2042"/>
            <p:cNvSpPr>
              <a:spLocks/>
            </p:cNvSpPr>
            <p:nvPr/>
          </p:nvSpPr>
          <p:spPr bwMode="auto">
            <a:xfrm>
              <a:off x="1903" y="2026"/>
              <a:ext cx="11" cy="10"/>
            </a:xfrm>
            <a:custGeom>
              <a:avLst/>
              <a:gdLst>
                <a:gd name="T0" fmla="*/ 0 w 64"/>
                <a:gd name="T1" fmla="*/ 0 h 63"/>
                <a:gd name="T2" fmla="*/ 0 w 64"/>
                <a:gd name="T3" fmla="*/ 0 h 63"/>
                <a:gd name="T4" fmla="*/ 0 w 64"/>
                <a:gd name="T5" fmla="*/ 0 h 63"/>
                <a:gd name="T6" fmla="*/ 0 w 64"/>
                <a:gd name="T7" fmla="*/ 0 h 63"/>
                <a:gd name="T8" fmla="*/ 0 w 6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63"/>
                <a:gd name="T17" fmla="*/ 64 w 6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63">
                  <a:moveTo>
                    <a:pt x="32" y="0"/>
                  </a:moveTo>
                  <a:lnTo>
                    <a:pt x="0" y="33"/>
                  </a:lnTo>
                  <a:lnTo>
                    <a:pt x="33" y="63"/>
                  </a:lnTo>
                  <a:lnTo>
                    <a:pt x="64" y="30"/>
                  </a:lnTo>
                  <a:lnTo>
                    <a:pt x="3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16" name="Freeform 2043"/>
            <p:cNvSpPr>
              <a:spLocks/>
            </p:cNvSpPr>
            <p:nvPr/>
          </p:nvSpPr>
          <p:spPr bwMode="auto">
            <a:xfrm>
              <a:off x="1922" y="2008"/>
              <a:ext cx="11" cy="6"/>
            </a:xfrm>
            <a:custGeom>
              <a:avLst/>
              <a:gdLst>
                <a:gd name="T0" fmla="*/ 0 w 64"/>
                <a:gd name="T1" fmla="*/ 0 h 35"/>
                <a:gd name="T2" fmla="*/ 0 w 64"/>
                <a:gd name="T3" fmla="*/ 0 h 35"/>
                <a:gd name="T4" fmla="*/ 0 w 64"/>
                <a:gd name="T5" fmla="*/ 0 h 35"/>
                <a:gd name="T6" fmla="*/ 0 w 64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35"/>
                <a:gd name="T14" fmla="*/ 64 w 64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35">
                  <a:moveTo>
                    <a:pt x="30" y="0"/>
                  </a:moveTo>
                  <a:lnTo>
                    <a:pt x="0" y="35"/>
                  </a:lnTo>
                  <a:lnTo>
                    <a:pt x="64" y="2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17" name="Freeform 2044"/>
            <p:cNvSpPr>
              <a:spLocks/>
            </p:cNvSpPr>
            <p:nvPr/>
          </p:nvSpPr>
          <p:spPr bwMode="auto">
            <a:xfrm>
              <a:off x="1922" y="2013"/>
              <a:ext cx="11" cy="5"/>
            </a:xfrm>
            <a:custGeom>
              <a:avLst/>
              <a:gdLst>
                <a:gd name="T0" fmla="*/ 0 w 64"/>
                <a:gd name="T1" fmla="*/ 0 h 34"/>
                <a:gd name="T2" fmla="*/ 0 w 64"/>
                <a:gd name="T3" fmla="*/ 0 h 34"/>
                <a:gd name="T4" fmla="*/ 0 w 64"/>
                <a:gd name="T5" fmla="*/ 0 h 34"/>
                <a:gd name="T6" fmla="*/ 0 w 64"/>
                <a:gd name="T7" fmla="*/ 0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34"/>
                <a:gd name="T14" fmla="*/ 64 w 64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34">
                  <a:moveTo>
                    <a:pt x="0" y="6"/>
                  </a:moveTo>
                  <a:lnTo>
                    <a:pt x="64" y="0"/>
                  </a:lnTo>
                  <a:lnTo>
                    <a:pt x="34" y="34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18" name="Freeform 2045"/>
            <p:cNvSpPr>
              <a:spLocks/>
            </p:cNvSpPr>
            <p:nvPr/>
          </p:nvSpPr>
          <p:spPr bwMode="auto">
            <a:xfrm>
              <a:off x="1922" y="2008"/>
              <a:ext cx="11" cy="10"/>
            </a:xfrm>
            <a:custGeom>
              <a:avLst/>
              <a:gdLst>
                <a:gd name="T0" fmla="*/ 0 w 64"/>
                <a:gd name="T1" fmla="*/ 0 h 63"/>
                <a:gd name="T2" fmla="*/ 0 w 64"/>
                <a:gd name="T3" fmla="*/ 0 h 63"/>
                <a:gd name="T4" fmla="*/ 0 w 64"/>
                <a:gd name="T5" fmla="*/ 0 h 63"/>
                <a:gd name="T6" fmla="*/ 0 w 64"/>
                <a:gd name="T7" fmla="*/ 0 h 63"/>
                <a:gd name="T8" fmla="*/ 0 w 6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63"/>
                <a:gd name="T17" fmla="*/ 64 w 6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63">
                  <a:moveTo>
                    <a:pt x="30" y="0"/>
                  </a:moveTo>
                  <a:lnTo>
                    <a:pt x="0" y="35"/>
                  </a:lnTo>
                  <a:lnTo>
                    <a:pt x="34" y="63"/>
                  </a:lnTo>
                  <a:lnTo>
                    <a:pt x="64" y="29"/>
                  </a:lnTo>
                  <a:lnTo>
                    <a:pt x="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19" name="Line 2046"/>
            <p:cNvSpPr>
              <a:spLocks noChangeShapeType="1"/>
            </p:cNvSpPr>
            <p:nvPr/>
          </p:nvSpPr>
          <p:spPr bwMode="auto">
            <a:xfrm flipH="1" flipV="1">
              <a:off x="1930" y="2031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20" name="Line 2047"/>
            <p:cNvSpPr>
              <a:spLocks noChangeShapeType="1"/>
            </p:cNvSpPr>
            <p:nvPr/>
          </p:nvSpPr>
          <p:spPr bwMode="auto">
            <a:xfrm flipH="1">
              <a:off x="1935" y="2034"/>
              <a:ext cx="2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21" name="Line 2048"/>
            <p:cNvSpPr>
              <a:spLocks noChangeShapeType="1"/>
            </p:cNvSpPr>
            <p:nvPr/>
          </p:nvSpPr>
          <p:spPr bwMode="auto">
            <a:xfrm flipV="1">
              <a:off x="1935" y="2035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22" name="Line 2049"/>
            <p:cNvSpPr>
              <a:spLocks noChangeShapeType="1"/>
            </p:cNvSpPr>
            <p:nvPr/>
          </p:nvSpPr>
          <p:spPr bwMode="auto">
            <a:xfrm flipV="1">
              <a:off x="1938" y="2032"/>
              <a:ext cx="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23" name="Line 2050"/>
            <p:cNvSpPr>
              <a:spLocks noChangeShapeType="1"/>
            </p:cNvSpPr>
            <p:nvPr/>
          </p:nvSpPr>
          <p:spPr bwMode="auto">
            <a:xfrm>
              <a:off x="1937" y="2030"/>
              <a:ext cx="1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24" name="Line 2051"/>
            <p:cNvSpPr>
              <a:spLocks noChangeShapeType="1"/>
            </p:cNvSpPr>
            <p:nvPr/>
          </p:nvSpPr>
          <p:spPr bwMode="auto">
            <a:xfrm flipH="1" flipV="1">
              <a:off x="1933" y="2030"/>
              <a:ext cx="1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25" name="Line 2052"/>
            <p:cNvSpPr>
              <a:spLocks noChangeShapeType="1"/>
            </p:cNvSpPr>
            <p:nvPr/>
          </p:nvSpPr>
          <p:spPr bwMode="auto">
            <a:xfrm>
              <a:off x="1930" y="2033"/>
              <a:ext cx="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26" name="Line 2053"/>
            <p:cNvSpPr>
              <a:spLocks noChangeShapeType="1"/>
            </p:cNvSpPr>
            <p:nvPr/>
          </p:nvSpPr>
          <p:spPr bwMode="auto">
            <a:xfrm flipH="1" flipV="1">
              <a:off x="1929" y="2036"/>
              <a:ext cx="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27" name="Line 2054"/>
            <p:cNvSpPr>
              <a:spLocks noChangeShapeType="1"/>
            </p:cNvSpPr>
            <p:nvPr/>
          </p:nvSpPr>
          <p:spPr bwMode="auto">
            <a:xfrm flipH="1">
              <a:off x="1932" y="2038"/>
              <a:ext cx="2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28" name="Line 2055"/>
            <p:cNvSpPr>
              <a:spLocks noChangeShapeType="1"/>
            </p:cNvSpPr>
            <p:nvPr/>
          </p:nvSpPr>
          <p:spPr bwMode="auto">
            <a:xfrm flipH="1" flipV="1">
              <a:off x="1937" y="2038"/>
              <a:ext cx="1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29" name="Line 2056"/>
            <p:cNvSpPr>
              <a:spLocks noChangeShapeType="1"/>
            </p:cNvSpPr>
            <p:nvPr/>
          </p:nvSpPr>
          <p:spPr bwMode="auto">
            <a:xfrm>
              <a:off x="1939" y="203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30" name="Freeform 2057"/>
            <p:cNvSpPr>
              <a:spLocks/>
            </p:cNvSpPr>
            <p:nvPr/>
          </p:nvSpPr>
          <p:spPr bwMode="auto">
            <a:xfrm>
              <a:off x="1926" y="2009"/>
              <a:ext cx="11" cy="5"/>
            </a:xfrm>
            <a:custGeom>
              <a:avLst/>
              <a:gdLst>
                <a:gd name="T0" fmla="*/ 0 w 64"/>
                <a:gd name="T1" fmla="*/ 0 h 35"/>
                <a:gd name="T2" fmla="*/ 0 w 64"/>
                <a:gd name="T3" fmla="*/ 0 h 35"/>
                <a:gd name="T4" fmla="*/ 0 w 64"/>
                <a:gd name="T5" fmla="*/ 0 h 35"/>
                <a:gd name="T6" fmla="*/ 0 w 64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35"/>
                <a:gd name="T14" fmla="*/ 64 w 64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35">
                  <a:moveTo>
                    <a:pt x="34" y="35"/>
                  </a:moveTo>
                  <a:lnTo>
                    <a:pt x="64" y="0"/>
                  </a:lnTo>
                  <a:lnTo>
                    <a:pt x="0" y="6"/>
                  </a:lnTo>
                  <a:lnTo>
                    <a:pt x="34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31" name="Freeform 2058"/>
            <p:cNvSpPr>
              <a:spLocks/>
            </p:cNvSpPr>
            <p:nvPr/>
          </p:nvSpPr>
          <p:spPr bwMode="auto">
            <a:xfrm>
              <a:off x="1926" y="2004"/>
              <a:ext cx="11" cy="6"/>
            </a:xfrm>
            <a:custGeom>
              <a:avLst/>
              <a:gdLst>
                <a:gd name="T0" fmla="*/ 0 w 64"/>
                <a:gd name="T1" fmla="*/ 0 h 35"/>
                <a:gd name="T2" fmla="*/ 0 w 64"/>
                <a:gd name="T3" fmla="*/ 0 h 35"/>
                <a:gd name="T4" fmla="*/ 0 w 64"/>
                <a:gd name="T5" fmla="*/ 0 h 35"/>
                <a:gd name="T6" fmla="*/ 0 w 64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35"/>
                <a:gd name="T14" fmla="*/ 64 w 64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35">
                  <a:moveTo>
                    <a:pt x="64" y="29"/>
                  </a:moveTo>
                  <a:lnTo>
                    <a:pt x="0" y="35"/>
                  </a:lnTo>
                  <a:lnTo>
                    <a:pt x="29" y="0"/>
                  </a:lnTo>
                  <a:lnTo>
                    <a:pt x="64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32" name="Freeform 2059"/>
            <p:cNvSpPr>
              <a:spLocks/>
            </p:cNvSpPr>
            <p:nvPr/>
          </p:nvSpPr>
          <p:spPr bwMode="auto">
            <a:xfrm>
              <a:off x="1926" y="2004"/>
              <a:ext cx="11" cy="10"/>
            </a:xfrm>
            <a:custGeom>
              <a:avLst/>
              <a:gdLst>
                <a:gd name="T0" fmla="*/ 0 w 64"/>
                <a:gd name="T1" fmla="*/ 0 h 64"/>
                <a:gd name="T2" fmla="*/ 0 w 64"/>
                <a:gd name="T3" fmla="*/ 0 h 64"/>
                <a:gd name="T4" fmla="*/ 0 w 64"/>
                <a:gd name="T5" fmla="*/ 0 h 64"/>
                <a:gd name="T6" fmla="*/ 0 w 64"/>
                <a:gd name="T7" fmla="*/ 0 h 64"/>
                <a:gd name="T8" fmla="*/ 0 w 64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64"/>
                <a:gd name="T17" fmla="*/ 64 w 64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64">
                  <a:moveTo>
                    <a:pt x="34" y="64"/>
                  </a:moveTo>
                  <a:lnTo>
                    <a:pt x="64" y="29"/>
                  </a:lnTo>
                  <a:lnTo>
                    <a:pt x="29" y="0"/>
                  </a:lnTo>
                  <a:lnTo>
                    <a:pt x="0" y="35"/>
                  </a:lnTo>
                  <a:lnTo>
                    <a:pt x="34" y="6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33" name="Freeform 2060"/>
            <p:cNvSpPr>
              <a:spLocks/>
            </p:cNvSpPr>
            <p:nvPr/>
          </p:nvSpPr>
          <p:spPr bwMode="auto">
            <a:xfrm>
              <a:off x="1924" y="2007"/>
              <a:ext cx="13" cy="7"/>
            </a:xfrm>
            <a:custGeom>
              <a:avLst/>
              <a:gdLst>
                <a:gd name="T0" fmla="*/ 0 w 81"/>
                <a:gd name="T1" fmla="*/ 0 h 44"/>
                <a:gd name="T2" fmla="*/ 0 w 81"/>
                <a:gd name="T3" fmla="*/ 0 h 44"/>
                <a:gd name="T4" fmla="*/ 0 w 81"/>
                <a:gd name="T5" fmla="*/ 0 h 44"/>
                <a:gd name="T6" fmla="*/ 0 w 81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44"/>
                <a:gd name="T14" fmla="*/ 81 w 81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44">
                  <a:moveTo>
                    <a:pt x="30" y="0"/>
                  </a:moveTo>
                  <a:lnTo>
                    <a:pt x="0" y="34"/>
                  </a:lnTo>
                  <a:lnTo>
                    <a:pt x="81" y="4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34" name="Freeform 2061"/>
            <p:cNvSpPr>
              <a:spLocks/>
            </p:cNvSpPr>
            <p:nvPr/>
          </p:nvSpPr>
          <p:spPr bwMode="auto">
            <a:xfrm>
              <a:off x="1924" y="2012"/>
              <a:ext cx="13" cy="6"/>
            </a:xfrm>
            <a:custGeom>
              <a:avLst/>
              <a:gdLst>
                <a:gd name="T0" fmla="*/ 0 w 81"/>
                <a:gd name="T1" fmla="*/ 0 h 43"/>
                <a:gd name="T2" fmla="*/ 0 w 81"/>
                <a:gd name="T3" fmla="*/ 0 h 43"/>
                <a:gd name="T4" fmla="*/ 0 w 81"/>
                <a:gd name="T5" fmla="*/ 0 h 43"/>
                <a:gd name="T6" fmla="*/ 0 w 81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"/>
                <a:gd name="T13" fmla="*/ 0 h 43"/>
                <a:gd name="T14" fmla="*/ 81 w 81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" h="43">
                  <a:moveTo>
                    <a:pt x="0" y="0"/>
                  </a:moveTo>
                  <a:lnTo>
                    <a:pt x="81" y="10"/>
                  </a:lnTo>
                  <a:lnTo>
                    <a:pt x="51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35" name="Freeform 2062"/>
            <p:cNvSpPr>
              <a:spLocks/>
            </p:cNvSpPr>
            <p:nvPr/>
          </p:nvSpPr>
          <p:spPr bwMode="auto">
            <a:xfrm>
              <a:off x="1924" y="2007"/>
              <a:ext cx="13" cy="11"/>
            </a:xfrm>
            <a:custGeom>
              <a:avLst/>
              <a:gdLst>
                <a:gd name="T0" fmla="*/ 0 w 81"/>
                <a:gd name="T1" fmla="*/ 0 h 77"/>
                <a:gd name="T2" fmla="*/ 0 w 81"/>
                <a:gd name="T3" fmla="*/ 0 h 77"/>
                <a:gd name="T4" fmla="*/ 0 w 81"/>
                <a:gd name="T5" fmla="*/ 0 h 77"/>
                <a:gd name="T6" fmla="*/ 0 w 81"/>
                <a:gd name="T7" fmla="*/ 0 h 77"/>
                <a:gd name="T8" fmla="*/ 0 w 81"/>
                <a:gd name="T9" fmla="*/ 0 h 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77"/>
                <a:gd name="T17" fmla="*/ 81 w 81"/>
                <a:gd name="T18" fmla="*/ 77 h 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77">
                  <a:moveTo>
                    <a:pt x="30" y="0"/>
                  </a:moveTo>
                  <a:lnTo>
                    <a:pt x="0" y="34"/>
                  </a:lnTo>
                  <a:lnTo>
                    <a:pt x="51" y="77"/>
                  </a:lnTo>
                  <a:lnTo>
                    <a:pt x="81" y="44"/>
                  </a:lnTo>
                  <a:lnTo>
                    <a:pt x="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36" name="Freeform 2063"/>
            <p:cNvSpPr>
              <a:spLocks/>
            </p:cNvSpPr>
            <p:nvPr/>
          </p:nvSpPr>
          <p:spPr bwMode="auto">
            <a:xfrm>
              <a:off x="1989" y="2018"/>
              <a:ext cx="36" cy="16"/>
            </a:xfrm>
            <a:custGeom>
              <a:avLst/>
              <a:gdLst>
                <a:gd name="T0" fmla="*/ 0 w 220"/>
                <a:gd name="T1" fmla="*/ 0 h 100"/>
                <a:gd name="T2" fmla="*/ 0 w 220"/>
                <a:gd name="T3" fmla="*/ 0 h 100"/>
                <a:gd name="T4" fmla="*/ 0 w 220"/>
                <a:gd name="T5" fmla="*/ 0 h 100"/>
                <a:gd name="T6" fmla="*/ 0 w 220"/>
                <a:gd name="T7" fmla="*/ 0 h 1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0"/>
                <a:gd name="T13" fmla="*/ 0 h 100"/>
                <a:gd name="T14" fmla="*/ 220 w 220"/>
                <a:gd name="T15" fmla="*/ 100 h 1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0" h="100">
                  <a:moveTo>
                    <a:pt x="20" y="0"/>
                  </a:moveTo>
                  <a:lnTo>
                    <a:pt x="0" y="41"/>
                  </a:lnTo>
                  <a:lnTo>
                    <a:pt x="220" y="10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37" name="Freeform 2064"/>
            <p:cNvSpPr>
              <a:spLocks/>
            </p:cNvSpPr>
            <p:nvPr/>
          </p:nvSpPr>
          <p:spPr bwMode="auto">
            <a:xfrm>
              <a:off x="1989" y="2025"/>
              <a:ext cx="36" cy="15"/>
            </a:xfrm>
            <a:custGeom>
              <a:avLst/>
              <a:gdLst>
                <a:gd name="T0" fmla="*/ 0 w 220"/>
                <a:gd name="T1" fmla="*/ 0 h 99"/>
                <a:gd name="T2" fmla="*/ 0 w 220"/>
                <a:gd name="T3" fmla="*/ 0 h 99"/>
                <a:gd name="T4" fmla="*/ 0 w 220"/>
                <a:gd name="T5" fmla="*/ 0 h 99"/>
                <a:gd name="T6" fmla="*/ 0 w 220"/>
                <a:gd name="T7" fmla="*/ 0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0"/>
                <a:gd name="T13" fmla="*/ 0 h 99"/>
                <a:gd name="T14" fmla="*/ 220 w 220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0" h="99">
                  <a:moveTo>
                    <a:pt x="0" y="0"/>
                  </a:moveTo>
                  <a:lnTo>
                    <a:pt x="220" y="59"/>
                  </a:lnTo>
                  <a:lnTo>
                    <a:pt x="201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38" name="Freeform 2065"/>
            <p:cNvSpPr>
              <a:spLocks/>
            </p:cNvSpPr>
            <p:nvPr/>
          </p:nvSpPr>
          <p:spPr bwMode="auto">
            <a:xfrm>
              <a:off x="1989" y="2018"/>
              <a:ext cx="36" cy="22"/>
            </a:xfrm>
            <a:custGeom>
              <a:avLst/>
              <a:gdLst>
                <a:gd name="T0" fmla="*/ 0 w 220"/>
                <a:gd name="T1" fmla="*/ 0 h 140"/>
                <a:gd name="T2" fmla="*/ 0 w 220"/>
                <a:gd name="T3" fmla="*/ 0 h 140"/>
                <a:gd name="T4" fmla="*/ 0 w 220"/>
                <a:gd name="T5" fmla="*/ 0 h 140"/>
                <a:gd name="T6" fmla="*/ 0 w 220"/>
                <a:gd name="T7" fmla="*/ 0 h 140"/>
                <a:gd name="T8" fmla="*/ 0 w 220"/>
                <a:gd name="T9" fmla="*/ 0 h 1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0"/>
                <a:gd name="T16" fmla="*/ 0 h 140"/>
                <a:gd name="T17" fmla="*/ 220 w 220"/>
                <a:gd name="T18" fmla="*/ 140 h 1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0" h="140">
                  <a:moveTo>
                    <a:pt x="20" y="0"/>
                  </a:moveTo>
                  <a:lnTo>
                    <a:pt x="0" y="41"/>
                  </a:lnTo>
                  <a:lnTo>
                    <a:pt x="201" y="140"/>
                  </a:lnTo>
                  <a:lnTo>
                    <a:pt x="220" y="100"/>
                  </a:lnTo>
                  <a:lnTo>
                    <a:pt x="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39" name="Freeform 2066"/>
            <p:cNvSpPr>
              <a:spLocks/>
            </p:cNvSpPr>
            <p:nvPr/>
          </p:nvSpPr>
          <p:spPr bwMode="auto">
            <a:xfrm>
              <a:off x="1996" y="1961"/>
              <a:ext cx="31" cy="75"/>
            </a:xfrm>
            <a:custGeom>
              <a:avLst/>
              <a:gdLst>
                <a:gd name="T0" fmla="*/ 0 w 188"/>
                <a:gd name="T1" fmla="*/ 0 h 474"/>
                <a:gd name="T2" fmla="*/ 0 w 188"/>
                <a:gd name="T3" fmla="*/ 0 h 474"/>
                <a:gd name="T4" fmla="*/ 0 w 188"/>
                <a:gd name="T5" fmla="*/ 0 h 474"/>
                <a:gd name="T6" fmla="*/ 0 w 188"/>
                <a:gd name="T7" fmla="*/ 0 h 4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474"/>
                <a:gd name="T14" fmla="*/ 188 w 188"/>
                <a:gd name="T15" fmla="*/ 474 h 4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474">
                  <a:moveTo>
                    <a:pt x="43" y="0"/>
                  </a:moveTo>
                  <a:lnTo>
                    <a:pt x="0" y="13"/>
                  </a:lnTo>
                  <a:lnTo>
                    <a:pt x="188" y="47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40" name="Freeform 2067"/>
            <p:cNvSpPr>
              <a:spLocks/>
            </p:cNvSpPr>
            <p:nvPr/>
          </p:nvSpPr>
          <p:spPr bwMode="auto">
            <a:xfrm>
              <a:off x="1996" y="1963"/>
              <a:ext cx="31" cy="75"/>
            </a:xfrm>
            <a:custGeom>
              <a:avLst/>
              <a:gdLst>
                <a:gd name="T0" fmla="*/ 0 w 188"/>
                <a:gd name="T1" fmla="*/ 0 h 474"/>
                <a:gd name="T2" fmla="*/ 0 w 188"/>
                <a:gd name="T3" fmla="*/ 0 h 474"/>
                <a:gd name="T4" fmla="*/ 0 w 188"/>
                <a:gd name="T5" fmla="*/ 0 h 474"/>
                <a:gd name="T6" fmla="*/ 0 w 188"/>
                <a:gd name="T7" fmla="*/ 0 h 4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474"/>
                <a:gd name="T14" fmla="*/ 188 w 188"/>
                <a:gd name="T15" fmla="*/ 474 h 4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474">
                  <a:moveTo>
                    <a:pt x="0" y="0"/>
                  </a:moveTo>
                  <a:lnTo>
                    <a:pt x="188" y="461"/>
                  </a:lnTo>
                  <a:lnTo>
                    <a:pt x="144" y="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41" name="Freeform 2068"/>
            <p:cNvSpPr>
              <a:spLocks/>
            </p:cNvSpPr>
            <p:nvPr/>
          </p:nvSpPr>
          <p:spPr bwMode="auto">
            <a:xfrm>
              <a:off x="1996" y="1961"/>
              <a:ext cx="31" cy="77"/>
            </a:xfrm>
            <a:custGeom>
              <a:avLst/>
              <a:gdLst>
                <a:gd name="T0" fmla="*/ 0 w 188"/>
                <a:gd name="T1" fmla="*/ 0 h 487"/>
                <a:gd name="T2" fmla="*/ 0 w 188"/>
                <a:gd name="T3" fmla="*/ 0 h 487"/>
                <a:gd name="T4" fmla="*/ 0 w 188"/>
                <a:gd name="T5" fmla="*/ 0 h 487"/>
                <a:gd name="T6" fmla="*/ 0 w 188"/>
                <a:gd name="T7" fmla="*/ 0 h 487"/>
                <a:gd name="T8" fmla="*/ 0 w 188"/>
                <a:gd name="T9" fmla="*/ 0 h 4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8"/>
                <a:gd name="T16" fmla="*/ 0 h 487"/>
                <a:gd name="T17" fmla="*/ 188 w 188"/>
                <a:gd name="T18" fmla="*/ 487 h 4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8" h="487">
                  <a:moveTo>
                    <a:pt x="43" y="0"/>
                  </a:moveTo>
                  <a:lnTo>
                    <a:pt x="0" y="13"/>
                  </a:lnTo>
                  <a:lnTo>
                    <a:pt x="144" y="487"/>
                  </a:lnTo>
                  <a:lnTo>
                    <a:pt x="188" y="474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42" name="Freeform 2069"/>
            <p:cNvSpPr>
              <a:spLocks/>
            </p:cNvSpPr>
            <p:nvPr/>
          </p:nvSpPr>
          <p:spPr bwMode="auto">
            <a:xfrm>
              <a:off x="1998" y="1956"/>
              <a:ext cx="6" cy="9"/>
            </a:xfrm>
            <a:custGeom>
              <a:avLst/>
              <a:gdLst>
                <a:gd name="T0" fmla="*/ 0 w 36"/>
                <a:gd name="T1" fmla="*/ 0 h 58"/>
                <a:gd name="T2" fmla="*/ 0 w 36"/>
                <a:gd name="T3" fmla="*/ 0 h 58"/>
                <a:gd name="T4" fmla="*/ 0 w 36"/>
                <a:gd name="T5" fmla="*/ 0 h 58"/>
                <a:gd name="T6" fmla="*/ 0 w 36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58"/>
                <a:gd name="T14" fmla="*/ 36 w 36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58">
                  <a:moveTo>
                    <a:pt x="0" y="17"/>
                  </a:moveTo>
                  <a:lnTo>
                    <a:pt x="19" y="58"/>
                  </a:lnTo>
                  <a:lnTo>
                    <a:pt x="3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43" name="Freeform 2070"/>
            <p:cNvSpPr>
              <a:spLocks/>
            </p:cNvSpPr>
            <p:nvPr/>
          </p:nvSpPr>
          <p:spPr bwMode="auto">
            <a:xfrm>
              <a:off x="2001" y="1956"/>
              <a:ext cx="6" cy="9"/>
            </a:xfrm>
            <a:custGeom>
              <a:avLst/>
              <a:gdLst>
                <a:gd name="T0" fmla="*/ 0 w 36"/>
                <a:gd name="T1" fmla="*/ 0 h 58"/>
                <a:gd name="T2" fmla="*/ 0 w 36"/>
                <a:gd name="T3" fmla="*/ 0 h 58"/>
                <a:gd name="T4" fmla="*/ 0 w 36"/>
                <a:gd name="T5" fmla="*/ 0 h 58"/>
                <a:gd name="T6" fmla="*/ 0 w 36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58"/>
                <a:gd name="T14" fmla="*/ 36 w 36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58">
                  <a:moveTo>
                    <a:pt x="0" y="58"/>
                  </a:moveTo>
                  <a:lnTo>
                    <a:pt x="17" y="0"/>
                  </a:lnTo>
                  <a:lnTo>
                    <a:pt x="36" y="41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44" name="Freeform 2071"/>
            <p:cNvSpPr>
              <a:spLocks/>
            </p:cNvSpPr>
            <p:nvPr/>
          </p:nvSpPr>
          <p:spPr bwMode="auto">
            <a:xfrm>
              <a:off x="1998" y="1956"/>
              <a:ext cx="9" cy="9"/>
            </a:xfrm>
            <a:custGeom>
              <a:avLst/>
              <a:gdLst>
                <a:gd name="T0" fmla="*/ 0 w 55"/>
                <a:gd name="T1" fmla="*/ 0 h 58"/>
                <a:gd name="T2" fmla="*/ 0 w 55"/>
                <a:gd name="T3" fmla="*/ 0 h 58"/>
                <a:gd name="T4" fmla="*/ 0 w 55"/>
                <a:gd name="T5" fmla="*/ 0 h 58"/>
                <a:gd name="T6" fmla="*/ 0 w 55"/>
                <a:gd name="T7" fmla="*/ 0 h 58"/>
                <a:gd name="T8" fmla="*/ 0 w 55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8"/>
                <a:gd name="T17" fmla="*/ 55 w 55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8">
                  <a:moveTo>
                    <a:pt x="0" y="17"/>
                  </a:moveTo>
                  <a:lnTo>
                    <a:pt x="19" y="58"/>
                  </a:lnTo>
                  <a:lnTo>
                    <a:pt x="55" y="41"/>
                  </a:lnTo>
                  <a:lnTo>
                    <a:pt x="36" y="0"/>
                  </a:lnTo>
                  <a:lnTo>
                    <a:pt x="0" y="1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45" name="Freeform 2072"/>
            <p:cNvSpPr>
              <a:spLocks/>
            </p:cNvSpPr>
            <p:nvPr/>
          </p:nvSpPr>
          <p:spPr bwMode="auto">
            <a:xfrm>
              <a:off x="1961" y="1968"/>
              <a:ext cx="21" cy="16"/>
            </a:xfrm>
            <a:custGeom>
              <a:avLst/>
              <a:gdLst>
                <a:gd name="T0" fmla="*/ 0 w 124"/>
                <a:gd name="T1" fmla="*/ 0 h 102"/>
                <a:gd name="T2" fmla="*/ 0 w 124"/>
                <a:gd name="T3" fmla="*/ 0 h 102"/>
                <a:gd name="T4" fmla="*/ 0 w 124"/>
                <a:gd name="T5" fmla="*/ 0 h 102"/>
                <a:gd name="T6" fmla="*/ 0 w 124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"/>
                <a:gd name="T13" fmla="*/ 0 h 102"/>
                <a:gd name="T14" fmla="*/ 124 w 124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" h="102">
                  <a:moveTo>
                    <a:pt x="124" y="41"/>
                  </a:moveTo>
                  <a:lnTo>
                    <a:pt x="104" y="0"/>
                  </a:lnTo>
                  <a:lnTo>
                    <a:pt x="0" y="102"/>
                  </a:lnTo>
                  <a:lnTo>
                    <a:pt x="124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46" name="Freeform 2073"/>
            <p:cNvSpPr>
              <a:spLocks/>
            </p:cNvSpPr>
            <p:nvPr/>
          </p:nvSpPr>
          <p:spPr bwMode="auto">
            <a:xfrm>
              <a:off x="1959" y="1968"/>
              <a:ext cx="19" cy="16"/>
            </a:xfrm>
            <a:custGeom>
              <a:avLst/>
              <a:gdLst>
                <a:gd name="T0" fmla="*/ 0 w 125"/>
                <a:gd name="T1" fmla="*/ 0 h 102"/>
                <a:gd name="T2" fmla="*/ 0 w 125"/>
                <a:gd name="T3" fmla="*/ 0 h 102"/>
                <a:gd name="T4" fmla="*/ 0 w 125"/>
                <a:gd name="T5" fmla="*/ 0 h 102"/>
                <a:gd name="T6" fmla="*/ 0 w 125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102"/>
                <a:gd name="T14" fmla="*/ 125 w 125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102">
                  <a:moveTo>
                    <a:pt x="125" y="0"/>
                  </a:moveTo>
                  <a:lnTo>
                    <a:pt x="21" y="102"/>
                  </a:lnTo>
                  <a:lnTo>
                    <a:pt x="0" y="6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47" name="Freeform 2074"/>
            <p:cNvSpPr>
              <a:spLocks/>
            </p:cNvSpPr>
            <p:nvPr/>
          </p:nvSpPr>
          <p:spPr bwMode="auto">
            <a:xfrm>
              <a:off x="1959" y="1968"/>
              <a:ext cx="23" cy="16"/>
            </a:xfrm>
            <a:custGeom>
              <a:avLst/>
              <a:gdLst>
                <a:gd name="T0" fmla="*/ 0 w 145"/>
                <a:gd name="T1" fmla="*/ 0 h 102"/>
                <a:gd name="T2" fmla="*/ 0 w 145"/>
                <a:gd name="T3" fmla="*/ 0 h 102"/>
                <a:gd name="T4" fmla="*/ 0 w 145"/>
                <a:gd name="T5" fmla="*/ 0 h 102"/>
                <a:gd name="T6" fmla="*/ 0 w 145"/>
                <a:gd name="T7" fmla="*/ 0 h 102"/>
                <a:gd name="T8" fmla="*/ 0 w 145"/>
                <a:gd name="T9" fmla="*/ 0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5"/>
                <a:gd name="T16" fmla="*/ 0 h 102"/>
                <a:gd name="T17" fmla="*/ 145 w 145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5" h="102">
                  <a:moveTo>
                    <a:pt x="145" y="41"/>
                  </a:moveTo>
                  <a:lnTo>
                    <a:pt x="125" y="0"/>
                  </a:lnTo>
                  <a:lnTo>
                    <a:pt x="0" y="62"/>
                  </a:lnTo>
                  <a:lnTo>
                    <a:pt x="21" y="102"/>
                  </a:lnTo>
                  <a:lnTo>
                    <a:pt x="145" y="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48" name="Freeform 2075"/>
            <p:cNvSpPr>
              <a:spLocks/>
            </p:cNvSpPr>
            <p:nvPr/>
          </p:nvSpPr>
          <p:spPr bwMode="auto">
            <a:xfrm>
              <a:off x="1956" y="1968"/>
              <a:ext cx="23" cy="15"/>
            </a:xfrm>
            <a:custGeom>
              <a:avLst/>
              <a:gdLst>
                <a:gd name="T0" fmla="*/ 0 w 140"/>
                <a:gd name="T1" fmla="*/ 0 h 95"/>
                <a:gd name="T2" fmla="*/ 0 w 140"/>
                <a:gd name="T3" fmla="*/ 0 h 95"/>
                <a:gd name="T4" fmla="*/ 0 w 140"/>
                <a:gd name="T5" fmla="*/ 0 h 95"/>
                <a:gd name="T6" fmla="*/ 0 w 140"/>
                <a:gd name="T7" fmla="*/ 0 h 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95"/>
                <a:gd name="T14" fmla="*/ 140 w 140"/>
                <a:gd name="T15" fmla="*/ 95 h 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95">
                  <a:moveTo>
                    <a:pt x="0" y="53"/>
                  </a:moveTo>
                  <a:lnTo>
                    <a:pt x="16" y="95"/>
                  </a:lnTo>
                  <a:lnTo>
                    <a:pt x="14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49" name="Freeform 2076"/>
            <p:cNvSpPr>
              <a:spLocks/>
            </p:cNvSpPr>
            <p:nvPr/>
          </p:nvSpPr>
          <p:spPr bwMode="auto">
            <a:xfrm>
              <a:off x="1959" y="1968"/>
              <a:ext cx="23" cy="15"/>
            </a:xfrm>
            <a:custGeom>
              <a:avLst/>
              <a:gdLst>
                <a:gd name="T0" fmla="*/ 0 w 140"/>
                <a:gd name="T1" fmla="*/ 0 h 95"/>
                <a:gd name="T2" fmla="*/ 0 w 140"/>
                <a:gd name="T3" fmla="*/ 0 h 95"/>
                <a:gd name="T4" fmla="*/ 0 w 140"/>
                <a:gd name="T5" fmla="*/ 0 h 95"/>
                <a:gd name="T6" fmla="*/ 0 w 140"/>
                <a:gd name="T7" fmla="*/ 0 h 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95"/>
                <a:gd name="T14" fmla="*/ 140 w 140"/>
                <a:gd name="T15" fmla="*/ 95 h 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95">
                  <a:moveTo>
                    <a:pt x="0" y="95"/>
                  </a:moveTo>
                  <a:lnTo>
                    <a:pt x="124" y="0"/>
                  </a:lnTo>
                  <a:lnTo>
                    <a:pt x="140" y="43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50" name="Freeform 2077"/>
            <p:cNvSpPr>
              <a:spLocks/>
            </p:cNvSpPr>
            <p:nvPr/>
          </p:nvSpPr>
          <p:spPr bwMode="auto">
            <a:xfrm>
              <a:off x="1956" y="1968"/>
              <a:ext cx="26" cy="15"/>
            </a:xfrm>
            <a:custGeom>
              <a:avLst/>
              <a:gdLst>
                <a:gd name="T0" fmla="*/ 0 w 156"/>
                <a:gd name="T1" fmla="*/ 0 h 95"/>
                <a:gd name="T2" fmla="*/ 0 w 156"/>
                <a:gd name="T3" fmla="*/ 0 h 95"/>
                <a:gd name="T4" fmla="*/ 0 w 156"/>
                <a:gd name="T5" fmla="*/ 0 h 95"/>
                <a:gd name="T6" fmla="*/ 0 w 156"/>
                <a:gd name="T7" fmla="*/ 0 h 95"/>
                <a:gd name="T8" fmla="*/ 0 w 156"/>
                <a:gd name="T9" fmla="*/ 0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6"/>
                <a:gd name="T16" fmla="*/ 0 h 95"/>
                <a:gd name="T17" fmla="*/ 156 w 156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6" h="95">
                  <a:moveTo>
                    <a:pt x="0" y="53"/>
                  </a:moveTo>
                  <a:lnTo>
                    <a:pt x="16" y="95"/>
                  </a:lnTo>
                  <a:lnTo>
                    <a:pt x="156" y="43"/>
                  </a:lnTo>
                  <a:lnTo>
                    <a:pt x="140" y="0"/>
                  </a:lnTo>
                  <a:lnTo>
                    <a:pt x="0" y="5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51" name="Freeform 2078"/>
            <p:cNvSpPr>
              <a:spLocks/>
            </p:cNvSpPr>
            <p:nvPr/>
          </p:nvSpPr>
          <p:spPr bwMode="auto">
            <a:xfrm>
              <a:off x="1960" y="1969"/>
              <a:ext cx="19" cy="21"/>
            </a:xfrm>
            <a:custGeom>
              <a:avLst/>
              <a:gdLst>
                <a:gd name="T0" fmla="*/ 0 w 114"/>
                <a:gd name="T1" fmla="*/ 0 h 127"/>
                <a:gd name="T2" fmla="*/ 0 w 114"/>
                <a:gd name="T3" fmla="*/ 0 h 127"/>
                <a:gd name="T4" fmla="*/ 0 w 114"/>
                <a:gd name="T5" fmla="*/ 0 h 127"/>
                <a:gd name="T6" fmla="*/ 0 w 114"/>
                <a:gd name="T7" fmla="*/ 0 h 1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27"/>
                <a:gd name="T14" fmla="*/ 114 w 114"/>
                <a:gd name="T15" fmla="*/ 127 h 1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27">
                  <a:moveTo>
                    <a:pt x="92" y="0"/>
                  </a:moveTo>
                  <a:lnTo>
                    <a:pt x="114" y="39"/>
                  </a:lnTo>
                  <a:lnTo>
                    <a:pt x="0" y="127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52" name="Freeform 2079"/>
            <p:cNvSpPr>
              <a:spLocks/>
            </p:cNvSpPr>
            <p:nvPr/>
          </p:nvSpPr>
          <p:spPr bwMode="auto">
            <a:xfrm>
              <a:off x="1960" y="1975"/>
              <a:ext cx="19" cy="16"/>
            </a:xfrm>
            <a:custGeom>
              <a:avLst/>
              <a:gdLst>
                <a:gd name="T0" fmla="*/ 0 w 114"/>
                <a:gd name="T1" fmla="*/ 0 h 98"/>
                <a:gd name="T2" fmla="*/ 0 w 114"/>
                <a:gd name="T3" fmla="*/ 0 h 98"/>
                <a:gd name="T4" fmla="*/ 0 w 114"/>
                <a:gd name="T5" fmla="*/ 0 h 98"/>
                <a:gd name="T6" fmla="*/ 0 w 114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98"/>
                <a:gd name="T14" fmla="*/ 114 w 114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98">
                  <a:moveTo>
                    <a:pt x="114" y="0"/>
                  </a:moveTo>
                  <a:lnTo>
                    <a:pt x="0" y="88"/>
                  </a:lnTo>
                  <a:lnTo>
                    <a:pt x="44" y="98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53" name="Freeform 2080"/>
            <p:cNvSpPr>
              <a:spLocks/>
            </p:cNvSpPr>
            <p:nvPr/>
          </p:nvSpPr>
          <p:spPr bwMode="auto">
            <a:xfrm>
              <a:off x="1960" y="1969"/>
              <a:ext cx="19" cy="22"/>
            </a:xfrm>
            <a:custGeom>
              <a:avLst/>
              <a:gdLst>
                <a:gd name="T0" fmla="*/ 0 w 114"/>
                <a:gd name="T1" fmla="*/ 0 h 137"/>
                <a:gd name="T2" fmla="*/ 0 w 114"/>
                <a:gd name="T3" fmla="*/ 0 h 137"/>
                <a:gd name="T4" fmla="*/ 0 w 114"/>
                <a:gd name="T5" fmla="*/ 0 h 137"/>
                <a:gd name="T6" fmla="*/ 0 w 114"/>
                <a:gd name="T7" fmla="*/ 0 h 137"/>
                <a:gd name="T8" fmla="*/ 0 w 114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137"/>
                <a:gd name="T17" fmla="*/ 114 w 114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137">
                  <a:moveTo>
                    <a:pt x="92" y="0"/>
                  </a:moveTo>
                  <a:lnTo>
                    <a:pt x="114" y="39"/>
                  </a:lnTo>
                  <a:lnTo>
                    <a:pt x="44" y="137"/>
                  </a:lnTo>
                  <a:lnTo>
                    <a:pt x="0" y="127"/>
                  </a:lnTo>
                  <a:lnTo>
                    <a:pt x="9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54" name="Freeform 2081"/>
            <p:cNvSpPr>
              <a:spLocks/>
            </p:cNvSpPr>
            <p:nvPr/>
          </p:nvSpPr>
          <p:spPr bwMode="auto">
            <a:xfrm>
              <a:off x="1960" y="1990"/>
              <a:ext cx="8" cy="24"/>
            </a:xfrm>
            <a:custGeom>
              <a:avLst/>
              <a:gdLst>
                <a:gd name="T0" fmla="*/ 0 w 44"/>
                <a:gd name="T1" fmla="*/ 0 h 155"/>
                <a:gd name="T2" fmla="*/ 0 w 44"/>
                <a:gd name="T3" fmla="*/ 0 h 155"/>
                <a:gd name="T4" fmla="*/ 0 w 44"/>
                <a:gd name="T5" fmla="*/ 0 h 155"/>
                <a:gd name="T6" fmla="*/ 0 w 44"/>
                <a:gd name="T7" fmla="*/ 0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55"/>
                <a:gd name="T14" fmla="*/ 44 w 44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55">
                  <a:moveTo>
                    <a:pt x="0" y="0"/>
                  </a:moveTo>
                  <a:lnTo>
                    <a:pt x="44" y="10"/>
                  </a:lnTo>
                  <a:lnTo>
                    <a:pt x="37" y="1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55" name="Freeform 2082"/>
            <p:cNvSpPr>
              <a:spLocks/>
            </p:cNvSpPr>
            <p:nvPr/>
          </p:nvSpPr>
          <p:spPr bwMode="auto">
            <a:xfrm>
              <a:off x="1967" y="1991"/>
              <a:ext cx="6" cy="23"/>
            </a:xfrm>
            <a:custGeom>
              <a:avLst/>
              <a:gdLst>
                <a:gd name="T0" fmla="*/ 0 w 36"/>
                <a:gd name="T1" fmla="*/ 0 h 145"/>
                <a:gd name="T2" fmla="*/ 0 w 36"/>
                <a:gd name="T3" fmla="*/ 0 h 145"/>
                <a:gd name="T4" fmla="*/ 0 w 36"/>
                <a:gd name="T5" fmla="*/ 0 h 145"/>
                <a:gd name="T6" fmla="*/ 0 w 36"/>
                <a:gd name="T7" fmla="*/ 0 h 1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145"/>
                <a:gd name="T14" fmla="*/ 36 w 36"/>
                <a:gd name="T15" fmla="*/ 145 h 1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145">
                  <a:moveTo>
                    <a:pt x="7" y="0"/>
                  </a:moveTo>
                  <a:lnTo>
                    <a:pt x="0" y="145"/>
                  </a:lnTo>
                  <a:lnTo>
                    <a:pt x="36" y="11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56" name="Freeform 2083"/>
            <p:cNvSpPr>
              <a:spLocks/>
            </p:cNvSpPr>
            <p:nvPr/>
          </p:nvSpPr>
          <p:spPr bwMode="auto">
            <a:xfrm>
              <a:off x="1960" y="1990"/>
              <a:ext cx="13" cy="24"/>
            </a:xfrm>
            <a:custGeom>
              <a:avLst/>
              <a:gdLst>
                <a:gd name="T0" fmla="*/ 0 w 73"/>
                <a:gd name="T1" fmla="*/ 0 h 155"/>
                <a:gd name="T2" fmla="*/ 0 w 73"/>
                <a:gd name="T3" fmla="*/ 0 h 155"/>
                <a:gd name="T4" fmla="*/ 0 w 73"/>
                <a:gd name="T5" fmla="*/ 0 h 155"/>
                <a:gd name="T6" fmla="*/ 0 w 73"/>
                <a:gd name="T7" fmla="*/ 0 h 155"/>
                <a:gd name="T8" fmla="*/ 0 w 73"/>
                <a:gd name="T9" fmla="*/ 0 h 1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155"/>
                <a:gd name="T17" fmla="*/ 73 w 73"/>
                <a:gd name="T18" fmla="*/ 155 h 1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155">
                  <a:moveTo>
                    <a:pt x="0" y="0"/>
                  </a:moveTo>
                  <a:lnTo>
                    <a:pt x="44" y="10"/>
                  </a:lnTo>
                  <a:lnTo>
                    <a:pt x="73" y="126"/>
                  </a:lnTo>
                  <a:lnTo>
                    <a:pt x="37" y="155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57" name="Freeform 2084"/>
            <p:cNvSpPr>
              <a:spLocks/>
            </p:cNvSpPr>
            <p:nvPr/>
          </p:nvSpPr>
          <p:spPr bwMode="auto">
            <a:xfrm>
              <a:off x="1967" y="2010"/>
              <a:ext cx="23" cy="15"/>
            </a:xfrm>
            <a:custGeom>
              <a:avLst/>
              <a:gdLst>
                <a:gd name="T0" fmla="*/ 0 w 142"/>
                <a:gd name="T1" fmla="*/ 0 h 100"/>
                <a:gd name="T2" fmla="*/ 0 w 142"/>
                <a:gd name="T3" fmla="*/ 0 h 100"/>
                <a:gd name="T4" fmla="*/ 0 w 142"/>
                <a:gd name="T5" fmla="*/ 0 h 100"/>
                <a:gd name="T6" fmla="*/ 0 w 142"/>
                <a:gd name="T7" fmla="*/ 0 h 1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"/>
                <a:gd name="T13" fmla="*/ 0 h 100"/>
                <a:gd name="T14" fmla="*/ 142 w 142"/>
                <a:gd name="T15" fmla="*/ 100 h 1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" h="100">
                  <a:moveTo>
                    <a:pt x="0" y="29"/>
                  </a:moveTo>
                  <a:lnTo>
                    <a:pt x="36" y="0"/>
                  </a:lnTo>
                  <a:lnTo>
                    <a:pt x="142" y="10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58" name="Freeform 2085"/>
            <p:cNvSpPr>
              <a:spLocks/>
            </p:cNvSpPr>
            <p:nvPr/>
          </p:nvSpPr>
          <p:spPr bwMode="auto">
            <a:xfrm>
              <a:off x="1973" y="2010"/>
              <a:ext cx="17" cy="15"/>
            </a:xfrm>
            <a:custGeom>
              <a:avLst/>
              <a:gdLst>
                <a:gd name="T0" fmla="*/ 0 w 107"/>
                <a:gd name="T1" fmla="*/ 0 h 100"/>
                <a:gd name="T2" fmla="*/ 0 w 107"/>
                <a:gd name="T3" fmla="*/ 0 h 100"/>
                <a:gd name="T4" fmla="*/ 0 w 107"/>
                <a:gd name="T5" fmla="*/ 0 h 100"/>
                <a:gd name="T6" fmla="*/ 0 w 107"/>
                <a:gd name="T7" fmla="*/ 0 h 1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00"/>
                <a:gd name="T14" fmla="*/ 107 w 107"/>
                <a:gd name="T15" fmla="*/ 100 h 1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00">
                  <a:moveTo>
                    <a:pt x="0" y="0"/>
                  </a:moveTo>
                  <a:lnTo>
                    <a:pt x="106" y="100"/>
                  </a:lnTo>
                  <a:lnTo>
                    <a:pt x="107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59" name="Freeform 2086"/>
            <p:cNvSpPr>
              <a:spLocks/>
            </p:cNvSpPr>
            <p:nvPr/>
          </p:nvSpPr>
          <p:spPr bwMode="auto">
            <a:xfrm>
              <a:off x="1967" y="2010"/>
              <a:ext cx="23" cy="15"/>
            </a:xfrm>
            <a:custGeom>
              <a:avLst/>
              <a:gdLst>
                <a:gd name="T0" fmla="*/ 0 w 143"/>
                <a:gd name="T1" fmla="*/ 0 h 100"/>
                <a:gd name="T2" fmla="*/ 0 w 143"/>
                <a:gd name="T3" fmla="*/ 0 h 100"/>
                <a:gd name="T4" fmla="*/ 0 w 143"/>
                <a:gd name="T5" fmla="*/ 0 h 100"/>
                <a:gd name="T6" fmla="*/ 0 w 143"/>
                <a:gd name="T7" fmla="*/ 0 h 100"/>
                <a:gd name="T8" fmla="*/ 0 w 143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"/>
                <a:gd name="T16" fmla="*/ 0 h 100"/>
                <a:gd name="T17" fmla="*/ 143 w 143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" h="100">
                  <a:moveTo>
                    <a:pt x="0" y="29"/>
                  </a:moveTo>
                  <a:lnTo>
                    <a:pt x="36" y="0"/>
                  </a:lnTo>
                  <a:lnTo>
                    <a:pt x="143" y="54"/>
                  </a:lnTo>
                  <a:lnTo>
                    <a:pt x="142" y="100"/>
                  </a:lnTo>
                  <a:lnTo>
                    <a:pt x="0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60" name="Line 2087"/>
            <p:cNvSpPr>
              <a:spLocks noChangeShapeType="1"/>
            </p:cNvSpPr>
            <p:nvPr/>
          </p:nvSpPr>
          <p:spPr bwMode="auto">
            <a:xfrm flipH="1" flipV="1">
              <a:off x="1957" y="2001"/>
              <a:ext cx="6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61" name="Freeform 2088"/>
            <p:cNvSpPr>
              <a:spLocks/>
            </p:cNvSpPr>
            <p:nvPr/>
          </p:nvSpPr>
          <p:spPr bwMode="auto">
            <a:xfrm>
              <a:off x="1954" y="1986"/>
              <a:ext cx="9" cy="14"/>
            </a:xfrm>
            <a:custGeom>
              <a:avLst/>
              <a:gdLst>
                <a:gd name="T0" fmla="*/ 0 w 61"/>
                <a:gd name="T1" fmla="*/ 0 h 86"/>
                <a:gd name="T2" fmla="*/ 0 w 61"/>
                <a:gd name="T3" fmla="*/ 0 h 86"/>
                <a:gd name="T4" fmla="*/ 0 w 61"/>
                <a:gd name="T5" fmla="*/ 0 h 86"/>
                <a:gd name="T6" fmla="*/ 0 w 61"/>
                <a:gd name="T7" fmla="*/ 0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86"/>
                <a:gd name="T14" fmla="*/ 61 w 61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86">
                  <a:moveTo>
                    <a:pt x="45" y="0"/>
                  </a:moveTo>
                  <a:lnTo>
                    <a:pt x="0" y="8"/>
                  </a:lnTo>
                  <a:lnTo>
                    <a:pt x="61" y="8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62" name="Freeform 2089"/>
            <p:cNvSpPr>
              <a:spLocks/>
            </p:cNvSpPr>
            <p:nvPr/>
          </p:nvSpPr>
          <p:spPr bwMode="auto">
            <a:xfrm>
              <a:off x="1954" y="1988"/>
              <a:ext cx="9" cy="13"/>
            </a:xfrm>
            <a:custGeom>
              <a:avLst/>
              <a:gdLst>
                <a:gd name="T0" fmla="*/ 0 w 61"/>
                <a:gd name="T1" fmla="*/ 0 h 87"/>
                <a:gd name="T2" fmla="*/ 0 w 61"/>
                <a:gd name="T3" fmla="*/ 0 h 87"/>
                <a:gd name="T4" fmla="*/ 0 w 61"/>
                <a:gd name="T5" fmla="*/ 0 h 87"/>
                <a:gd name="T6" fmla="*/ 0 w 61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87"/>
                <a:gd name="T14" fmla="*/ 61 w 61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87">
                  <a:moveTo>
                    <a:pt x="0" y="0"/>
                  </a:moveTo>
                  <a:lnTo>
                    <a:pt x="61" y="78"/>
                  </a:lnTo>
                  <a:lnTo>
                    <a:pt x="17" y="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63" name="Freeform 2090"/>
            <p:cNvSpPr>
              <a:spLocks/>
            </p:cNvSpPr>
            <p:nvPr/>
          </p:nvSpPr>
          <p:spPr bwMode="auto">
            <a:xfrm>
              <a:off x="1954" y="1986"/>
              <a:ext cx="9" cy="15"/>
            </a:xfrm>
            <a:custGeom>
              <a:avLst/>
              <a:gdLst>
                <a:gd name="T0" fmla="*/ 0 w 61"/>
                <a:gd name="T1" fmla="*/ 0 h 95"/>
                <a:gd name="T2" fmla="*/ 0 w 61"/>
                <a:gd name="T3" fmla="*/ 0 h 95"/>
                <a:gd name="T4" fmla="*/ 0 w 61"/>
                <a:gd name="T5" fmla="*/ 0 h 95"/>
                <a:gd name="T6" fmla="*/ 0 w 61"/>
                <a:gd name="T7" fmla="*/ 0 h 95"/>
                <a:gd name="T8" fmla="*/ 0 w 61"/>
                <a:gd name="T9" fmla="*/ 0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95"/>
                <a:gd name="T17" fmla="*/ 61 w 61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95">
                  <a:moveTo>
                    <a:pt x="45" y="0"/>
                  </a:moveTo>
                  <a:lnTo>
                    <a:pt x="0" y="8"/>
                  </a:lnTo>
                  <a:lnTo>
                    <a:pt x="17" y="95"/>
                  </a:lnTo>
                  <a:lnTo>
                    <a:pt x="61" y="86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64" name="Freeform 2091"/>
            <p:cNvSpPr>
              <a:spLocks/>
            </p:cNvSpPr>
            <p:nvPr/>
          </p:nvSpPr>
          <p:spPr bwMode="auto">
            <a:xfrm>
              <a:off x="1951" y="1988"/>
              <a:ext cx="11" cy="14"/>
            </a:xfrm>
            <a:custGeom>
              <a:avLst/>
              <a:gdLst>
                <a:gd name="T0" fmla="*/ 0 w 76"/>
                <a:gd name="T1" fmla="*/ 0 h 89"/>
                <a:gd name="T2" fmla="*/ 0 w 76"/>
                <a:gd name="T3" fmla="*/ 0 h 89"/>
                <a:gd name="T4" fmla="*/ 0 w 76"/>
                <a:gd name="T5" fmla="*/ 0 h 89"/>
                <a:gd name="T6" fmla="*/ 0 w 76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89"/>
                <a:gd name="T14" fmla="*/ 76 w 76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89">
                  <a:moveTo>
                    <a:pt x="34" y="89"/>
                  </a:moveTo>
                  <a:lnTo>
                    <a:pt x="76" y="72"/>
                  </a:lnTo>
                  <a:lnTo>
                    <a:pt x="0" y="0"/>
                  </a:lnTo>
                  <a:lnTo>
                    <a:pt x="34" y="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65" name="Freeform 2092"/>
            <p:cNvSpPr>
              <a:spLocks/>
            </p:cNvSpPr>
            <p:nvPr/>
          </p:nvSpPr>
          <p:spPr bwMode="auto">
            <a:xfrm>
              <a:off x="1951" y="1985"/>
              <a:ext cx="11" cy="14"/>
            </a:xfrm>
            <a:custGeom>
              <a:avLst/>
              <a:gdLst>
                <a:gd name="T0" fmla="*/ 0 w 76"/>
                <a:gd name="T1" fmla="*/ 0 h 88"/>
                <a:gd name="T2" fmla="*/ 0 w 76"/>
                <a:gd name="T3" fmla="*/ 0 h 88"/>
                <a:gd name="T4" fmla="*/ 0 w 76"/>
                <a:gd name="T5" fmla="*/ 0 h 88"/>
                <a:gd name="T6" fmla="*/ 0 w 76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88"/>
                <a:gd name="T14" fmla="*/ 76 w 76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88">
                  <a:moveTo>
                    <a:pt x="76" y="88"/>
                  </a:moveTo>
                  <a:lnTo>
                    <a:pt x="0" y="16"/>
                  </a:lnTo>
                  <a:lnTo>
                    <a:pt x="42" y="0"/>
                  </a:lnTo>
                  <a:lnTo>
                    <a:pt x="76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66" name="Freeform 2093"/>
            <p:cNvSpPr>
              <a:spLocks/>
            </p:cNvSpPr>
            <p:nvPr/>
          </p:nvSpPr>
          <p:spPr bwMode="auto">
            <a:xfrm>
              <a:off x="1951" y="1985"/>
              <a:ext cx="11" cy="17"/>
            </a:xfrm>
            <a:custGeom>
              <a:avLst/>
              <a:gdLst>
                <a:gd name="T0" fmla="*/ 0 w 76"/>
                <a:gd name="T1" fmla="*/ 0 h 105"/>
                <a:gd name="T2" fmla="*/ 0 w 76"/>
                <a:gd name="T3" fmla="*/ 0 h 105"/>
                <a:gd name="T4" fmla="*/ 0 w 76"/>
                <a:gd name="T5" fmla="*/ 0 h 105"/>
                <a:gd name="T6" fmla="*/ 0 w 76"/>
                <a:gd name="T7" fmla="*/ 0 h 105"/>
                <a:gd name="T8" fmla="*/ 0 w 76"/>
                <a:gd name="T9" fmla="*/ 0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05"/>
                <a:gd name="T17" fmla="*/ 76 w 76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05">
                  <a:moveTo>
                    <a:pt x="34" y="105"/>
                  </a:moveTo>
                  <a:lnTo>
                    <a:pt x="76" y="88"/>
                  </a:lnTo>
                  <a:lnTo>
                    <a:pt x="42" y="0"/>
                  </a:lnTo>
                  <a:lnTo>
                    <a:pt x="0" y="16"/>
                  </a:lnTo>
                  <a:lnTo>
                    <a:pt x="34" y="10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67" name="Line 2094"/>
            <p:cNvSpPr>
              <a:spLocks noChangeShapeType="1"/>
            </p:cNvSpPr>
            <p:nvPr/>
          </p:nvSpPr>
          <p:spPr bwMode="auto">
            <a:xfrm>
              <a:off x="1956" y="1979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68" name="Line 2095"/>
            <p:cNvSpPr>
              <a:spLocks noChangeShapeType="1"/>
            </p:cNvSpPr>
            <p:nvPr/>
          </p:nvSpPr>
          <p:spPr bwMode="auto">
            <a:xfrm flipH="1" flipV="1">
              <a:off x="1954" y="1985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69" name="Freeform 2096"/>
            <p:cNvSpPr>
              <a:spLocks/>
            </p:cNvSpPr>
            <p:nvPr/>
          </p:nvSpPr>
          <p:spPr bwMode="auto">
            <a:xfrm>
              <a:off x="1951" y="1976"/>
              <a:ext cx="8" cy="7"/>
            </a:xfrm>
            <a:custGeom>
              <a:avLst/>
              <a:gdLst>
                <a:gd name="T0" fmla="*/ 0 w 49"/>
                <a:gd name="T1" fmla="*/ 0 h 42"/>
                <a:gd name="T2" fmla="*/ 0 w 49"/>
                <a:gd name="T3" fmla="*/ 0 h 42"/>
                <a:gd name="T4" fmla="*/ 0 w 49"/>
                <a:gd name="T5" fmla="*/ 0 h 42"/>
                <a:gd name="T6" fmla="*/ 0 w 49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42"/>
                <a:gd name="T14" fmla="*/ 49 w 49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42">
                  <a:moveTo>
                    <a:pt x="33" y="0"/>
                  </a:moveTo>
                  <a:lnTo>
                    <a:pt x="49" y="42"/>
                  </a:lnTo>
                  <a:lnTo>
                    <a:pt x="0" y="3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70" name="Freeform 2097"/>
            <p:cNvSpPr>
              <a:spLocks/>
            </p:cNvSpPr>
            <p:nvPr/>
          </p:nvSpPr>
          <p:spPr bwMode="auto">
            <a:xfrm>
              <a:off x="1951" y="1981"/>
              <a:ext cx="8" cy="3"/>
            </a:xfrm>
            <a:custGeom>
              <a:avLst/>
              <a:gdLst>
                <a:gd name="T0" fmla="*/ 0 w 49"/>
                <a:gd name="T1" fmla="*/ 0 h 18"/>
                <a:gd name="T2" fmla="*/ 0 w 49"/>
                <a:gd name="T3" fmla="*/ 0 h 18"/>
                <a:gd name="T4" fmla="*/ 0 w 49"/>
                <a:gd name="T5" fmla="*/ 0 h 18"/>
                <a:gd name="T6" fmla="*/ 0 w 49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18"/>
                <a:gd name="T14" fmla="*/ 49 w 49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18">
                  <a:moveTo>
                    <a:pt x="49" y="11"/>
                  </a:moveTo>
                  <a:lnTo>
                    <a:pt x="0" y="0"/>
                  </a:lnTo>
                  <a:lnTo>
                    <a:pt x="41" y="18"/>
                  </a:lnTo>
                  <a:lnTo>
                    <a:pt x="4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71" name="Freeform 2098"/>
            <p:cNvSpPr>
              <a:spLocks/>
            </p:cNvSpPr>
            <p:nvPr/>
          </p:nvSpPr>
          <p:spPr bwMode="auto">
            <a:xfrm>
              <a:off x="1951" y="1976"/>
              <a:ext cx="8" cy="8"/>
            </a:xfrm>
            <a:custGeom>
              <a:avLst/>
              <a:gdLst>
                <a:gd name="T0" fmla="*/ 0 w 49"/>
                <a:gd name="T1" fmla="*/ 0 h 49"/>
                <a:gd name="T2" fmla="*/ 0 w 49"/>
                <a:gd name="T3" fmla="*/ 0 h 49"/>
                <a:gd name="T4" fmla="*/ 0 w 49"/>
                <a:gd name="T5" fmla="*/ 0 h 49"/>
                <a:gd name="T6" fmla="*/ 0 w 49"/>
                <a:gd name="T7" fmla="*/ 0 h 49"/>
                <a:gd name="T8" fmla="*/ 0 w 49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9"/>
                <a:gd name="T17" fmla="*/ 49 w 49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9">
                  <a:moveTo>
                    <a:pt x="33" y="0"/>
                  </a:moveTo>
                  <a:lnTo>
                    <a:pt x="49" y="42"/>
                  </a:lnTo>
                  <a:lnTo>
                    <a:pt x="41" y="49"/>
                  </a:lnTo>
                  <a:lnTo>
                    <a:pt x="0" y="31"/>
                  </a:lnTo>
                  <a:lnTo>
                    <a:pt x="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72" name="Freeform 2099"/>
            <p:cNvSpPr>
              <a:spLocks/>
            </p:cNvSpPr>
            <p:nvPr/>
          </p:nvSpPr>
          <p:spPr bwMode="auto">
            <a:xfrm>
              <a:off x="1951" y="1981"/>
              <a:ext cx="7" cy="7"/>
            </a:xfrm>
            <a:custGeom>
              <a:avLst/>
              <a:gdLst>
                <a:gd name="T0" fmla="*/ 0 w 42"/>
                <a:gd name="T1" fmla="*/ 0 h 45"/>
                <a:gd name="T2" fmla="*/ 0 w 42"/>
                <a:gd name="T3" fmla="*/ 0 h 45"/>
                <a:gd name="T4" fmla="*/ 0 w 42"/>
                <a:gd name="T5" fmla="*/ 0 h 45"/>
                <a:gd name="T6" fmla="*/ 0 w 4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5"/>
                <a:gd name="T14" fmla="*/ 42 w 4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5">
                  <a:moveTo>
                    <a:pt x="1" y="0"/>
                  </a:moveTo>
                  <a:lnTo>
                    <a:pt x="42" y="18"/>
                  </a:lnTo>
                  <a:lnTo>
                    <a:pt x="0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73" name="Freeform 2100"/>
            <p:cNvSpPr>
              <a:spLocks/>
            </p:cNvSpPr>
            <p:nvPr/>
          </p:nvSpPr>
          <p:spPr bwMode="auto">
            <a:xfrm>
              <a:off x="1951" y="1984"/>
              <a:ext cx="7" cy="4"/>
            </a:xfrm>
            <a:custGeom>
              <a:avLst/>
              <a:gdLst>
                <a:gd name="T0" fmla="*/ 0 w 42"/>
                <a:gd name="T1" fmla="*/ 0 h 27"/>
                <a:gd name="T2" fmla="*/ 0 w 42"/>
                <a:gd name="T3" fmla="*/ 0 h 27"/>
                <a:gd name="T4" fmla="*/ 0 w 42"/>
                <a:gd name="T5" fmla="*/ 0 h 27"/>
                <a:gd name="T6" fmla="*/ 0 w 42"/>
                <a:gd name="T7" fmla="*/ 0 h 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27"/>
                <a:gd name="T14" fmla="*/ 42 w 42"/>
                <a:gd name="T15" fmla="*/ 27 h 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27">
                  <a:moveTo>
                    <a:pt x="42" y="0"/>
                  </a:moveTo>
                  <a:lnTo>
                    <a:pt x="0" y="27"/>
                  </a:lnTo>
                  <a:lnTo>
                    <a:pt x="42" y="1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74" name="Freeform 2101"/>
            <p:cNvSpPr>
              <a:spLocks/>
            </p:cNvSpPr>
            <p:nvPr/>
          </p:nvSpPr>
          <p:spPr bwMode="auto">
            <a:xfrm>
              <a:off x="1951" y="1981"/>
              <a:ext cx="7" cy="7"/>
            </a:xfrm>
            <a:custGeom>
              <a:avLst/>
              <a:gdLst>
                <a:gd name="T0" fmla="*/ 0 w 42"/>
                <a:gd name="T1" fmla="*/ 0 h 45"/>
                <a:gd name="T2" fmla="*/ 0 w 42"/>
                <a:gd name="T3" fmla="*/ 0 h 45"/>
                <a:gd name="T4" fmla="*/ 0 w 42"/>
                <a:gd name="T5" fmla="*/ 0 h 45"/>
                <a:gd name="T6" fmla="*/ 0 w 42"/>
                <a:gd name="T7" fmla="*/ 0 h 45"/>
                <a:gd name="T8" fmla="*/ 0 w 42"/>
                <a:gd name="T9" fmla="*/ 0 h 4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5"/>
                <a:gd name="T17" fmla="*/ 42 w 42"/>
                <a:gd name="T18" fmla="*/ 45 h 4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5">
                  <a:moveTo>
                    <a:pt x="1" y="0"/>
                  </a:moveTo>
                  <a:lnTo>
                    <a:pt x="42" y="18"/>
                  </a:lnTo>
                  <a:lnTo>
                    <a:pt x="42" y="29"/>
                  </a:lnTo>
                  <a:lnTo>
                    <a:pt x="0" y="45"/>
                  </a:lnTo>
                  <a:lnTo>
                    <a:pt x="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75" name="Line 2102"/>
            <p:cNvSpPr>
              <a:spLocks noChangeShapeType="1"/>
            </p:cNvSpPr>
            <p:nvPr/>
          </p:nvSpPr>
          <p:spPr bwMode="auto">
            <a:xfrm flipH="1" flipV="1">
              <a:off x="1966" y="1977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76" name="Freeform 2103"/>
            <p:cNvSpPr>
              <a:spLocks/>
            </p:cNvSpPr>
            <p:nvPr/>
          </p:nvSpPr>
          <p:spPr bwMode="auto">
            <a:xfrm>
              <a:off x="1956" y="1987"/>
              <a:ext cx="10" cy="10"/>
            </a:xfrm>
            <a:custGeom>
              <a:avLst/>
              <a:gdLst>
                <a:gd name="T0" fmla="*/ 0 w 67"/>
                <a:gd name="T1" fmla="*/ 0 h 64"/>
                <a:gd name="T2" fmla="*/ 0 w 67"/>
                <a:gd name="T3" fmla="*/ 0 h 64"/>
                <a:gd name="T4" fmla="*/ 0 w 67"/>
                <a:gd name="T5" fmla="*/ 0 h 64"/>
                <a:gd name="T6" fmla="*/ 0 w 67"/>
                <a:gd name="T7" fmla="*/ 0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64"/>
                <a:gd name="T14" fmla="*/ 67 w 67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64">
                  <a:moveTo>
                    <a:pt x="40" y="0"/>
                  </a:moveTo>
                  <a:lnTo>
                    <a:pt x="67" y="38"/>
                  </a:lnTo>
                  <a:lnTo>
                    <a:pt x="0" y="6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77" name="Freeform 2104"/>
            <p:cNvSpPr>
              <a:spLocks/>
            </p:cNvSpPr>
            <p:nvPr/>
          </p:nvSpPr>
          <p:spPr bwMode="auto">
            <a:xfrm>
              <a:off x="1956" y="1993"/>
              <a:ext cx="10" cy="5"/>
            </a:xfrm>
            <a:custGeom>
              <a:avLst/>
              <a:gdLst>
                <a:gd name="T0" fmla="*/ 0 w 67"/>
                <a:gd name="T1" fmla="*/ 0 h 33"/>
                <a:gd name="T2" fmla="*/ 0 w 67"/>
                <a:gd name="T3" fmla="*/ 0 h 33"/>
                <a:gd name="T4" fmla="*/ 0 w 67"/>
                <a:gd name="T5" fmla="*/ 0 h 33"/>
                <a:gd name="T6" fmla="*/ 0 w 67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3"/>
                <a:gd name="T14" fmla="*/ 67 w 67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3">
                  <a:moveTo>
                    <a:pt x="67" y="0"/>
                  </a:moveTo>
                  <a:lnTo>
                    <a:pt x="0" y="26"/>
                  </a:lnTo>
                  <a:lnTo>
                    <a:pt x="45" y="33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78" name="Freeform 2105"/>
            <p:cNvSpPr>
              <a:spLocks/>
            </p:cNvSpPr>
            <p:nvPr/>
          </p:nvSpPr>
          <p:spPr bwMode="auto">
            <a:xfrm>
              <a:off x="1956" y="1987"/>
              <a:ext cx="10" cy="11"/>
            </a:xfrm>
            <a:custGeom>
              <a:avLst/>
              <a:gdLst>
                <a:gd name="T0" fmla="*/ 0 w 67"/>
                <a:gd name="T1" fmla="*/ 0 h 71"/>
                <a:gd name="T2" fmla="*/ 0 w 67"/>
                <a:gd name="T3" fmla="*/ 0 h 71"/>
                <a:gd name="T4" fmla="*/ 0 w 67"/>
                <a:gd name="T5" fmla="*/ 0 h 71"/>
                <a:gd name="T6" fmla="*/ 0 w 67"/>
                <a:gd name="T7" fmla="*/ 0 h 71"/>
                <a:gd name="T8" fmla="*/ 0 w 67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71"/>
                <a:gd name="T17" fmla="*/ 67 w 67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71">
                  <a:moveTo>
                    <a:pt x="40" y="0"/>
                  </a:moveTo>
                  <a:lnTo>
                    <a:pt x="67" y="38"/>
                  </a:lnTo>
                  <a:lnTo>
                    <a:pt x="45" y="71"/>
                  </a:lnTo>
                  <a:lnTo>
                    <a:pt x="0" y="64"/>
                  </a:lnTo>
                  <a:lnTo>
                    <a:pt x="4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79" name="Freeform 2106"/>
            <p:cNvSpPr>
              <a:spLocks/>
            </p:cNvSpPr>
            <p:nvPr/>
          </p:nvSpPr>
          <p:spPr bwMode="auto">
            <a:xfrm>
              <a:off x="1956" y="1997"/>
              <a:ext cx="7" cy="12"/>
            </a:xfrm>
            <a:custGeom>
              <a:avLst/>
              <a:gdLst>
                <a:gd name="T0" fmla="*/ 0 w 45"/>
                <a:gd name="T1" fmla="*/ 0 h 73"/>
                <a:gd name="T2" fmla="*/ 0 w 45"/>
                <a:gd name="T3" fmla="*/ 0 h 73"/>
                <a:gd name="T4" fmla="*/ 0 w 45"/>
                <a:gd name="T5" fmla="*/ 0 h 73"/>
                <a:gd name="T6" fmla="*/ 0 w 45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3"/>
                <a:gd name="T14" fmla="*/ 45 w 45"/>
                <a:gd name="T15" fmla="*/ 73 h 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3">
                  <a:moveTo>
                    <a:pt x="0" y="0"/>
                  </a:moveTo>
                  <a:lnTo>
                    <a:pt x="45" y="7"/>
                  </a:lnTo>
                  <a:lnTo>
                    <a:pt x="17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80" name="Freeform 2107"/>
            <p:cNvSpPr>
              <a:spLocks/>
            </p:cNvSpPr>
            <p:nvPr/>
          </p:nvSpPr>
          <p:spPr bwMode="auto">
            <a:xfrm>
              <a:off x="1959" y="1998"/>
              <a:ext cx="5" cy="11"/>
            </a:xfrm>
            <a:custGeom>
              <a:avLst/>
              <a:gdLst>
                <a:gd name="T0" fmla="*/ 0 w 36"/>
                <a:gd name="T1" fmla="*/ 0 h 66"/>
                <a:gd name="T2" fmla="*/ 0 w 36"/>
                <a:gd name="T3" fmla="*/ 0 h 66"/>
                <a:gd name="T4" fmla="*/ 0 w 36"/>
                <a:gd name="T5" fmla="*/ 0 h 66"/>
                <a:gd name="T6" fmla="*/ 0 w 36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66"/>
                <a:gd name="T14" fmla="*/ 36 w 36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66">
                  <a:moveTo>
                    <a:pt x="28" y="0"/>
                  </a:moveTo>
                  <a:lnTo>
                    <a:pt x="0" y="66"/>
                  </a:lnTo>
                  <a:lnTo>
                    <a:pt x="36" y="3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81" name="Freeform 2108"/>
            <p:cNvSpPr>
              <a:spLocks/>
            </p:cNvSpPr>
            <p:nvPr/>
          </p:nvSpPr>
          <p:spPr bwMode="auto">
            <a:xfrm>
              <a:off x="1956" y="1997"/>
              <a:ext cx="8" cy="12"/>
            </a:xfrm>
            <a:custGeom>
              <a:avLst/>
              <a:gdLst>
                <a:gd name="T0" fmla="*/ 0 w 53"/>
                <a:gd name="T1" fmla="*/ 0 h 73"/>
                <a:gd name="T2" fmla="*/ 0 w 53"/>
                <a:gd name="T3" fmla="*/ 0 h 73"/>
                <a:gd name="T4" fmla="*/ 0 w 53"/>
                <a:gd name="T5" fmla="*/ 0 h 73"/>
                <a:gd name="T6" fmla="*/ 0 w 53"/>
                <a:gd name="T7" fmla="*/ 0 h 73"/>
                <a:gd name="T8" fmla="*/ 0 w 53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"/>
                <a:gd name="T16" fmla="*/ 0 h 73"/>
                <a:gd name="T17" fmla="*/ 53 w 53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" h="73">
                  <a:moveTo>
                    <a:pt x="0" y="0"/>
                  </a:moveTo>
                  <a:lnTo>
                    <a:pt x="45" y="7"/>
                  </a:lnTo>
                  <a:lnTo>
                    <a:pt x="53" y="46"/>
                  </a:lnTo>
                  <a:lnTo>
                    <a:pt x="17" y="73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82" name="Freeform 2109"/>
            <p:cNvSpPr>
              <a:spLocks/>
            </p:cNvSpPr>
            <p:nvPr/>
          </p:nvSpPr>
          <p:spPr bwMode="auto">
            <a:xfrm>
              <a:off x="1959" y="2004"/>
              <a:ext cx="10" cy="10"/>
            </a:xfrm>
            <a:custGeom>
              <a:avLst/>
              <a:gdLst>
                <a:gd name="T0" fmla="*/ 0 w 63"/>
                <a:gd name="T1" fmla="*/ 0 h 66"/>
                <a:gd name="T2" fmla="*/ 0 w 63"/>
                <a:gd name="T3" fmla="*/ 0 h 66"/>
                <a:gd name="T4" fmla="*/ 0 w 63"/>
                <a:gd name="T5" fmla="*/ 0 h 66"/>
                <a:gd name="T6" fmla="*/ 0 w 63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66"/>
                <a:gd name="T14" fmla="*/ 63 w 63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66">
                  <a:moveTo>
                    <a:pt x="0" y="27"/>
                  </a:moveTo>
                  <a:lnTo>
                    <a:pt x="36" y="0"/>
                  </a:lnTo>
                  <a:lnTo>
                    <a:pt x="63" y="66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83" name="Freeform 2110"/>
            <p:cNvSpPr>
              <a:spLocks/>
            </p:cNvSpPr>
            <p:nvPr/>
          </p:nvSpPr>
          <p:spPr bwMode="auto">
            <a:xfrm>
              <a:off x="1964" y="2004"/>
              <a:ext cx="6" cy="10"/>
            </a:xfrm>
            <a:custGeom>
              <a:avLst/>
              <a:gdLst>
                <a:gd name="T0" fmla="*/ 0 w 34"/>
                <a:gd name="T1" fmla="*/ 0 h 66"/>
                <a:gd name="T2" fmla="*/ 0 w 34"/>
                <a:gd name="T3" fmla="*/ 0 h 66"/>
                <a:gd name="T4" fmla="*/ 0 w 34"/>
                <a:gd name="T5" fmla="*/ 0 h 66"/>
                <a:gd name="T6" fmla="*/ 0 w 34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66"/>
                <a:gd name="T14" fmla="*/ 34 w 34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66">
                  <a:moveTo>
                    <a:pt x="0" y="0"/>
                  </a:moveTo>
                  <a:lnTo>
                    <a:pt x="27" y="66"/>
                  </a:lnTo>
                  <a:lnTo>
                    <a:pt x="34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84" name="Freeform 2111"/>
            <p:cNvSpPr>
              <a:spLocks/>
            </p:cNvSpPr>
            <p:nvPr/>
          </p:nvSpPr>
          <p:spPr bwMode="auto">
            <a:xfrm>
              <a:off x="1959" y="2004"/>
              <a:ext cx="11" cy="10"/>
            </a:xfrm>
            <a:custGeom>
              <a:avLst/>
              <a:gdLst>
                <a:gd name="T0" fmla="*/ 0 w 70"/>
                <a:gd name="T1" fmla="*/ 0 h 66"/>
                <a:gd name="T2" fmla="*/ 0 w 70"/>
                <a:gd name="T3" fmla="*/ 0 h 66"/>
                <a:gd name="T4" fmla="*/ 0 w 70"/>
                <a:gd name="T5" fmla="*/ 0 h 66"/>
                <a:gd name="T6" fmla="*/ 0 w 70"/>
                <a:gd name="T7" fmla="*/ 0 h 66"/>
                <a:gd name="T8" fmla="*/ 0 w 70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66"/>
                <a:gd name="T17" fmla="*/ 70 w 70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66">
                  <a:moveTo>
                    <a:pt x="0" y="27"/>
                  </a:moveTo>
                  <a:lnTo>
                    <a:pt x="36" y="0"/>
                  </a:lnTo>
                  <a:lnTo>
                    <a:pt x="70" y="22"/>
                  </a:lnTo>
                  <a:lnTo>
                    <a:pt x="63" y="66"/>
                  </a:lnTo>
                  <a:lnTo>
                    <a:pt x="0" y="2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85" name="Line 2112"/>
            <p:cNvSpPr>
              <a:spLocks noChangeShapeType="1"/>
            </p:cNvSpPr>
            <p:nvPr/>
          </p:nvSpPr>
          <p:spPr bwMode="auto">
            <a:xfrm>
              <a:off x="2007" y="1963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86" name="Freeform 2113"/>
            <p:cNvSpPr>
              <a:spLocks/>
            </p:cNvSpPr>
            <p:nvPr/>
          </p:nvSpPr>
          <p:spPr bwMode="auto">
            <a:xfrm>
              <a:off x="2029" y="2042"/>
              <a:ext cx="15" cy="8"/>
            </a:xfrm>
            <a:custGeom>
              <a:avLst/>
              <a:gdLst>
                <a:gd name="T0" fmla="*/ 0 w 91"/>
                <a:gd name="T1" fmla="*/ 0 h 48"/>
                <a:gd name="T2" fmla="*/ 0 w 91"/>
                <a:gd name="T3" fmla="*/ 0 h 48"/>
                <a:gd name="T4" fmla="*/ 0 w 91"/>
                <a:gd name="T5" fmla="*/ 0 h 48"/>
                <a:gd name="T6" fmla="*/ 0 w 91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48"/>
                <a:gd name="T14" fmla="*/ 91 w 91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48">
                  <a:moveTo>
                    <a:pt x="64" y="48"/>
                  </a:moveTo>
                  <a:lnTo>
                    <a:pt x="91" y="12"/>
                  </a:lnTo>
                  <a:lnTo>
                    <a:pt x="0" y="0"/>
                  </a:lnTo>
                  <a:lnTo>
                    <a:pt x="64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87" name="Freeform 2114"/>
            <p:cNvSpPr>
              <a:spLocks/>
            </p:cNvSpPr>
            <p:nvPr/>
          </p:nvSpPr>
          <p:spPr bwMode="auto">
            <a:xfrm>
              <a:off x="2029" y="2036"/>
              <a:ext cx="15" cy="8"/>
            </a:xfrm>
            <a:custGeom>
              <a:avLst/>
              <a:gdLst>
                <a:gd name="T0" fmla="*/ 0 w 91"/>
                <a:gd name="T1" fmla="*/ 0 h 48"/>
                <a:gd name="T2" fmla="*/ 0 w 91"/>
                <a:gd name="T3" fmla="*/ 0 h 48"/>
                <a:gd name="T4" fmla="*/ 0 w 91"/>
                <a:gd name="T5" fmla="*/ 0 h 48"/>
                <a:gd name="T6" fmla="*/ 0 w 91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48"/>
                <a:gd name="T14" fmla="*/ 91 w 91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48">
                  <a:moveTo>
                    <a:pt x="91" y="48"/>
                  </a:moveTo>
                  <a:lnTo>
                    <a:pt x="0" y="36"/>
                  </a:lnTo>
                  <a:lnTo>
                    <a:pt x="28" y="0"/>
                  </a:lnTo>
                  <a:lnTo>
                    <a:pt x="91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88" name="Freeform 2115"/>
            <p:cNvSpPr>
              <a:spLocks/>
            </p:cNvSpPr>
            <p:nvPr/>
          </p:nvSpPr>
          <p:spPr bwMode="auto">
            <a:xfrm>
              <a:off x="2029" y="2036"/>
              <a:ext cx="15" cy="14"/>
            </a:xfrm>
            <a:custGeom>
              <a:avLst/>
              <a:gdLst>
                <a:gd name="T0" fmla="*/ 0 w 91"/>
                <a:gd name="T1" fmla="*/ 0 h 84"/>
                <a:gd name="T2" fmla="*/ 0 w 91"/>
                <a:gd name="T3" fmla="*/ 0 h 84"/>
                <a:gd name="T4" fmla="*/ 0 w 91"/>
                <a:gd name="T5" fmla="*/ 0 h 84"/>
                <a:gd name="T6" fmla="*/ 0 w 91"/>
                <a:gd name="T7" fmla="*/ 0 h 84"/>
                <a:gd name="T8" fmla="*/ 0 w 91"/>
                <a:gd name="T9" fmla="*/ 0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84"/>
                <a:gd name="T17" fmla="*/ 91 w 91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84">
                  <a:moveTo>
                    <a:pt x="64" y="84"/>
                  </a:moveTo>
                  <a:lnTo>
                    <a:pt x="91" y="48"/>
                  </a:lnTo>
                  <a:lnTo>
                    <a:pt x="28" y="0"/>
                  </a:lnTo>
                  <a:lnTo>
                    <a:pt x="0" y="36"/>
                  </a:lnTo>
                  <a:lnTo>
                    <a:pt x="64" y="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89" name="Freeform 2116"/>
            <p:cNvSpPr>
              <a:spLocks/>
            </p:cNvSpPr>
            <p:nvPr/>
          </p:nvSpPr>
          <p:spPr bwMode="auto">
            <a:xfrm>
              <a:off x="2022" y="2034"/>
              <a:ext cx="22" cy="9"/>
            </a:xfrm>
            <a:custGeom>
              <a:avLst/>
              <a:gdLst>
                <a:gd name="T0" fmla="*/ 0 w 130"/>
                <a:gd name="T1" fmla="*/ 0 h 59"/>
                <a:gd name="T2" fmla="*/ 0 w 130"/>
                <a:gd name="T3" fmla="*/ 0 h 59"/>
                <a:gd name="T4" fmla="*/ 0 w 130"/>
                <a:gd name="T5" fmla="*/ 0 h 59"/>
                <a:gd name="T6" fmla="*/ 0 w 130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59"/>
                <a:gd name="T14" fmla="*/ 130 w 130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59">
                  <a:moveTo>
                    <a:pt x="21" y="0"/>
                  </a:moveTo>
                  <a:lnTo>
                    <a:pt x="0" y="40"/>
                  </a:lnTo>
                  <a:lnTo>
                    <a:pt x="130" y="59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90" name="Freeform 2117"/>
            <p:cNvSpPr>
              <a:spLocks/>
            </p:cNvSpPr>
            <p:nvPr/>
          </p:nvSpPr>
          <p:spPr bwMode="auto">
            <a:xfrm>
              <a:off x="2022" y="2040"/>
              <a:ext cx="22" cy="10"/>
            </a:xfrm>
            <a:custGeom>
              <a:avLst/>
              <a:gdLst>
                <a:gd name="T0" fmla="*/ 0 w 130"/>
                <a:gd name="T1" fmla="*/ 0 h 59"/>
                <a:gd name="T2" fmla="*/ 0 w 130"/>
                <a:gd name="T3" fmla="*/ 0 h 59"/>
                <a:gd name="T4" fmla="*/ 0 w 130"/>
                <a:gd name="T5" fmla="*/ 0 h 59"/>
                <a:gd name="T6" fmla="*/ 0 w 130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59"/>
                <a:gd name="T14" fmla="*/ 130 w 130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59">
                  <a:moveTo>
                    <a:pt x="0" y="0"/>
                  </a:moveTo>
                  <a:lnTo>
                    <a:pt x="130" y="19"/>
                  </a:lnTo>
                  <a:lnTo>
                    <a:pt x="109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91" name="Freeform 2118"/>
            <p:cNvSpPr>
              <a:spLocks/>
            </p:cNvSpPr>
            <p:nvPr/>
          </p:nvSpPr>
          <p:spPr bwMode="auto">
            <a:xfrm>
              <a:off x="2022" y="2034"/>
              <a:ext cx="22" cy="16"/>
            </a:xfrm>
            <a:custGeom>
              <a:avLst/>
              <a:gdLst>
                <a:gd name="T0" fmla="*/ 0 w 130"/>
                <a:gd name="T1" fmla="*/ 0 h 99"/>
                <a:gd name="T2" fmla="*/ 0 w 130"/>
                <a:gd name="T3" fmla="*/ 0 h 99"/>
                <a:gd name="T4" fmla="*/ 0 w 130"/>
                <a:gd name="T5" fmla="*/ 0 h 99"/>
                <a:gd name="T6" fmla="*/ 0 w 130"/>
                <a:gd name="T7" fmla="*/ 0 h 99"/>
                <a:gd name="T8" fmla="*/ 0 w 130"/>
                <a:gd name="T9" fmla="*/ 0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99"/>
                <a:gd name="T17" fmla="*/ 130 w 130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99">
                  <a:moveTo>
                    <a:pt x="21" y="0"/>
                  </a:moveTo>
                  <a:lnTo>
                    <a:pt x="0" y="40"/>
                  </a:lnTo>
                  <a:lnTo>
                    <a:pt x="109" y="99"/>
                  </a:lnTo>
                  <a:lnTo>
                    <a:pt x="130" y="59"/>
                  </a:lnTo>
                  <a:lnTo>
                    <a:pt x="2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92" name="Line 2119"/>
            <p:cNvSpPr>
              <a:spLocks noChangeShapeType="1"/>
            </p:cNvSpPr>
            <p:nvPr/>
          </p:nvSpPr>
          <p:spPr bwMode="auto">
            <a:xfrm>
              <a:off x="2021" y="2027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93" name="Freeform 2120"/>
            <p:cNvSpPr>
              <a:spLocks/>
            </p:cNvSpPr>
            <p:nvPr/>
          </p:nvSpPr>
          <p:spPr bwMode="auto">
            <a:xfrm>
              <a:off x="2022" y="2026"/>
              <a:ext cx="10" cy="5"/>
            </a:xfrm>
            <a:custGeom>
              <a:avLst/>
              <a:gdLst>
                <a:gd name="T0" fmla="*/ 0 w 60"/>
                <a:gd name="T1" fmla="*/ 0 h 31"/>
                <a:gd name="T2" fmla="*/ 0 w 60"/>
                <a:gd name="T3" fmla="*/ 0 h 31"/>
                <a:gd name="T4" fmla="*/ 0 w 60"/>
                <a:gd name="T5" fmla="*/ 0 h 31"/>
                <a:gd name="T6" fmla="*/ 0 w 6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1"/>
                <a:gd name="T14" fmla="*/ 60 w 60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1">
                  <a:moveTo>
                    <a:pt x="33" y="0"/>
                  </a:moveTo>
                  <a:lnTo>
                    <a:pt x="0" y="31"/>
                  </a:lnTo>
                  <a:lnTo>
                    <a:pt x="60" y="2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94" name="Freeform 2121"/>
            <p:cNvSpPr>
              <a:spLocks/>
            </p:cNvSpPr>
            <p:nvPr/>
          </p:nvSpPr>
          <p:spPr bwMode="auto">
            <a:xfrm>
              <a:off x="2022" y="2031"/>
              <a:ext cx="10" cy="4"/>
            </a:xfrm>
            <a:custGeom>
              <a:avLst/>
              <a:gdLst>
                <a:gd name="T0" fmla="*/ 0 w 60"/>
                <a:gd name="T1" fmla="*/ 0 h 30"/>
                <a:gd name="T2" fmla="*/ 0 w 60"/>
                <a:gd name="T3" fmla="*/ 0 h 30"/>
                <a:gd name="T4" fmla="*/ 0 w 60"/>
                <a:gd name="T5" fmla="*/ 0 h 30"/>
                <a:gd name="T6" fmla="*/ 0 w 60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0"/>
                <a:gd name="T14" fmla="*/ 60 w 6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0">
                  <a:moveTo>
                    <a:pt x="0" y="2"/>
                  </a:moveTo>
                  <a:lnTo>
                    <a:pt x="60" y="0"/>
                  </a:lnTo>
                  <a:lnTo>
                    <a:pt x="28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95" name="Freeform 2122"/>
            <p:cNvSpPr>
              <a:spLocks/>
            </p:cNvSpPr>
            <p:nvPr/>
          </p:nvSpPr>
          <p:spPr bwMode="auto">
            <a:xfrm>
              <a:off x="2022" y="2026"/>
              <a:ext cx="10" cy="9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w 6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9"/>
                <a:gd name="T17" fmla="*/ 60 w 6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9">
                  <a:moveTo>
                    <a:pt x="33" y="0"/>
                  </a:moveTo>
                  <a:lnTo>
                    <a:pt x="0" y="31"/>
                  </a:lnTo>
                  <a:lnTo>
                    <a:pt x="28" y="59"/>
                  </a:lnTo>
                  <a:lnTo>
                    <a:pt x="60" y="29"/>
                  </a:lnTo>
                  <a:lnTo>
                    <a:pt x="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96" name="Freeform 2123"/>
            <p:cNvSpPr>
              <a:spLocks/>
            </p:cNvSpPr>
            <p:nvPr/>
          </p:nvSpPr>
          <p:spPr bwMode="auto">
            <a:xfrm>
              <a:off x="2065" y="2032"/>
              <a:ext cx="8" cy="226"/>
            </a:xfrm>
            <a:custGeom>
              <a:avLst/>
              <a:gdLst>
                <a:gd name="T0" fmla="*/ 0 w 45"/>
                <a:gd name="T1" fmla="*/ 0 h 1427"/>
                <a:gd name="T2" fmla="*/ 0 w 45"/>
                <a:gd name="T3" fmla="*/ 0 h 1427"/>
                <a:gd name="T4" fmla="*/ 0 w 45"/>
                <a:gd name="T5" fmla="*/ 0 h 1427"/>
                <a:gd name="T6" fmla="*/ 0 w 45"/>
                <a:gd name="T7" fmla="*/ 0 h 14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427"/>
                <a:gd name="T14" fmla="*/ 45 w 45"/>
                <a:gd name="T15" fmla="*/ 1427 h 14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427">
                  <a:moveTo>
                    <a:pt x="0" y="1427"/>
                  </a:moveTo>
                  <a:lnTo>
                    <a:pt x="45" y="1427"/>
                  </a:lnTo>
                  <a:lnTo>
                    <a:pt x="0" y="0"/>
                  </a:lnTo>
                  <a:lnTo>
                    <a:pt x="0" y="14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97" name="Freeform 2124"/>
            <p:cNvSpPr>
              <a:spLocks/>
            </p:cNvSpPr>
            <p:nvPr/>
          </p:nvSpPr>
          <p:spPr bwMode="auto">
            <a:xfrm>
              <a:off x="2065" y="2032"/>
              <a:ext cx="8" cy="226"/>
            </a:xfrm>
            <a:custGeom>
              <a:avLst/>
              <a:gdLst>
                <a:gd name="T0" fmla="*/ 0 w 45"/>
                <a:gd name="T1" fmla="*/ 0 h 1427"/>
                <a:gd name="T2" fmla="*/ 0 w 45"/>
                <a:gd name="T3" fmla="*/ 0 h 1427"/>
                <a:gd name="T4" fmla="*/ 0 w 45"/>
                <a:gd name="T5" fmla="*/ 0 h 1427"/>
                <a:gd name="T6" fmla="*/ 0 w 45"/>
                <a:gd name="T7" fmla="*/ 0 h 14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427"/>
                <a:gd name="T14" fmla="*/ 45 w 45"/>
                <a:gd name="T15" fmla="*/ 1427 h 14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427">
                  <a:moveTo>
                    <a:pt x="45" y="1427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4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798" name="Rectangle 2125"/>
            <p:cNvSpPr>
              <a:spLocks noChangeArrowheads="1"/>
            </p:cNvSpPr>
            <p:nvPr/>
          </p:nvSpPr>
          <p:spPr bwMode="auto">
            <a:xfrm>
              <a:off x="2065" y="2032"/>
              <a:ext cx="8" cy="22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799" name="Freeform 2126"/>
            <p:cNvSpPr>
              <a:spLocks/>
            </p:cNvSpPr>
            <p:nvPr/>
          </p:nvSpPr>
          <p:spPr bwMode="auto">
            <a:xfrm>
              <a:off x="2000" y="2259"/>
              <a:ext cx="27" cy="52"/>
            </a:xfrm>
            <a:custGeom>
              <a:avLst/>
              <a:gdLst>
                <a:gd name="T0" fmla="*/ 0 w 166"/>
                <a:gd name="T1" fmla="*/ 0 h 326"/>
                <a:gd name="T2" fmla="*/ 0 w 166"/>
                <a:gd name="T3" fmla="*/ 0 h 326"/>
                <a:gd name="T4" fmla="*/ 0 w 166"/>
                <a:gd name="T5" fmla="*/ 0 h 326"/>
                <a:gd name="T6" fmla="*/ 0 w 166"/>
                <a:gd name="T7" fmla="*/ 0 h 3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6"/>
                <a:gd name="T13" fmla="*/ 0 h 326"/>
                <a:gd name="T14" fmla="*/ 166 w 166"/>
                <a:gd name="T15" fmla="*/ 326 h 3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6" h="326">
                  <a:moveTo>
                    <a:pt x="123" y="326"/>
                  </a:moveTo>
                  <a:lnTo>
                    <a:pt x="166" y="311"/>
                  </a:lnTo>
                  <a:lnTo>
                    <a:pt x="0" y="0"/>
                  </a:lnTo>
                  <a:lnTo>
                    <a:pt x="123" y="3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00" name="Freeform 2127"/>
            <p:cNvSpPr>
              <a:spLocks/>
            </p:cNvSpPr>
            <p:nvPr/>
          </p:nvSpPr>
          <p:spPr bwMode="auto">
            <a:xfrm>
              <a:off x="2000" y="2256"/>
              <a:ext cx="27" cy="52"/>
            </a:xfrm>
            <a:custGeom>
              <a:avLst/>
              <a:gdLst>
                <a:gd name="T0" fmla="*/ 0 w 166"/>
                <a:gd name="T1" fmla="*/ 0 h 327"/>
                <a:gd name="T2" fmla="*/ 0 w 166"/>
                <a:gd name="T3" fmla="*/ 0 h 327"/>
                <a:gd name="T4" fmla="*/ 0 w 166"/>
                <a:gd name="T5" fmla="*/ 0 h 327"/>
                <a:gd name="T6" fmla="*/ 0 w 166"/>
                <a:gd name="T7" fmla="*/ 0 h 3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6"/>
                <a:gd name="T13" fmla="*/ 0 h 327"/>
                <a:gd name="T14" fmla="*/ 166 w 166"/>
                <a:gd name="T15" fmla="*/ 327 h 3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6" h="327">
                  <a:moveTo>
                    <a:pt x="166" y="327"/>
                  </a:moveTo>
                  <a:lnTo>
                    <a:pt x="0" y="16"/>
                  </a:lnTo>
                  <a:lnTo>
                    <a:pt x="42" y="0"/>
                  </a:lnTo>
                  <a:lnTo>
                    <a:pt x="166" y="3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01" name="Freeform 2128"/>
            <p:cNvSpPr>
              <a:spLocks/>
            </p:cNvSpPr>
            <p:nvPr/>
          </p:nvSpPr>
          <p:spPr bwMode="auto">
            <a:xfrm>
              <a:off x="2000" y="2256"/>
              <a:ext cx="27" cy="55"/>
            </a:xfrm>
            <a:custGeom>
              <a:avLst/>
              <a:gdLst>
                <a:gd name="T0" fmla="*/ 0 w 166"/>
                <a:gd name="T1" fmla="*/ 0 h 342"/>
                <a:gd name="T2" fmla="*/ 0 w 166"/>
                <a:gd name="T3" fmla="*/ 0 h 342"/>
                <a:gd name="T4" fmla="*/ 0 w 166"/>
                <a:gd name="T5" fmla="*/ 0 h 342"/>
                <a:gd name="T6" fmla="*/ 0 w 166"/>
                <a:gd name="T7" fmla="*/ 0 h 342"/>
                <a:gd name="T8" fmla="*/ 0 w 166"/>
                <a:gd name="T9" fmla="*/ 0 h 3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"/>
                <a:gd name="T16" fmla="*/ 0 h 342"/>
                <a:gd name="T17" fmla="*/ 166 w 166"/>
                <a:gd name="T18" fmla="*/ 342 h 3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" h="342">
                  <a:moveTo>
                    <a:pt x="123" y="342"/>
                  </a:moveTo>
                  <a:lnTo>
                    <a:pt x="166" y="327"/>
                  </a:lnTo>
                  <a:lnTo>
                    <a:pt x="42" y="0"/>
                  </a:lnTo>
                  <a:lnTo>
                    <a:pt x="0" y="16"/>
                  </a:lnTo>
                  <a:lnTo>
                    <a:pt x="123" y="34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02" name="Line 2129"/>
            <p:cNvSpPr>
              <a:spLocks noChangeShapeType="1"/>
            </p:cNvSpPr>
            <p:nvPr/>
          </p:nvSpPr>
          <p:spPr bwMode="auto">
            <a:xfrm>
              <a:off x="2005" y="1953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03" name="Freeform 2130"/>
            <p:cNvSpPr>
              <a:spLocks/>
            </p:cNvSpPr>
            <p:nvPr/>
          </p:nvSpPr>
          <p:spPr bwMode="auto">
            <a:xfrm>
              <a:off x="2410" y="1263"/>
              <a:ext cx="41" cy="8"/>
            </a:xfrm>
            <a:custGeom>
              <a:avLst/>
              <a:gdLst>
                <a:gd name="T0" fmla="*/ 0 w 255"/>
                <a:gd name="T1" fmla="*/ 0 h 45"/>
                <a:gd name="T2" fmla="*/ 0 w 255"/>
                <a:gd name="T3" fmla="*/ 0 h 45"/>
                <a:gd name="T4" fmla="*/ 0 w 255"/>
                <a:gd name="T5" fmla="*/ 0 h 45"/>
                <a:gd name="T6" fmla="*/ 0 w 25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5"/>
                <a:gd name="T13" fmla="*/ 0 h 45"/>
                <a:gd name="T14" fmla="*/ 255 w 25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5" h="45">
                  <a:moveTo>
                    <a:pt x="0" y="0"/>
                  </a:moveTo>
                  <a:lnTo>
                    <a:pt x="0" y="45"/>
                  </a:lnTo>
                  <a:lnTo>
                    <a:pt x="2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04" name="Freeform 2131"/>
            <p:cNvSpPr>
              <a:spLocks/>
            </p:cNvSpPr>
            <p:nvPr/>
          </p:nvSpPr>
          <p:spPr bwMode="auto">
            <a:xfrm>
              <a:off x="2410" y="1263"/>
              <a:ext cx="41" cy="8"/>
            </a:xfrm>
            <a:custGeom>
              <a:avLst/>
              <a:gdLst>
                <a:gd name="T0" fmla="*/ 0 w 255"/>
                <a:gd name="T1" fmla="*/ 0 h 45"/>
                <a:gd name="T2" fmla="*/ 0 w 255"/>
                <a:gd name="T3" fmla="*/ 0 h 45"/>
                <a:gd name="T4" fmla="*/ 0 w 255"/>
                <a:gd name="T5" fmla="*/ 0 h 45"/>
                <a:gd name="T6" fmla="*/ 0 w 25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5"/>
                <a:gd name="T13" fmla="*/ 0 h 45"/>
                <a:gd name="T14" fmla="*/ 255 w 25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5" h="45">
                  <a:moveTo>
                    <a:pt x="0" y="45"/>
                  </a:moveTo>
                  <a:lnTo>
                    <a:pt x="255" y="0"/>
                  </a:lnTo>
                  <a:lnTo>
                    <a:pt x="25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05" name="Rectangle 2132"/>
            <p:cNvSpPr>
              <a:spLocks noChangeArrowheads="1"/>
            </p:cNvSpPr>
            <p:nvPr/>
          </p:nvSpPr>
          <p:spPr bwMode="auto">
            <a:xfrm>
              <a:off x="2410" y="1263"/>
              <a:ext cx="41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806" name="Freeform 2133"/>
            <p:cNvSpPr>
              <a:spLocks/>
            </p:cNvSpPr>
            <p:nvPr/>
          </p:nvSpPr>
          <p:spPr bwMode="auto">
            <a:xfrm>
              <a:off x="2393" y="1266"/>
              <a:ext cx="58" cy="7"/>
            </a:xfrm>
            <a:custGeom>
              <a:avLst/>
              <a:gdLst>
                <a:gd name="T0" fmla="*/ 0 w 356"/>
                <a:gd name="T1" fmla="*/ 0 h 45"/>
                <a:gd name="T2" fmla="*/ 0 w 356"/>
                <a:gd name="T3" fmla="*/ 0 h 45"/>
                <a:gd name="T4" fmla="*/ 0 w 356"/>
                <a:gd name="T5" fmla="*/ 0 h 45"/>
                <a:gd name="T6" fmla="*/ 0 w 3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6"/>
                <a:gd name="T13" fmla="*/ 0 h 45"/>
                <a:gd name="T14" fmla="*/ 356 w 3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6" h="45">
                  <a:moveTo>
                    <a:pt x="0" y="0"/>
                  </a:moveTo>
                  <a:lnTo>
                    <a:pt x="0" y="45"/>
                  </a:lnTo>
                  <a:lnTo>
                    <a:pt x="3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07" name="Freeform 2134"/>
            <p:cNvSpPr>
              <a:spLocks/>
            </p:cNvSpPr>
            <p:nvPr/>
          </p:nvSpPr>
          <p:spPr bwMode="auto">
            <a:xfrm>
              <a:off x="2393" y="1266"/>
              <a:ext cx="58" cy="7"/>
            </a:xfrm>
            <a:custGeom>
              <a:avLst/>
              <a:gdLst>
                <a:gd name="T0" fmla="*/ 0 w 356"/>
                <a:gd name="T1" fmla="*/ 0 h 45"/>
                <a:gd name="T2" fmla="*/ 0 w 356"/>
                <a:gd name="T3" fmla="*/ 0 h 45"/>
                <a:gd name="T4" fmla="*/ 0 w 356"/>
                <a:gd name="T5" fmla="*/ 0 h 45"/>
                <a:gd name="T6" fmla="*/ 0 w 3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6"/>
                <a:gd name="T13" fmla="*/ 0 h 45"/>
                <a:gd name="T14" fmla="*/ 356 w 3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6" h="45">
                  <a:moveTo>
                    <a:pt x="0" y="45"/>
                  </a:moveTo>
                  <a:lnTo>
                    <a:pt x="356" y="0"/>
                  </a:lnTo>
                  <a:lnTo>
                    <a:pt x="35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08" name="Rectangle 2135"/>
            <p:cNvSpPr>
              <a:spLocks noChangeArrowheads="1"/>
            </p:cNvSpPr>
            <p:nvPr/>
          </p:nvSpPr>
          <p:spPr bwMode="auto">
            <a:xfrm>
              <a:off x="2393" y="1266"/>
              <a:ext cx="5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809" name="Freeform 2136"/>
            <p:cNvSpPr>
              <a:spLocks/>
            </p:cNvSpPr>
            <p:nvPr/>
          </p:nvSpPr>
          <p:spPr bwMode="auto">
            <a:xfrm>
              <a:off x="2462" y="1306"/>
              <a:ext cx="10" cy="23"/>
            </a:xfrm>
            <a:custGeom>
              <a:avLst/>
              <a:gdLst>
                <a:gd name="T0" fmla="*/ 0 w 58"/>
                <a:gd name="T1" fmla="*/ 0 h 142"/>
                <a:gd name="T2" fmla="*/ 0 w 58"/>
                <a:gd name="T3" fmla="*/ 0 h 142"/>
                <a:gd name="T4" fmla="*/ 0 w 58"/>
                <a:gd name="T5" fmla="*/ 0 h 142"/>
                <a:gd name="T6" fmla="*/ 0 w 58"/>
                <a:gd name="T7" fmla="*/ 0 h 1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142"/>
                <a:gd name="T14" fmla="*/ 58 w 58"/>
                <a:gd name="T15" fmla="*/ 142 h 1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142">
                  <a:moveTo>
                    <a:pt x="58" y="142"/>
                  </a:moveTo>
                  <a:lnTo>
                    <a:pt x="13" y="142"/>
                  </a:lnTo>
                  <a:lnTo>
                    <a:pt x="0" y="0"/>
                  </a:lnTo>
                  <a:lnTo>
                    <a:pt x="58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10" name="Freeform 2137"/>
            <p:cNvSpPr>
              <a:spLocks/>
            </p:cNvSpPr>
            <p:nvPr/>
          </p:nvSpPr>
          <p:spPr bwMode="auto">
            <a:xfrm>
              <a:off x="2457" y="1306"/>
              <a:ext cx="7" cy="23"/>
            </a:xfrm>
            <a:custGeom>
              <a:avLst/>
              <a:gdLst>
                <a:gd name="T0" fmla="*/ 0 w 45"/>
                <a:gd name="T1" fmla="*/ 0 h 142"/>
                <a:gd name="T2" fmla="*/ 0 w 45"/>
                <a:gd name="T3" fmla="*/ 0 h 142"/>
                <a:gd name="T4" fmla="*/ 0 w 45"/>
                <a:gd name="T5" fmla="*/ 0 h 142"/>
                <a:gd name="T6" fmla="*/ 0 w 45"/>
                <a:gd name="T7" fmla="*/ 0 h 1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42"/>
                <a:gd name="T14" fmla="*/ 45 w 45"/>
                <a:gd name="T15" fmla="*/ 142 h 1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42">
                  <a:moveTo>
                    <a:pt x="45" y="142"/>
                  </a:moveTo>
                  <a:lnTo>
                    <a:pt x="32" y="0"/>
                  </a:lnTo>
                  <a:lnTo>
                    <a:pt x="0" y="31"/>
                  </a:lnTo>
                  <a:lnTo>
                    <a:pt x="45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11" name="Freeform 2138"/>
            <p:cNvSpPr>
              <a:spLocks/>
            </p:cNvSpPr>
            <p:nvPr/>
          </p:nvSpPr>
          <p:spPr bwMode="auto">
            <a:xfrm>
              <a:off x="2457" y="1306"/>
              <a:ext cx="15" cy="23"/>
            </a:xfrm>
            <a:custGeom>
              <a:avLst/>
              <a:gdLst>
                <a:gd name="T0" fmla="*/ 0 w 90"/>
                <a:gd name="T1" fmla="*/ 0 h 142"/>
                <a:gd name="T2" fmla="*/ 0 w 90"/>
                <a:gd name="T3" fmla="*/ 0 h 142"/>
                <a:gd name="T4" fmla="*/ 0 w 90"/>
                <a:gd name="T5" fmla="*/ 0 h 142"/>
                <a:gd name="T6" fmla="*/ 0 w 90"/>
                <a:gd name="T7" fmla="*/ 0 h 142"/>
                <a:gd name="T8" fmla="*/ 0 w 90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0"/>
                <a:gd name="T16" fmla="*/ 0 h 142"/>
                <a:gd name="T17" fmla="*/ 90 w 90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0" h="142">
                  <a:moveTo>
                    <a:pt x="90" y="142"/>
                  </a:moveTo>
                  <a:lnTo>
                    <a:pt x="45" y="142"/>
                  </a:lnTo>
                  <a:lnTo>
                    <a:pt x="0" y="31"/>
                  </a:lnTo>
                  <a:lnTo>
                    <a:pt x="32" y="0"/>
                  </a:lnTo>
                  <a:lnTo>
                    <a:pt x="90" y="14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12" name="Freeform 2139"/>
            <p:cNvSpPr>
              <a:spLocks/>
            </p:cNvSpPr>
            <p:nvPr/>
          </p:nvSpPr>
          <p:spPr bwMode="auto">
            <a:xfrm>
              <a:off x="2440" y="1296"/>
              <a:ext cx="22" cy="15"/>
            </a:xfrm>
            <a:custGeom>
              <a:avLst/>
              <a:gdLst>
                <a:gd name="T0" fmla="*/ 0 w 140"/>
                <a:gd name="T1" fmla="*/ 0 h 93"/>
                <a:gd name="T2" fmla="*/ 0 w 140"/>
                <a:gd name="T3" fmla="*/ 0 h 93"/>
                <a:gd name="T4" fmla="*/ 0 w 140"/>
                <a:gd name="T5" fmla="*/ 0 h 93"/>
                <a:gd name="T6" fmla="*/ 0 w 140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93"/>
                <a:gd name="T14" fmla="*/ 140 w 140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93">
                  <a:moveTo>
                    <a:pt x="140" y="62"/>
                  </a:moveTo>
                  <a:lnTo>
                    <a:pt x="108" y="93"/>
                  </a:lnTo>
                  <a:lnTo>
                    <a:pt x="0" y="0"/>
                  </a:lnTo>
                  <a:lnTo>
                    <a:pt x="140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13" name="Freeform 2140"/>
            <p:cNvSpPr>
              <a:spLocks/>
            </p:cNvSpPr>
            <p:nvPr/>
          </p:nvSpPr>
          <p:spPr bwMode="auto">
            <a:xfrm>
              <a:off x="2440" y="1296"/>
              <a:ext cx="17" cy="15"/>
            </a:xfrm>
            <a:custGeom>
              <a:avLst/>
              <a:gdLst>
                <a:gd name="T0" fmla="*/ 0 w 109"/>
                <a:gd name="T1" fmla="*/ 0 h 93"/>
                <a:gd name="T2" fmla="*/ 0 w 109"/>
                <a:gd name="T3" fmla="*/ 0 h 93"/>
                <a:gd name="T4" fmla="*/ 0 w 109"/>
                <a:gd name="T5" fmla="*/ 0 h 93"/>
                <a:gd name="T6" fmla="*/ 0 w 109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93"/>
                <a:gd name="T14" fmla="*/ 109 w 109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93">
                  <a:moveTo>
                    <a:pt x="109" y="93"/>
                  </a:moveTo>
                  <a:lnTo>
                    <a:pt x="1" y="0"/>
                  </a:lnTo>
                  <a:lnTo>
                    <a:pt x="0" y="46"/>
                  </a:lnTo>
                  <a:lnTo>
                    <a:pt x="109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14" name="Freeform 2141"/>
            <p:cNvSpPr>
              <a:spLocks/>
            </p:cNvSpPr>
            <p:nvPr/>
          </p:nvSpPr>
          <p:spPr bwMode="auto">
            <a:xfrm>
              <a:off x="2440" y="1296"/>
              <a:ext cx="22" cy="15"/>
            </a:xfrm>
            <a:custGeom>
              <a:avLst/>
              <a:gdLst>
                <a:gd name="T0" fmla="*/ 0 w 141"/>
                <a:gd name="T1" fmla="*/ 0 h 93"/>
                <a:gd name="T2" fmla="*/ 0 w 141"/>
                <a:gd name="T3" fmla="*/ 0 h 93"/>
                <a:gd name="T4" fmla="*/ 0 w 141"/>
                <a:gd name="T5" fmla="*/ 0 h 93"/>
                <a:gd name="T6" fmla="*/ 0 w 141"/>
                <a:gd name="T7" fmla="*/ 0 h 93"/>
                <a:gd name="T8" fmla="*/ 0 w 141"/>
                <a:gd name="T9" fmla="*/ 0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1"/>
                <a:gd name="T16" fmla="*/ 0 h 93"/>
                <a:gd name="T17" fmla="*/ 141 w 141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1" h="93">
                  <a:moveTo>
                    <a:pt x="141" y="62"/>
                  </a:moveTo>
                  <a:lnTo>
                    <a:pt x="109" y="93"/>
                  </a:lnTo>
                  <a:lnTo>
                    <a:pt x="0" y="46"/>
                  </a:lnTo>
                  <a:lnTo>
                    <a:pt x="1" y="0"/>
                  </a:lnTo>
                  <a:lnTo>
                    <a:pt x="141" y="6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15" name="Line 2142"/>
            <p:cNvSpPr>
              <a:spLocks noChangeShapeType="1"/>
            </p:cNvSpPr>
            <p:nvPr/>
          </p:nvSpPr>
          <p:spPr bwMode="auto">
            <a:xfrm flipV="1">
              <a:off x="2447" y="1330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16" name="Freeform 2143"/>
            <p:cNvSpPr>
              <a:spLocks/>
            </p:cNvSpPr>
            <p:nvPr/>
          </p:nvSpPr>
          <p:spPr bwMode="auto">
            <a:xfrm>
              <a:off x="2444" y="1330"/>
              <a:ext cx="7" cy="6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38" y="44"/>
                  </a:moveTo>
                  <a:lnTo>
                    <a:pt x="47" y="0"/>
                  </a:lnTo>
                  <a:lnTo>
                    <a:pt x="0" y="36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17" name="Freeform 2144"/>
            <p:cNvSpPr>
              <a:spLocks/>
            </p:cNvSpPr>
            <p:nvPr/>
          </p:nvSpPr>
          <p:spPr bwMode="auto">
            <a:xfrm>
              <a:off x="2444" y="1328"/>
              <a:ext cx="7" cy="7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47" y="8"/>
                  </a:moveTo>
                  <a:lnTo>
                    <a:pt x="0" y="44"/>
                  </a:lnTo>
                  <a:lnTo>
                    <a:pt x="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18" name="Freeform 2145"/>
            <p:cNvSpPr>
              <a:spLocks/>
            </p:cNvSpPr>
            <p:nvPr/>
          </p:nvSpPr>
          <p:spPr bwMode="auto">
            <a:xfrm>
              <a:off x="2444" y="1328"/>
              <a:ext cx="7" cy="8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0 h 52"/>
                <a:gd name="T4" fmla="*/ 0 w 47"/>
                <a:gd name="T5" fmla="*/ 0 h 52"/>
                <a:gd name="T6" fmla="*/ 0 w 47"/>
                <a:gd name="T7" fmla="*/ 0 h 52"/>
                <a:gd name="T8" fmla="*/ 0 w 47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2"/>
                <a:gd name="T17" fmla="*/ 47 w 47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2">
                  <a:moveTo>
                    <a:pt x="38" y="52"/>
                  </a:moveTo>
                  <a:lnTo>
                    <a:pt x="47" y="8"/>
                  </a:lnTo>
                  <a:lnTo>
                    <a:pt x="9" y="0"/>
                  </a:lnTo>
                  <a:lnTo>
                    <a:pt x="0" y="44"/>
                  </a:lnTo>
                  <a:lnTo>
                    <a:pt x="38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19" name="Line 2146"/>
            <p:cNvSpPr>
              <a:spLocks noChangeShapeType="1"/>
            </p:cNvSpPr>
            <p:nvPr/>
          </p:nvSpPr>
          <p:spPr bwMode="auto">
            <a:xfrm>
              <a:off x="2448" y="1324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20" name="Freeform 2147"/>
            <p:cNvSpPr>
              <a:spLocks/>
            </p:cNvSpPr>
            <p:nvPr/>
          </p:nvSpPr>
          <p:spPr bwMode="auto">
            <a:xfrm>
              <a:off x="2444" y="1324"/>
              <a:ext cx="7" cy="8"/>
            </a:xfrm>
            <a:custGeom>
              <a:avLst/>
              <a:gdLst>
                <a:gd name="T0" fmla="*/ 0 w 38"/>
                <a:gd name="T1" fmla="*/ 0 h 53"/>
                <a:gd name="T2" fmla="*/ 0 w 38"/>
                <a:gd name="T3" fmla="*/ 0 h 53"/>
                <a:gd name="T4" fmla="*/ 0 w 38"/>
                <a:gd name="T5" fmla="*/ 0 h 53"/>
                <a:gd name="T6" fmla="*/ 0 w 38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3"/>
                <a:gd name="T14" fmla="*/ 38 w 38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3">
                  <a:moveTo>
                    <a:pt x="0" y="9"/>
                  </a:moveTo>
                  <a:lnTo>
                    <a:pt x="9" y="53"/>
                  </a:lnTo>
                  <a:lnTo>
                    <a:pt x="38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21" name="Freeform 2148"/>
            <p:cNvSpPr>
              <a:spLocks/>
            </p:cNvSpPr>
            <p:nvPr/>
          </p:nvSpPr>
          <p:spPr bwMode="auto">
            <a:xfrm>
              <a:off x="2446" y="1324"/>
              <a:ext cx="6" cy="8"/>
            </a:xfrm>
            <a:custGeom>
              <a:avLst/>
              <a:gdLst>
                <a:gd name="T0" fmla="*/ 0 w 39"/>
                <a:gd name="T1" fmla="*/ 0 h 53"/>
                <a:gd name="T2" fmla="*/ 0 w 39"/>
                <a:gd name="T3" fmla="*/ 0 h 53"/>
                <a:gd name="T4" fmla="*/ 0 w 39"/>
                <a:gd name="T5" fmla="*/ 0 h 53"/>
                <a:gd name="T6" fmla="*/ 0 w 39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53"/>
                <a:gd name="T14" fmla="*/ 39 w 39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53">
                  <a:moveTo>
                    <a:pt x="0" y="53"/>
                  </a:moveTo>
                  <a:lnTo>
                    <a:pt x="29" y="0"/>
                  </a:lnTo>
                  <a:lnTo>
                    <a:pt x="39" y="4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22" name="Freeform 2149"/>
            <p:cNvSpPr>
              <a:spLocks/>
            </p:cNvSpPr>
            <p:nvPr/>
          </p:nvSpPr>
          <p:spPr bwMode="auto">
            <a:xfrm>
              <a:off x="2444" y="1324"/>
              <a:ext cx="8" cy="8"/>
            </a:xfrm>
            <a:custGeom>
              <a:avLst/>
              <a:gdLst>
                <a:gd name="T0" fmla="*/ 0 w 48"/>
                <a:gd name="T1" fmla="*/ 0 h 53"/>
                <a:gd name="T2" fmla="*/ 0 w 48"/>
                <a:gd name="T3" fmla="*/ 0 h 53"/>
                <a:gd name="T4" fmla="*/ 0 w 48"/>
                <a:gd name="T5" fmla="*/ 0 h 53"/>
                <a:gd name="T6" fmla="*/ 0 w 48"/>
                <a:gd name="T7" fmla="*/ 0 h 53"/>
                <a:gd name="T8" fmla="*/ 0 w 48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3"/>
                <a:gd name="T17" fmla="*/ 48 w 48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3">
                  <a:moveTo>
                    <a:pt x="0" y="9"/>
                  </a:moveTo>
                  <a:lnTo>
                    <a:pt x="9" y="53"/>
                  </a:lnTo>
                  <a:lnTo>
                    <a:pt x="48" y="45"/>
                  </a:lnTo>
                  <a:lnTo>
                    <a:pt x="38" y="0"/>
                  </a:lnTo>
                  <a:lnTo>
                    <a:pt x="0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23" name="Freeform 2150"/>
            <p:cNvSpPr>
              <a:spLocks/>
            </p:cNvSpPr>
            <p:nvPr/>
          </p:nvSpPr>
          <p:spPr bwMode="auto">
            <a:xfrm>
              <a:off x="2461" y="1309"/>
              <a:ext cx="9" cy="22"/>
            </a:xfrm>
            <a:custGeom>
              <a:avLst/>
              <a:gdLst>
                <a:gd name="T0" fmla="*/ 0 w 55"/>
                <a:gd name="T1" fmla="*/ 0 h 133"/>
                <a:gd name="T2" fmla="*/ 0 w 55"/>
                <a:gd name="T3" fmla="*/ 0 h 133"/>
                <a:gd name="T4" fmla="*/ 0 w 55"/>
                <a:gd name="T5" fmla="*/ 0 h 133"/>
                <a:gd name="T6" fmla="*/ 0 w 55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133"/>
                <a:gd name="T14" fmla="*/ 55 w 55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133">
                  <a:moveTo>
                    <a:pt x="55" y="133"/>
                  </a:moveTo>
                  <a:lnTo>
                    <a:pt x="10" y="133"/>
                  </a:lnTo>
                  <a:lnTo>
                    <a:pt x="0" y="0"/>
                  </a:lnTo>
                  <a:lnTo>
                    <a:pt x="55" y="1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24" name="Freeform 2151"/>
            <p:cNvSpPr>
              <a:spLocks/>
            </p:cNvSpPr>
            <p:nvPr/>
          </p:nvSpPr>
          <p:spPr bwMode="auto">
            <a:xfrm>
              <a:off x="2455" y="1309"/>
              <a:ext cx="7" cy="22"/>
            </a:xfrm>
            <a:custGeom>
              <a:avLst/>
              <a:gdLst>
                <a:gd name="T0" fmla="*/ 0 w 42"/>
                <a:gd name="T1" fmla="*/ 0 h 133"/>
                <a:gd name="T2" fmla="*/ 0 w 42"/>
                <a:gd name="T3" fmla="*/ 0 h 133"/>
                <a:gd name="T4" fmla="*/ 0 w 42"/>
                <a:gd name="T5" fmla="*/ 0 h 133"/>
                <a:gd name="T6" fmla="*/ 0 w 42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133"/>
                <a:gd name="T14" fmla="*/ 42 w 42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133">
                  <a:moveTo>
                    <a:pt x="42" y="133"/>
                  </a:moveTo>
                  <a:lnTo>
                    <a:pt x="32" y="0"/>
                  </a:lnTo>
                  <a:lnTo>
                    <a:pt x="0" y="32"/>
                  </a:lnTo>
                  <a:lnTo>
                    <a:pt x="42" y="1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25" name="Freeform 2152"/>
            <p:cNvSpPr>
              <a:spLocks/>
            </p:cNvSpPr>
            <p:nvPr/>
          </p:nvSpPr>
          <p:spPr bwMode="auto">
            <a:xfrm>
              <a:off x="2455" y="1309"/>
              <a:ext cx="15" cy="22"/>
            </a:xfrm>
            <a:custGeom>
              <a:avLst/>
              <a:gdLst>
                <a:gd name="T0" fmla="*/ 0 w 87"/>
                <a:gd name="T1" fmla="*/ 0 h 133"/>
                <a:gd name="T2" fmla="*/ 0 w 87"/>
                <a:gd name="T3" fmla="*/ 0 h 133"/>
                <a:gd name="T4" fmla="*/ 0 w 87"/>
                <a:gd name="T5" fmla="*/ 0 h 133"/>
                <a:gd name="T6" fmla="*/ 0 w 87"/>
                <a:gd name="T7" fmla="*/ 0 h 133"/>
                <a:gd name="T8" fmla="*/ 0 w 87"/>
                <a:gd name="T9" fmla="*/ 0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33"/>
                <a:gd name="T17" fmla="*/ 87 w 87"/>
                <a:gd name="T18" fmla="*/ 133 h 1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33">
                  <a:moveTo>
                    <a:pt x="87" y="133"/>
                  </a:moveTo>
                  <a:lnTo>
                    <a:pt x="42" y="133"/>
                  </a:lnTo>
                  <a:lnTo>
                    <a:pt x="0" y="32"/>
                  </a:lnTo>
                  <a:lnTo>
                    <a:pt x="32" y="0"/>
                  </a:lnTo>
                  <a:lnTo>
                    <a:pt x="87" y="13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26" name="Freeform 2153"/>
            <p:cNvSpPr>
              <a:spLocks/>
            </p:cNvSpPr>
            <p:nvPr/>
          </p:nvSpPr>
          <p:spPr bwMode="auto">
            <a:xfrm>
              <a:off x="2439" y="1300"/>
              <a:ext cx="22" cy="14"/>
            </a:xfrm>
            <a:custGeom>
              <a:avLst/>
              <a:gdLst>
                <a:gd name="T0" fmla="*/ 0 w 134"/>
                <a:gd name="T1" fmla="*/ 0 h 88"/>
                <a:gd name="T2" fmla="*/ 0 w 134"/>
                <a:gd name="T3" fmla="*/ 0 h 88"/>
                <a:gd name="T4" fmla="*/ 0 w 134"/>
                <a:gd name="T5" fmla="*/ 0 h 88"/>
                <a:gd name="T6" fmla="*/ 0 w 134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88"/>
                <a:gd name="T14" fmla="*/ 134 w 134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88">
                  <a:moveTo>
                    <a:pt x="134" y="56"/>
                  </a:moveTo>
                  <a:lnTo>
                    <a:pt x="102" y="88"/>
                  </a:lnTo>
                  <a:lnTo>
                    <a:pt x="0" y="0"/>
                  </a:lnTo>
                  <a:lnTo>
                    <a:pt x="134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27" name="Freeform 2154"/>
            <p:cNvSpPr>
              <a:spLocks/>
            </p:cNvSpPr>
            <p:nvPr/>
          </p:nvSpPr>
          <p:spPr bwMode="auto">
            <a:xfrm>
              <a:off x="2439" y="1300"/>
              <a:ext cx="16" cy="14"/>
            </a:xfrm>
            <a:custGeom>
              <a:avLst/>
              <a:gdLst>
                <a:gd name="T0" fmla="*/ 0 w 102"/>
                <a:gd name="T1" fmla="*/ 0 h 88"/>
                <a:gd name="T2" fmla="*/ 0 w 102"/>
                <a:gd name="T3" fmla="*/ 0 h 88"/>
                <a:gd name="T4" fmla="*/ 0 w 102"/>
                <a:gd name="T5" fmla="*/ 0 h 88"/>
                <a:gd name="T6" fmla="*/ 0 w 102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"/>
                <a:gd name="T13" fmla="*/ 0 h 88"/>
                <a:gd name="T14" fmla="*/ 102 w 102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" h="88">
                  <a:moveTo>
                    <a:pt x="102" y="88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102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28" name="Freeform 2155"/>
            <p:cNvSpPr>
              <a:spLocks/>
            </p:cNvSpPr>
            <p:nvPr/>
          </p:nvSpPr>
          <p:spPr bwMode="auto">
            <a:xfrm>
              <a:off x="2439" y="1300"/>
              <a:ext cx="22" cy="14"/>
            </a:xfrm>
            <a:custGeom>
              <a:avLst/>
              <a:gdLst>
                <a:gd name="T0" fmla="*/ 0 w 134"/>
                <a:gd name="T1" fmla="*/ 0 h 88"/>
                <a:gd name="T2" fmla="*/ 0 w 134"/>
                <a:gd name="T3" fmla="*/ 0 h 88"/>
                <a:gd name="T4" fmla="*/ 0 w 134"/>
                <a:gd name="T5" fmla="*/ 0 h 88"/>
                <a:gd name="T6" fmla="*/ 0 w 134"/>
                <a:gd name="T7" fmla="*/ 0 h 88"/>
                <a:gd name="T8" fmla="*/ 0 w 134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88"/>
                <a:gd name="T17" fmla="*/ 134 w 134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88">
                  <a:moveTo>
                    <a:pt x="134" y="56"/>
                  </a:moveTo>
                  <a:lnTo>
                    <a:pt x="102" y="88"/>
                  </a:lnTo>
                  <a:lnTo>
                    <a:pt x="0" y="45"/>
                  </a:lnTo>
                  <a:lnTo>
                    <a:pt x="0" y="0"/>
                  </a:lnTo>
                  <a:lnTo>
                    <a:pt x="134" y="5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29" name="Freeform 2156"/>
            <p:cNvSpPr>
              <a:spLocks/>
            </p:cNvSpPr>
            <p:nvPr/>
          </p:nvSpPr>
          <p:spPr bwMode="auto">
            <a:xfrm>
              <a:off x="2417" y="1300"/>
              <a:ext cx="22" cy="9"/>
            </a:xfrm>
            <a:custGeom>
              <a:avLst/>
              <a:gdLst>
                <a:gd name="T0" fmla="*/ 0 w 133"/>
                <a:gd name="T1" fmla="*/ 0 h 56"/>
                <a:gd name="T2" fmla="*/ 0 w 133"/>
                <a:gd name="T3" fmla="*/ 0 h 56"/>
                <a:gd name="T4" fmla="*/ 0 w 133"/>
                <a:gd name="T5" fmla="*/ 0 h 56"/>
                <a:gd name="T6" fmla="*/ 0 w 133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56"/>
                <a:gd name="T14" fmla="*/ 133 w 133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56">
                  <a:moveTo>
                    <a:pt x="133" y="0"/>
                  </a:moveTo>
                  <a:lnTo>
                    <a:pt x="133" y="45"/>
                  </a:lnTo>
                  <a:lnTo>
                    <a:pt x="0" y="56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30" name="Freeform 2157"/>
            <p:cNvSpPr>
              <a:spLocks/>
            </p:cNvSpPr>
            <p:nvPr/>
          </p:nvSpPr>
          <p:spPr bwMode="auto">
            <a:xfrm>
              <a:off x="2417" y="1308"/>
              <a:ext cx="22" cy="6"/>
            </a:xfrm>
            <a:custGeom>
              <a:avLst/>
              <a:gdLst>
                <a:gd name="T0" fmla="*/ 0 w 133"/>
                <a:gd name="T1" fmla="*/ 0 h 43"/>
                <a:gd name="T2" fmla="*/ 0 w 133"/>
                <a:gd name="T3" fmla="*/ 0 h 43"/>
                <a:gd name="T4" fmla="*/ 0 w 133"/>
                <a:gd name="T5" fmla="*/ 0 h 43"/>
                <a:gd name="T6" fmla="*/ 0 w 133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43"/>
                <a:gd name="T14" fmla="*/ 133 w 133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43">
                  <a:moveTo>
                    <a:pt x="133" y="0"/>
                  </a:moveTo>
                  <a:lnTo>
                    <a:pt x="0" y="11"/>
                  </a:lnTo>
                  <a:lnTo>
                    <a:pt x="31" y="4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31" name="Freeform 2158"/>
            <p:cNvSpPr>
              <a:spLocks/>
            </p:cNvSpPr>
            <p:nvPr/>
          </p:nvSpPr>
          <p:spPr bwMode="auto">
            <a:xfrm>
              <a:off x="2417" y="1300"/>
              <a:ext cx="22" cy="14"/>
            </a:xfrm>
            <a:custGeom>
              <a:avLst/>
              <a:gdLst>
                <a:gd name="T0" fmla="*/ 0 w 133"/>
                <a:gd name="T1" fmla="*/ 0 h 88"/>
                <a:gd name="T2" fmla="*/ 0 w 133"/>
                <a:gd name="T3" fmla="*/ 0 h 88"/>
                <a:gd name="T4" fmla="*/ 0 w 133"/>
                <a:gd name="T5" fmla="*/ 0 h 88"/>
                <a:gd name="T6" fmla="*/ 0 w 133"/>
                <a:gd name="T7" fmla="*/ 0 h 88"/>
                <a:gd name="T8" fmla="*/ 0 w 133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3"/>
                <a:gd name="T16" fmla="*/ 0 h 88"/>
                <a:gd name="T17" fmla="*/ 133 w 133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3" h="88">
                  <a:moveTo>
                    <a:pt x="133" y="0"/>
                  </a:moveTo>
                  <a:lnTo>
                    <a:pt x="133" y="45"/>
                  </a:lnTo>
                  <a:lnTo>
                    <a:pt x="31" y="88"/>
                  </a:lnTo>
                  <a:lnTo>
                    <a:pt x="0" y="56"/>
                  </a:lnTo>
                  <a:lnTo>
                    <a:pt x="1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32" name="Freeform 2159"/>
            <p:cNvSpPr>
              <a:spLocks/>
            </p:cNvSpPr>
            <p:nvPr/>
          </p:nvSpPr>
          <p:spPr bwMode="auto">
            <a:xfrm>
              <a:off x="2408" y="1309"/>
              <a:ext cx="14" cy="22"/>
            </a:xfrm>
            <a:custGeom>
              <a:avLst/>
              <a:gdLst>
                <a:gd name="T0" fmla="*/ 0 w 87"/>
                <a:gd name="T1" fmla="*/ 0 h 133"/>
                <a:gd name="T2" fmla="*/ 0 w 87"/>
                <a:gd name="T3" fmla="*/ 0 h 133"/>
                <a:gd name="T4" fmla="*/ 0 w 87"/>
                <a:gd name="T5" fmla="*/ 0 h 133"/>
                <a:gd name="T6" fmla="*/ 0 w 87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33"/>
                <a:gd name="T14" fmla="*/ 87 w 87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33">
                  <a:moveTo>
                    <a:pt x="56" y="0"/>
                  </a:moveTo>
                  <a:lnTo>
                    <a:pt x="87" y="32"/>
                  </a:lnTo>
                  <a:lnTo>
                    <a:pt x="0" y="13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33" name="Freeform 2160"/>
            <p:cNvSpPr>
              <a:spLocks/>
            </p:cNvSpPr>
            <p:nvPr/>
          </p:nvSpPr>
          <p:spPr bwMode="auto">
            <a:xfrm>
              <a:off x="2408" y="1314"/>
              <a:ext cx="14" cy="17"/>
            </a:xfrm>
            <a:custGeom>
              <a:avLst/>
              <a:gdLst>
                <a:gd name="T0" fmla="*/ 0 w 87"/>
                <a:gd name="T1" fmla="*/ 0 h 101"/>
                <a:gd name="T2" fmla="*/ 0 w 87"/>
                <a:gd name="T3" fmla="*/ 0 h 101"/>
                <a:gd name="T4" fmla="*/ 0 w 87"/>
                <a:gd name="T5" fmla="*/ 0 h 101"/>
                <a:gd name="T6" fmla="*/ 0 w 87"/>
                <a:gd name="T7" fmla="*/ 0 h 1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01"/>
                <a:gd name="T14" fmla="*/ 87 w 87"/>
                <a:gd name="T15" fmla="*/ 101 h 1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01">
                  <a:moveTo>
                    <a:pt x="87" y="0"/>
                  </a:moveTo>
                  <a:lnTo>
                    <a:pt x="0" y="101"/>
                  </a:lnTo>
                  <a:lnTo>
                    <a:pt x="45" y="10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34" name="Freeform 2161"/>
            <p:cNvSpPr>
              <a:spLocks/>
            </p:cNvSpPr>
            <p:nvPr/>
          </p:nvSpPr>
          <p:spPr bwMode="auto">
            <a:xfrm>
              <a:off x="2408" y="1309"/>
              <a:ext cx="14" cy="22"/>
            </a:xfrm>
            <a:custGeom>
              <a:avLst/>
              <a:gdLst>
                <a:gd name="T0" fmla="*/ 0 w 87"/>
                <a:gd name="T1" fmla="*/ 0 h 133"/>
                <a:gd name="T2" fmla="*/ 0 w 87"/>
                <a:gd name="T3" fmla="*/ 0 h 133"/>
                <a:gd name="T4" fmla="*/ 0 w 87"/>
                <a:gd name="T5" fmla="*/ 0 h 133"/>
                <a:gd name="T6" fmla="*/ 0 w 87"/>
                <a:gd name="T7" fmla="*/ 0 h 133"/>
                <a:gd name="T8" fmla="*/ 0 w 87"/>
                <a:gd name="T9" fmla="*/ 0 h 1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33"/>
                <a:gd name="T17" fmla="*/ 87 w 87"/>
                <a:gd name="T18" fmla="*/ 133 h 1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33">
                  <a:moveTo>
                    <a:pt x="56" y="0"/>
                  </a:moveTo>
                  <a:lnTo>
                    <a:pt x="87" y="32"/>
                  </a:lnTo>
                  <a:lnTo>
                    <a:pt x="45" y="133"/>
                  </a:lnTo>
                  <a:lnTo>
                    <a:pt x="0" y="133"/>
                  </a:lnTo>
                  <a:lnTo>
                    <a:pt x="5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35" name="Freeform 2162"/>
            <p:cNvSpPr>
              <a:spLocks/>
            </p:cNvSpPr>
            <p:nvPr/>
          </p:nvSpPr>
          <p:spPr bwMode="auto">
            <a:xfrm>
              <a:off x="2411" y="1234"/>
              <a:ext cx="64" cy="8"/>
            </a:xfrm>
            <a:custGeom>
              <a:avLst/>
              <a:gdLst>
                <a:gd name="T0" fmla="*/ 0 w 388"/>
                <a:gd name="T1" fmla="*/ 0 h 45"/>
                <a:gd name="T2" fmla="*/ 0 w 388"/>
                <a:gd name="T3" fmla="*/ 0 h 45"/>
                <a:gd name="T4" fmla="*/ 0 w 388"/>
                <a:gd name="T5" fmla="*/ 0 h 45"/>
                <a:gd name="T6" fmla="*/ 0 w 3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8"/>
                <a:gd name="T13" fmla="*/ 0 h 45"/>
                <a:gd name="T14" fmla="*/ 388 w 3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8" h="45">
                  <a:moveTo>
                    <a:pt x="388" y="45"/>
                  </a:moveTo>
                  <a:lnTo>
                    <a:pt x="388" y="0"/>
                  </a:lnTo>
                  <a:lnTo>
                    <a:pt x="0" y="45"/>
                  </a:lnTo>
                  <a:lnTo>
                    <a:pt x="38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36" name="Freeform 2163"/>
            <p:cNvSpPr>
              <a:spLocks/>
            </p:cNvSpPr>
            <p:nvPr/>
          </p:nvSpPr>
          <p:spPr bwMode="auto">
            <a:xfrm>
              <a:off x="2411" y="1234"/>
              <a:ext cx="64" cy="8"/>
            </a:xfrm>
            <a:custGeom>
              <a:avLst/>
              <a:gdLst>
                <a:gd name="T0" fmla="*/ 0 w 388"/>
                <a:gd name="T1" fmla="*/ 0 h 45"/>
                <a:gd name="T2" fmla="*/ 0 w 388"/>
                <a:gd name="T3" fmla="*/ 0 h 45"/>
                <a:gd name="T4" fmla="*/ 0 w 388"/>
                <a:gd name="T5" fmla="*/ 0 h 45"/>
                <a:gd name="T6" fmla="*/ 0 w 3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8"/>
                <a:gd name="T13" fmla="*/ 0 h 45"/>
                <a:gd name="T14" fmla="*/ 388 w 3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8" h="45">
                  <a:moveTo>
                    <a:pt x="388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37" name="Rectangle 2164"/>
            <p:cNvSpPr>
              <a:spLocks noChangeArrowheads="1"/>
            </p:cNvSpPr>
            <p:nvPr/>
          </p:nvSpPr>
          <p:spPr bwMode="auto">
            <a:xfrm>
              <a:off x="2411" y="1234"/>
              <a:ext cx="64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838" name="Line 2165"/>
            <p:cNvSpPr>
              <a:spLocks noChangeShapeType="1"/>
            </p:cNvSpPr>
            <p:nvPr/>
          </p:nvSpPr>
          <p:spPr bwMode="auto">
            <a:xfrm flipH="1">
              <a:off x="2447" y="1245"/>
              <a:ext cx="6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39" name="Line 2166"/>
            <p:cNvSpPr>
              <a:spLocks noChangeShapeType="1"/>
            </p:cNvSpPr>
            <p:nvPr/>
          </p:nvSpPr>
          <p:spPr bwMode="auto">
            <a:xfrm flipH="1">
              <a:off x="2446" y="1241"/>
              <a:ext cx="2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40" name="Freeform 2167"/>
            <p:cNvSpPr>
              <a:spLocks/>
            </p:cNvSpPr>
            <p:nvPr/>
          </p:nvSpPr>
          <p:spPr bwMode="auto">
            <a:xfrm>
              <a:off x="2412" y="1285"/>
              <a:ext cx="41" cy="10"/>
            </a:xfrm>
            <a:custGeom>
              <a:avLst/>
              <a:gdLst>
                <a:gd name="T0" fmla="*/ 0 w 248"/>
                <a:gd name="T1" fmla="*/ 0 h 65"/>
                <a:gd name="T2" fmla="*/ 0 w 248"/>
                <a:gd name="T3" fmla="*/ 0 h 65"/>
                <a:gd name="T4" fmla="*/ 0 w 248"/>
                <a:gd name="T5" fmla="*/ 0 h 65"/>
                <a:gd name="T6" fmla="*/ 0 w 248"/>
                <a:gd name="T7" fmla="*/ 0 h 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8"/>
                <a:gd name="T13" fmla="*/ 0 h 65"/>
                <a:gd name="T14" fmla="*/ 248 w 248"/>
                <a:gd name="T15" fmla="*/ 65 h 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8" h="65">
                  <a:moveTo>
                    <a:pt x="248" y="0"/>
                  </a:moveTo>
                  <a:lnTo>
                    <a:pt x="239" y="44"/>
                  </a:lnTo>
                  <a:lnTo>
                    <a:pt x="0" y="6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41" name="Freeform 2168"/>
            <p:cNvSpPr>
              <a:spLocks/>
            </p:cNvSpPr>
            <p:nvPr/>
          </p:nvSpPr>
          <p:spPr bwMode="auto">
            <a:xfrm>
              <a:off x="2412" y="1292"/>
              <a:ext cx="39" cy="9"/>
            </a:xfrm>
            <a:custGeom>
              <a:avLst/>
              <a:gdLst>
                <a:gd name="T0" fmla="*/ 0 w 239"/>
                <a:gd name="T1" fmla="*/ 0 h 56"/>
                <a:gd name="T2" fmla="*/ 0 w 239"/>
                <a:gd name="T3" fmla="*/ 0 h 56"/>
                <a:gd name="T4" fmla="*/ 0 w 239"/>
                <a:gd name="T5" fmla="*/ 0 h 56"/>
                <a:gd name="T6" fmla="*/ 0 w 239"/>
                <a:gd name="T7" fmla="*/ 0 h 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56"/>
                <a:gd name="T14" fmla="*/ 239 w 239"/>
                <a:gd name="T15" fmla="*/ 56 h 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56">
                  <a:moveTo>
                    <a:pt x="239" y="0"/>
                  </a:moveTo>
                  <a:lnTo>
                    <a:pt x="0" y="21"/>
                  </a:lnTo>
                  <a:lnTo>
                    <a:pt x="30" y="56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42" name="Freeform 2169"/>
            <p:cNvSpPr>
              <a:spLocks/>
            </p:cNvSpPr>
            <p:nvPr/>
          </p:nvSpPr>
          <p:spPr bwMode="auto">
            <a:xfrm>
              <a:off x="2412" y="1285"/>
              <a:ext cx="41" cy="16"/>
            </a:xfrm>
            <a:custGeom>
              <a:avLst/>
              <a:gdLst>
                <a:gd name="T0" fmla="*/ 0 w 248"/>
                <a:gd name="T1" fmla="*/ 0 h 100"/>
                <a:gd name="T2" fmla="*/ 0 w 248"/>
                <a:gd name="T3" fmla="*/ 0 h 100"/>
                <a:gd name="T4" fmla="*/ 0 w 248"/>
                <a:gd name="T5" fmla="*/ 0 h 100"/>
                <a:gd name="T6" fmla="*/ 0 w 248"/>
                <a:gd name="T7" fmla="*/ 0 h 100"/>
                <a:gd name="T8" fmla="*/ 0 w 248"/>
                <a:gd name="T9" fmla="*/ 0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8"/>
                <a:gd name="T16" fmla="*/ 0 h 100"/>
                <a:gd name="T17" fmla="*/ 248 w 24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8" h="100">
                  <a:moveTo>
                    <a:pt x="248" y="0"/>
                  </a:moveTo>
                  <a:lnTo>
                    <a:pt x="239" y="44"/>
                  </a:lnTo>
                  <a:lnTo>
                    <a:pt x="30" y="100"/>
                  </a:lnTo>
                  <a:lnTo>
                    <a:pt x="0" y="65"/>
                  </a:lnTo>
                  <a:lnTo>
                    <a:pt x="24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43" name="Freeform 2170"/>
            <p:cNvSpPr>
              <a:spLocks/>
            </p:cNvSpPr>
            <p:nvPr/>
          </p:nvSpPr>
          <p:spPr bwMode="auto">
            <a:xfrm>
              <a:off x="2388" y="1277"/>
              <a:ext cx="7" cy="27"/>
            </a:xfrm>
            <a:custGeom>
              <a:avLst/>
              <a:gdLst>
                <a:gd name="T0" fmla="*/ 0 w 44"/>
                <a:gd name="T1" fmla="*/ 0 h 171"/>
                <a:gd name="T2" fmla="*/ 0 w 44"/>
                <a:gd name="T3" fmla="*/ 0 h 171"/>
                <a:gd name="T4" fmla="*/ 0 w 44"/>
                <a:gd name="T5" fmla="*/ 0 h 171"/>
                <a:gd name="T6" fmla="*/ 0 w 44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71"/>
                <a:gd name="T14" fmla="*/ 44 w 44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71">
                  <a:moveTo>
                    <a:pt x="44" y="7"/>
                  </a:moveTo>
                  <a:lnTo>
                    <a:pt x="0" y="0"/>
                  </a:lnTo>
                  <a:lnTo>
                    <a:pt x="18" y="171"/>
                  </a:lnTo>
                  <a:lnTo>
                    <a:pt x="44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44" name="Freeform 2171"/>
            <p:cNvSpPr>
              <a:spLocks/>
            </p:cNvSpPr>
            <p:nvPr/>
          </p:nvSpPr>
          <p:spPr bwMode="auto">
            <a:xfrm>
              <a:off x="2384" y="1277"/>
              <a:ext cx="7" cy="27"/>
            </a:xfrm>
            <a:custGeom>
              <a:avLst/>
              <a:gdLst>
                <a:gd name="T0" fmla="*/ 0 w 45"/>
                <a:gd name="T1" fmla="*/ 0 h 171"/>
                <a:gd name="T2" fmla="*/ 0 w 45"/>
                <a:gd name="T3" fmla="*/ 0 h 171"/>
                <a:gd name="T4" fmla="*/ 0 w 45"/>
                <a:gd name="T5" fmla="*/ 0 h 171"/>
                <a:gd name="T6" fmla="*/ 0 w 45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71"/>
                <a:gd name="T14" fmla="*/ 45 w 45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71">
                  <a:moveTo>
                    <a:pt x="27" y="0"/>
                  </a:moveTo>
                  <a:lnTo>
                    <a:pt x="45" y="171"/>
                  </a:lnTo>
                  <a:lnTo>
                    <a:pt x="0" y="16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45" name="Freeform 2172"/>
            <p:cNvSpPr>
              <a:spLocks/>
            </p:cNvSpPr>
            <p:nvPr/>
          </p:nvSpPr>
          <p:spPr bwMode="auto">
            <a:xfrm>
              <a:off x="2384" y="1277"/>
              <a:ext cx="11" cy="27"/>
            </a:xfrm>
            <a:custGeom>
              <a:avLst/>
              <a:gdLst>
                <a:gd name="T0" fmla="*/ 0 w 71"/>
                <a:gd name="T1" fmla="*/ 0 h 171"/>
                <a:gd name="T2" fmla="*/ 0 w 71"/>
                <a:gd name="T3" fmla="*/ 0 h 171"/>
                <a:gd name="T4" fmla="*/ 0 w 71"/>
                <a:gd name="T5" fmla="*/ 0 h 171"/>
                <a:gd name="T6" fmla="*/ 0 w 71"/>
                <a:gd name="T7" fmla="*/ 0 h 171"/>
                <a:gd name="T8" fmla="*/ 0 w 71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171"/>
                <a:gd name="T17" fmla="*/ 71 w 71"/>
                <a:gd name="T18" fmla="*/ 171 h 1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171">
                  <a:moveTo>
                    <a:pt x="71" y="7"/>
                  </a:moveTo>
                  <a:lnTo>
                    <a:pt x="27" y="0"/>
                  </a:lnTo>
                  <a:lnTo>
                    <a:pt x="0" y="164"/>
                  </a:lnTo>
                  <a:lnTo>
                    <a:pt x="45" y="171"/>
                  </a:lnTo>
                  <a:lnTo>
                    <a:pt x="71" y="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46" name="Freeform 2173"/>
            <p:cNvSpPr>
              <a:spLocks/>
            </p:cNvSpPr>
            <p:nvPr/>
          </p:nvSpPr>
          <p:spPr bwMode="auto">
            <a:xfrm>
              <a:off x="2387" y="1269"/>
              <a:ext cx="8" cy="41"/>
            </a:xfrm>
            <a:custGeom>
              <a:avLst/>
              <a:gdLst>
                <a:gd name="T0" fmla="*/ 0 w 44"/>
                <a:gd name="T1" fmla="*/ 0 h 258"/>
                <a:gd name="T2" fmla="*/ 0 w 44"/>
                <a:gd name="T3" fmla="*/ 0 h 258"/>
                <a:gd name="T4" fmla="*/ 0 w 44"/>
                <a:gd name="T5" fmla="*/ 0 h 258"/>
                <a:gd name="T6" fmla="*/ 0 w 44"/>
                <a:gd name="T7" fmla="*/ 0 h 2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258"/>
                <a:gd name="T14" fmla="*/ 44 w 44"/>
                <a:gd name="T15" fmla="*/ 258 h 2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258">
                  <a:moveTo>
                    <a:pt x="44" y="7"/>
                  </a:moveTo>
                  <a:lnTo>
                    <a:pt x="0" y="0"/>
                  </a:lnTo>
                  <a:lnTo>
                    <a:pt x="4" y="258"/>
                  </a:lnTo>
                  <a:lnTo>
                    <a:pt x="44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47" name="Freeform 2174"/>
            <p:cNvSpPr>
              <a:spLocks/>
            </p:cNvSpPr>
            <p:nvPr/>
          </p:nvSpPr>
          <p:spPr bwMode="auto">
            <a:xfrm>
              <a:off x="2381" y="1269"/>
              <a:ext cx="7" cy="41"/>
            </a:xfrm>
            <a:custGeom>
              <a:avLst/>
              <a:gdLst>
                <a:gd name="T0" fmla="*/ 0 w 45"/>
                <a:gd name="T1" fmla="*/ 0 h 258"/>
                <a:gd name="T2" fmla="*/ 0 w 45"/>
                <a:gd name="T3" fmla="*/ 0 h 258"/>
                <a:gd name="T4" fmla="*/ 0 w 45"/>
                <a:gd name="T5" fmla="*/ 0 h 258"/>
                <a:gd name="T6" fmla="*/ 0 w 45"/>
                <a:gd name="T7" fmla="*/ 0 h 2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58"/>
                <a:gd name="T14" fmla="*/ 45 w 45"/>
                <a:gd name="T15" fmla="*/ 258 h 2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58">
                  <a:moveTo>
                    <a:pt x="41" y="0"/>
                  </a:moveTo>
                  <a:lnTo>
                    <a:pt x="45" y="258"/>
                  </a:lnTo>
                  <a:lnTo>
                    <a:pt x="0" y="25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48" name="Freeform 2175"/>
            <p:cNvSpPr>
              <a:spLocks/>
            </p:cNvSpPr>
            <p:nvPr/>
          </p:nvSpPr>
          <p:spPr bwMode="auto">
            <a:xfrm>
              <a:off x="2381" y="1269"/>
              <a:ext cx="14" cy="41"/>
            </a:xfrm>
            <a:custGeom>
              <a:avLst/>
              <a:gdLst>
                <a:gd name="T0" fmla="*/ 0 w 85"/>
                <a:gd name="T1" fmla="*/ 0 h 258"/>
                <a:gd name="T2" fmla="*/ 0 w 85"/>
                <a:gd name="T3" fmla="*/ 0 h 258"/>
                <a:gd name="T4" fmla="*/ 0 w 85"/>
                <a:gd name="T5" fmla="*/ 0 h 258"/>
                <a:gd name="T6" fmla="*/ 0 w 85"/>
                <a:gd name="T7" fmla="*/ 0 h 258"/>
                <a:gd name="T8" fmla="*/ 0 w 85"/>
                <a:gd name="T9" fmla="*/ 0 h 2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5"/>
                <a:gd name="T16" fmla="*/ 0 h 258"/>
                <a:gd name="T17" fmla="*/ 85 w 85"/>
                <a:gd name="T18" fmla="*/ 258 h 2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5" h="258">
                  <a:moveTo>
                    <a:pt x="85" y="7"/>
                  </a:moveTo>
                  <a:lnTo>
                    <a:pt x="41" y="0"/>
                  </a:lnTo>
                  <a:lnTo>
                    <a:pt x="0" y="251"/>
                  </a:lnTo>
                  <a:lnTo>
                    <a:pt x="45" y="258"/>
                  </a:lnTo>
                  <a:lnTo>
                    <a:pt x="85" y="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49" name="Freeform 2176"/>
            <p:cNvSpPr>
              <a:spLocks/>
            </p:cNvSpPr>
            <p:nvPr/>
          </p:nvSpPr>
          <p:spPr bwMode="auto">
            <a:xfrm>
              <a:off x="2386" y="1306"/>
              <a:ext cx="14" cy="7"/>
            </a:xfrm>
            <a:custGeom>
              <a:avLst/>
              <a:gdLst>
                <a:gd name="T0" fmla="*/ 0 w 82"/>
                <a:gd name="T1" fmla="*/ 0 h 45"/>
                <a:gd name="T2" fmla="*/ 0 w 82"/>
                <a:gd name="T3" fmla="*/ 0 h 45"/>
                <a:gd name="T4" fmla="*/ 0 w 82"/>
                <a:gd name="T5" fmla="*/ 0 h 45"/>
                <a:gd name="T6" fmla="*/ 0 w 8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45"/>
                <a:gd name="T14" fmla="*/ 82 w 8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45">
                  <a:moveTo>
                    <a:pt x="0" y="0"/>
                  </a:moveTo>
                  <a:lnTo>
                    <a:pt x="0" y="45"/>
                  </a:lnTo>
                  <a:lnTo>
                    <a:pt x="8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50" name="Freeform 2177"/>
            <p:cNvSpPr>
              <a:spLocks/>
            </p:cNvSpPr>
            <p:nvPr/>
          </p:nvSpPr>
          <p:spPr bwMode="auto">
            <a:xfrm>
              <a:off x="2386" y="1306"/>
              <a:ext cx="14" cy="7"/>
            </a:xfrm>
            <a:custGeom>
              <a:avLst/>
              <a:gdLst>
                <a:gd name="T0" fmla="*/ 0 w 82"/>
                <a:gd name="T1" fmla="*/ 0 h 45"/>
                <a:gd name="T2" fmla="*/ 0 w 82"/>
                <a:gd name="T3" fmla="*/ 0 h 45"/>
                <a:gd name="T4" fmla="*/ 0 w 82"/>
                <a:gd name="T5" fmla="*/ 0 h 45"/>
                <a:gd name="T6" fmla="*/ 0 w 8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"/>
                <a:gd name="T13" fmla="*/ 0 h 45"/>
                <a:gd name="T14" fmla="*/ 82 w 8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" h="45">
                  <a:moveTo>
                    <a:pt x="0" y="45"/>
                  </a:moveTo>
                  <a:lnTo>
                    <a:pt x="82" y="0"/>
                  </a:lnTo>
                  <a:lnTo>
                    <a:pt x="82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51" name="Rectangle 2178"/>
            <p:cNvSpPr>
              <a:spLocks noChangeArrowheads="1"/>
            </p:cNvSpPr>
            <p:nvPr/>
          </p:nvSpPr>
          <p:spPr bwMode="auto">
            <a:xfrm>
              <a:off x="2386" y="1306"/>
              <a:ext cx="14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852" name="Freeform 2179"/>
            <p:cNvSpPr>
              <a:spLocks/>
            </p:cNvSpPr>
            <p:nvPr/>
          </p:nvSpPr>
          <p:spPr bwMode="auto">
            <a:xfrm>
              <a:off x="2383" y="1320"/>
              <a:ext cx="13" cy="8"/>
            </a:xfrm>
            <a:custGeom>
              <a:avLst/>
              <a:gdLst>
                <a:gd name="T0" fmla="*/ 0 w 79"/>
                <a:gd name="T1" fmla="*/ 0 h 45"/>
                <a:gd name="T2" fmla="*/ 0 w 79"/>
                <a:gd name="T3" fmla="*/ 0 h 45"/>
                <a:gd name="T4" fmla="*/ 0 w 79"/>
                <a:gd name="T5" fmla="*/ 0 h 45"/>
                <a:gd name="T6" fmla="*/ 0 w 7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45"/>
                <a:gd name="T14" fmla="*/ 79 w 7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45">
                  <a:moveTo>
                    <a:pt x="0" y="0"/>
                  </a:moveTo>
                  <a:lnTo>
                    <a:pt x="0" y="45"/>
                  </a:lnTo>
                  <a:lnTo>
                    <a:pt x="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53" name="Freeform 2180"/>
            <p:cNvSpPr>
              <a:spLocks/>
            </p:cNvSpPr>
            <p:nvPr/>
          </p:nvSpPr>
          <p:spPr bwMode="auto">
            <a:xfrm>
              <a:off x="2383" y="1320"/>
              <a:ext cx="13" cy="8"/>
            </a:xfrm>
            <a:custGeom>
              <a:avLst/>
              <a:gdLst>
                <a:gd name="T0" fmla="*/ 0 w 79"/>
                <a:gd name="T1" fmla="*/ 0 h 45"/>
                <a:gd name="T2" fmla="*/ 0 w 79"/>
                <a:gd name="T3" fmla="*/ 0 h 45"/>
                <a:gd name="T4" fmla="*/ 0 w 79"/>
                <a:gd name="T5" fmla="*/ 0 h 45"/>
                <a:gd name="T6" fmla="*/ 0 w 7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45"/>
                <a:gd name="T14" fmla="*/ 79 w 7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45">
                  <a:moveTo>
                    <a:pt x="0" y="45"/>
                  </a:moveTo>
                  <a:lnTo>
                    <a:pt x="79" y="0"/>
                  </a:lnTo>
                  <a:lnTo>
                    <a:pt x="7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54" name="Rectangle 2181"/>
            <p:cNvSpPr>
              <a:spLocks noChangeArrowheads="1"/>
            </p:cNvSpPr>
            <p:nvPr/>
          </p:nvSpPr>
          <p:spPr bwMode="auto">
            <a:xfrm>
              <a:off x="2383" y="1320"/>
              <a:ext cx="13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855" name="Freeform 2182"/>
            <p:cNvSpPr>
              <a:spLocks/>
            </p:cNvSpPr>
            <p:nvPr/>
          </p:nvSpPr>
          <p:spPr bwMode="auto">
            <a:xfrm>
              <a:off x="2387" y="1276"/>
              <a:ext cx="7" cy="27"/>
            </a:xfrm>
            <a:custGeom>
              <a:avLst/>
              <a:gdLst>
                <a:gd name="T0" fmla="*/ 0 w 44"/>
                <a:gd name="T1" fmla="*/ 0 h 171"/>
                <a:gd name="T2" fmla="*/ 0 w 44"/>
                <a:gd name="T3" fmla="*/ 0 h 171"/>
                <a:gd name="T4" fmla="*/ 0 w 44"/>
                <a:gd name="T5" fmla="*/ 0 h 171"/>
                <a:gd name="T6" fmla="*/ 0 w 44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71"/>
                <a:gd name="T14" fmla="*/ 44 w 44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71">
                  <a:moveTo>
                    <a:pt x="44" y="7"/>
                  </a:moveTo>
                  <a:lnTo>
                    <a:pt x="0" y="0"/>
                  </a:lnTo>
                  <a:lnTo>
                    <a:pt x="18" y="171"/>
                  </a:lnTo>
                  <a:lnTo>
                    <a:pt x="44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56" name="Freeform 2183"/>
            <p:cNvSpPr>
              <a:spLocks/>
            </p:cNvSpPr>
            <p:nvPr/>
          </p:nvSpPr>
          <p:spPr bwMode="auto">
            <a:xfrm>
              <a:off x="2383" y="1276"/>
              <a:ext cx="7" cy="27"/>
            </a:xfrm>
            <a:custGeom>
              <a:avLst/>
              <a:gdLst>
                <a:gd name="T0" fmla="*/ 0 w 45"/>
                <a:gd name="T1" fmla="*/ 0 h 171"/>
                <a:gd name="T2" fmla="*/ 0 w 45"/>
                <a:gd name="T3" fmla="*/ 0 h 171"/>
                <a:gd name="T4" fmla="*/ 0 w 45"/>
                <a:gd name="T5" fmla="*/ 0 h 171"/>
                <a:gd name="T6" fmla="*/ 0 w 45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71"/>
                <a:gd name="T14" fmla="*/ 45 w 45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71">
                  <a:moveTo>
                    <a:pt x="27" y="0"/>
                  </a:moveTo>
                  <a:lnTo>
                    <a:pt x="45" y="171"/>
                  </a:lnTo>
                  <a:lnTo>
                    <a:pt x="0" y="164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57" name="Freeform 2184"/>
            <p:cNvSpPr>
              <a:spLocks/>
            </p:cNvSpPr>
            <p:nvPr/>
          </p:nvSpPr>
          <p:spPr bwMode="auto">
            <a:xfrm>
              <a:off x="2383" y="1276"/>
              <a:ext cx="11" cy="27"/>
            </a:xfrm>
            <a:custGeom>
              <a:avLst/>
              <a:gdLst>
                <a:gd name="T0" fmla="*/ 0 w 71"/>
                <a:gd name="T1" fmla="*/ 0 h 171"/>
                <a:gd name="T2" fmla="*/ 0 w 71"/>
                <a:gd name="T3" fmla="*/ 0 h 171"/>
                <a:gd name="T4" fmla="*/ 0 w 71"/>
                <a:gd name="T5" fmla="*/ 0 h 171"/>
                <a:gd name="T6" fmla="*/ 0 w 71"/>
                <a:gd name="T7" fmla="*/ 0 h 171"/>
                <a:gd name="T8" fmla="*/ 0 w 71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171"/>
                <a:gd name="T17" fmla="*/ 71 w 71"/>
                <a:gd name="T18" fmla="*/ 171 h 1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171">
                  <a:moveTo>
                    <a:pt x="71" y="7"/>
                  </a:moveTo>
                  <a:lnTo>
                    <a:pt x="27" y="0"/>
                  </a:lnTo>
                  <a:lnTo>
                    <a:pt x="0" y="164"/>
                  </a:lnTo>
                  <a:lnTo>
                    <a:pt x="45" y="171"/>
                  </a:lnTo>
                  <a:lnTo>
                    <a:pt x="71" y="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58" name="Freeform 2185"/>
            <p:cNvSpPr>
              <a:spLocks/>
            </p:cNvSpPr>
            <p:nvPr/>
          </p:nvSpPr>
          <p:spPr bwMode="auto">
            <a:xfrm>
              <a:off x="2389" y="1277"/>
              <a:ext cx="7" cy="27"/>
            </a:xfrm>
            <a:custGeom>
              <a:avLst/>
              <a:gdLst>
                <a:gd name="T0" fmla="*/ 0 w 44"/>
                <a:gd name="T1" fmla="*/ 0 h 166"/>
                <a:gd name="T2" fmla="*/ 0 w 44"/>
                <a:gd name="T3" fmla="*/ 0 h 166"/>
                <a:gd name="T4" fmla="*/ 0 w 44"/>
                <a:gd name="T5" fmla="*/ 0 h 166"/>
                <a:gd name="T6" fmla="*/ 0 w 4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166"/>
                <a:gd name="T14" fmla="*/ 44 w 4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166">
                  <a:moveTo>
                    <a:pt x="44" y="7"/>
                  </a:moveTo>
                  <a:lnTo>
                    <a:pt x="0" y="0"/>
                  </a:lnTo>
                  <a:lnTo>
                    <a:pt x="18" y="166"/>
                  </a:lnTo>
                  <a:lnTo>
                    <a:pt x="44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59" name="Freeform 2186"/>
            <p:cNvSpPr>
              <a:spLocks/>
            </p:cNvSpPr>
            <p:nvPr/>
          </p:nvSpPr>
          <p:spPr bwMode="auto">
            <a:xfrm>
              <a:off x="2384" y="1277"/>
              <a:ext cx="8" cy="27"/>
            </a:xfrm>
            <a:custGeom>
              <a:avLst/>
              <a:gdLst>
                <a:gd name="T0" fmla="*/ 0 w 45"/>
                <a:gd name="T1" fmla="*/ 0 h 166"/>
                <a:gd name="T2" fmla="*/ 0 w 45"/>
                <a:gd name="T3" fmla="*/ 0 h 166"/>
                <a:gd name="T4" fmla="*/ 0 w 45"/>
                <a:gd name="T5" fmla="*/ 0 h 166"/>
                <a:gd name="T6" fmla="*/ 0 w 45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66"/>
                <a:gd name="T14" fmla="*/ 45 w 45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66">
                  <a:moveTo>
                    <a:pt x="27" y="0"/>
                  </a:moveTo>
                  <a:lnTo>
                    <a:pt x="45" y="166"/>
                  </a:lnTo>
                  <a:lnTo>
                    <a:pt x="0" y="15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60" name="Freeform 2187"/>
            <p:cNvSpPr>
              <a:spLocks/>
            </p:cNvSpPr>
            <p:nvPr/>
          </p:nvSpPr>
          <p:spPr bwMode="auto">
            <a:xfrm>
              <a:off x="2384" y="1277"/>
              <a:ext cx="12" cy="27"/>
            </a:xfrm>
            <a:custGeom>
              <a:avLst/>
              <a:gdLst>
                <a:gd name="T0" fmla="*/ 0 w 71"/>
                <a:gd name="T1" fmla="*/ 0 h 166"/>
                <a:gd name="T2" fmla="*/ 0 w 71"/>
                <a:gd name="T3" fmla="*/ 0 h 166"/>
                <a:gd name="T4" fmla="*/ 0 w 71"/>
                <a:gd name="T5" fmla="*/ 0 h 166"/>
                <a:gd name="T6" fmla="*/ 0 w 71"/>
                <a:gd name="T7" fmla="*/ 0 h 166"/>
                <a:gd name="T8" fmla="*/ 0 w 71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166"/>
                <a:gd name="T17" fmla="*/ 71 w 71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166">
                  <a:moveTo>
                    <a:pt x="71" y="7"/>
                  </a:moveTo>
                  <a:lnTo>
                    <a:pt x="27" y="0"/>
                  </a:lnTo>
                  <a:lnTo>
                    <a:pt x="0" y="158"/>
                  </a:lnTo>
                  <a:lnTo>
                    <a:pt x="45" y="166"/>
                  </a:lnTo>
                  <a:lnTo>
                    <a:pt x="71" y="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61" name="Line 2188"/>
            <p:cNvSpPr>
              <a:spLocks noChangeShapeType="1"/>
            </p:cNvSpPr>
            <p:nvPr/>
          </p:nvSpPr>
          <p:spPr bwMode="auto">
            <a:xfrm flipV="1">
              <a:off x="2384" y="1306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62" name="Freeform 2189"/>
            <p:cNvSpPr>
              <a:spLocks/>
            </p:cNvSpPr>
            <p:nvPr/>
          </p:nvSpPr>
          <p:spPr bwMode="auto">
            <a:xfrm>
              <a:off x="2379" y="1310"/>
              <a:ext cx="8" cy="14"/>
            </a:xfrm>
            <a:custGeom>
              <a:avLst/>
              <a:gdLst>
                <a:gd name="T0" fmla="*/ 0 w 46"/>
                <a:gd name="T1" fmla="*/ 0 h 90"/>
                <a:gd name="T2" fmla="*/ 0 w 46"/>
                <a:gd name="T3" fmla="*/ 0 h 90"/>
                <a:gd name="T4" fmla="*/ 0 w 46"/>
                <a:gd name="T5" fmla="*/ 0 h 90"/>
                <a:gd name="T6" fmla="*/ 0 w 46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90"/>
                <a:gd name="T14" fmla="*/ 46 w 46"/>
                <a:gd name="T15" fmla="*/ 90 h 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90">
                  <a:moveTo>
                    <a:pt x="46" y="0"/>
                  </a:moveTo>
                  <a:lnTo>
                    <a:pt x="0" y="0"/>
                  </a:lnTo>
                  <a:lnTo>
                    <a:pt x="46" y="9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63" name="Freeform 2190"/>
            <p:cNvSpPr>
              <a:spLocks/>
            </p:cNvSpPr>
            <p:nvPr/>
          </p:nvSpPr>
          <p:spPr bwMode="auto">
            <a:xfrm>
              <a:off x="2379" y="1310"/>
              <a:ext cx="8" cy="14"/>
            </a:xfrm>
            <a:custGeom>
              <a:avLst/>
              <a:gdLst>
                <a:gd name="T0" fmla="*/ 0 w 46"/>
                <a:gd name="T1" fmla="*/ 0 h 90"/>
                <a:gd name="T2" fmla="*/ 0 w 46"/>
                <a:gd name="T3" fmla="*/ 0 h 90"/>
                <a:gd name="T4" fmla="*/ 0 w 46"/>
                <a:gd name="T5" fmla="*/ 0 h 90"/>
                <a:gd name="T6" fmla="*/ 0 w 46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90"/>
                <a:gd name="T14" fmla="*/ 46 w 46"/>
                <a:gd name="T15" fmla="*/ 90 h 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90">
                  <a:moveTo>
                    <a:pt x="0" y="0"/>
                  </a:moveTo>
                  <a:lnTo>
                    <a:pt x="46" y="90"/>
                  </a:lnTo>
                  <a:lnTo>
                    <a:pt x="0" y="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64" name="Rectangle 2191"/>
            <p:cNvSpPr>
              <a:spLocks noChangeArrowheads="1"/>
            </p:cNvSpPr>
            <p:nvPr/>
          </p:nvSpPr>
          <p:spPr bwMode="auto">
            <a:xfrm>
              <a:off x="2379" y="1310"/>
              <a:ext cx="8" cy="1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865" name="Line 2192"/>
            <p:cNvSpPr>
              <a:spLocks noChangeShapeType="1"/>
            </p:cNvSpPr>
            <p:nvPr/>
          </p:nvSpPr>
          <p:spPr bwMode="auto">
            <a:xfrm flipV="1">
              <a:off x="2387" y="1299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66" name="Freeform 2193"/>
            <p:cNvSpPr>
              <a:spLocks/>
            </p:cNvSpPr>
            <p:nvPr/>
          </p:nvSpPr>
          <p:spPr bwMode="auto">
            <a:xfrm>
              <a:off x="2405" y="1234"/>
              <a:ext cx="8" cy="8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0 h 45"/>
                <a:gd name="T4" fmla="*/ 0 w 45"/>
                <a:gd name="T5" fmla="*/ 0 h 45"/>
                <a:gd name="T6" fmla="*/ 0 w 4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5"/>
                <a:gd name="T14" fmla="*/ 45 w 4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5">
                  <a:moveTo>
                    <a:pt x="45" y="0"/>
                  </a:moveTo>
                  <a:lnTo>
                    <a:pt x="38" y="45"/>
                  </a:lnTo>
                  <a:lnTo>
                    <a:pt x="0" y="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67" name="Freeform 2194"/>
            <p:cNvSpPr>
              <a:spLocks/>
            </p:cNvSpPr>
            <p:nvPr/>
          </p:nvSpPr>
          <p:spPr bwMode="auto">
            <a:xfrm>
              <a:off x="2405" y="1236"/>
              <a:ext cx="6" cy="6"/>
            </a:xfrm>
            <a:custGeom>
              <a:avLst/>
              <a:gdLst>
                <a:gd name="T0" fmla="*/ 0 w 38"/>
                <a:gd name="T1" fmla="*/ 0 h 39"/>
                <a:gd name="T2" fmla="*/ 0 w 38"/>
                <a:gd name="T3" fmla="*/ 0 h 39"/>
                <a:gd name="T4" fmla="*/ 0 w 38"/>
                <a:gd name="T5" fmla="*/ 0 h 39"/>
                <a:gd name="T6" fmla="*/ 0 w 38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39"/>
                <a:gd name="T14" fmla="*/ 38 w 38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39">
                  <a:moveTo>
                    <a:pt x="38" y="36"/>
                  </a:moveTo>
                  <a:lnTo>
                    <a:pt x="0" y="0"/>
                  </a:lnTo>
                  <a:lnTo>
                    <a:pt x="24" y="39"/>
                  </a:lnTo>
                  <a:lnTo>
                    <a:pt x="38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68" name="Freeform 2195"/>
            <p:cNvSpPr>
              <a:spLocks/>
            </p:cNvSpPr>
            <p:nvPr/>
          </p:nvSpPr>
          <p:spPr bwMode="auto">
            <a:xfrm>
              <a:off x="2405" y="1234"/>
              <a:ext cx="8" cy="8"/>
            </a:xfrm>
            <a:custGeom>
              <a:avLst/>
              <a:gdLst>
                <a:gd name="T0" fmla="*/ 0 w 45"/>
                <a:gd name="T1" fmla="*/ 0 h 48"/>
                <a:gd name="T2" fmla="*/ 0 w 45"/>
                <a:gd name="T3" fmla="*/ 0 h 48"/>
                <a:gd name="T4" fmla="*/ 0 w 45"/>
                <a:gd name="T5" fmla="*/ 0 h 48"/>
                <a:gd name="T6" fmla="*/ 0 w 45"/>
                <a:gd name="T7" fmla="*/ 0 h 48"/>
                <a:gd name="T8" fmla="*/ 0 w 45"/>
                <a:gd name="T9" fmla="*/ 0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48"/>
                <a:gd name="T17" fmla="*/ 45 w 45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48">
                  <a:moveTo>
                    <a:pt x="45" y="0"/>
                  </a:moveTo>
                  <a:lnTo>
                    <a:pt x="38" y="45"/>
                  </a:lnTo>
                  <a:lnTo>
                    <a:pt x="24" y="48"/>
                  </a:lnTo>
                  <a:lnTo>
                    <a:pt x="0" y="9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69" name="Freeform 2196"/>
            <p:cNvSpPr>
              <a:spLocks/>
            </p:cNvSpPr>
            <p:nvPr/>
          </p:nvSpPr>
          <p:spPr bwMode="auto">
            <a:xfrm>
              <a:off x="2400" y="1236"/>
              <a:ext cx="9" cy="6"/>
            </a:xfrm>
            <a:custGeom>
              <a:avLst/>
              <a:gdLst>
                <a:gd name="T0" fmla="*/ 0 w 52"/>
                <a:gd name="T1" fmla="*/ 0 h 39"/>
                <a:gd name="T2" fmla="*/ 0 w 52"/>
                <a:gd name="T3" fmla="*/ 0 h 39"/>
                <a:gd name="T4" fmla="*/ 0 w 52"/>
                <a:gd name="T5" fmla="*/ 0 h 39"/>
                <a:gd name="T6" fmla="*/ 0 w 52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39"/>
                <a:gd name="T14" fmla="*/ 52 w 52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39">
                  <a:moveTo>
                    <a:pt x="28" y="0"/>
                  </a:moveTo>
                  <a:lnTo>
                    <a:pt x="52" y="39"/>
                  </a:lnTo>
                  <a:lnTo>
                    <a:pt x="0" y="38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70" name="Freeform 2197"/>
            <p:cNvSpPr>
              <a:spLocks/>
            </p:cNvSpPr>
            <p:nvPr/>
          </p:nvSpPr>
          <p:spPr bwMode="auto">
            <a:xfrm>
              <a:off x="2400" y="1242"/>
              <a:ext cx="9" cy="2"/>
            </a:xfrm>
            <a:custGeom>
              <a:avLst/>
              <a:gdLst>
                <a:gd name="T0" fmla="*/ 0 w 52"/>
                <a:gd name="T1" fmla="*/ 0 h 12"/>
                <a:gd name="T2" fmla="*/ 0 w 52"/>
                <a:gd name="T3" fmla="*/ 0 h 12"/>
                <a:gd name="T4" fmla="*/ 0 w 52"/>
                <a:gd name="T5" fmla="*/ 0 h 12"/>
                <a:gd name="T6" fmla="*/ 0 w 52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2"/>
                <a:gd name="T13" fmla="*/ 0 h 12"/>
                <a:gd name="T14" fmla="*/ 52 w 52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2" h="12">
                  <a:moveTo>
                    <a:pt x="52" y="1"/>
                  </a:moveTo>
                  <a:lnTo>
                    <a:pt x="0" y="0"/>
                  </a:lnTo>
                  <a:lnTo>
                    <a:pt x="43" y="12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71" name="Freeform 2198"/>
            <p:cNvSpPr>
              <a:spLocks/>
            </p:cNvSpPr>
            <p:nvPr/>
          </p:nvSpPr>
          <p:spPr bwMode="auto">
            <a:xfrm>
              <a:off x="2400" y="1236"/>
              <a:ext cx="9" cy="8"/>
            </a:xfrm>
            <a:custGeom>
              <a:avLst/>
              <a:gdLst>
                <a:gd name="T0" fmla="*/ 0 w 52"/>
                <a:gd name="T1" fmla="*/ 0 h 50"/>
                <a:gd name="T2" fmla="*/ 0 w 52"/>
                <a:gd name="T3" fmla="*/ 0 h 50"/>
                <a:gd name="T4" fmla="*/ 0 w 52"/>
                <a:gd name="T5" fmla="*/ 0 h 50"/>
                <a:gd name="T6" fmla="*/ 0 w 52"/>
                <a:gd name="T7" fmla="*/ 0 h 50"/>
                <a:gd name="T8" fmla="*/ 0 w 52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50"/>
                <a:gd name="T17" fmla="*/ 52 w 52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50">
                  <a:moveTo>
                    <a:pt x="28" y="0"/>
                  </a:moveTo>
                  <a:lnTo>
                    <a:pt x="52" y="39"/>
                  </a:lnTo>
                  <a:lnTo>
                    <a:pt x="43" y="50"/>
                  </a:lnTo>
                  <a:lnTo>
                    <a:pt x="0" y="38"/>
                  </a:lnTo>
                  <a:lnTo>
                    <a:pt x="2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72" name="Freeform 2199"/>
            <p:cNvSpPr>
              <a:spLocks/>
            </p:cNvSpPr>
            <p:nvPr/>
          </p:nvSpPr>
          <p:spPr bwMode="auto">
            <a:xfrm>
              <a:off x="2402" y="1301"/>
              <a:ext cx="17" cy="8"/>
            </a:xfrm>
            <a:custGeom>
              <a:avLst/>
              <a:gdLst>
                <a:gd name="T0" fmla="*/ 0 w 99"/>
                <a:gd name="T1" fmla="*/ 0 h 46"/>
                <a:gd name="T2" fmla="*/ 0 w 99"/>
                <a:gd name="T3" fmla="*/ 0 h 46"/>
                <a:gd name="T4" fmla="*/ 0 w 99"/>
                <a:gd name="T5" fmla="*/ 0 h 46"/>
                <a:gd name="T6" fmla="*/ 0 w 9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"/>
                <a:gd name="T13" fmla="*/ 0 h 46"/>
                <a:gd name="T14" fmla="*/ 99 w 9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" h="46">
                  <a:moveTo>
                    <a:pt x="0" y="0"/>
                  </a:moveTo>
                  <a:lnTo>
                    <a:pt x="0" y="46"/>
                  </a:lnTo>
                  <a:lnTo>
                    <a:pt x="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73" name="Freeform 2200"/>
            <p:cNvSpPr>
              <a:spLocks/>
            </p:cNvSpPr>
            <p:nvPr/>
          </p:nvSpPr>
          <p:spPr bwMode="auto">
            <a:xfrm>
              <a:off x="2402" y="1301"/>
              <a:ext cx="17" cy="8"/>
            </a:xfrm>
            <a:custGeom>
              <a:avLst/>
              <a:gdLst>
                <a:gd name="T0" fmla="*/ 0 w 99"/>
                <a:gd name="T1" fmla="*/ 0 h 46"/>
                <a:gd name="T2" fmla="*/ 0 w 99"/>
                <a:gd name="T3" fmla="*/ 0 h 46"/>
                <a:gd name="T4" fmla="*/ 0 w 99"/>
                <a:gd name="T5" fmla="*/ 0 h 46"/>
                <a:gd name="T6" fmla="*/ 0 w 9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9"/>
                <a:gd name="T13" fmla="*/ 0 h 46"/>
                <a:gd name="T14" fmla="*/ 99 w 9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9" h="46">
                  <a:moveTo>
                    <a:pt x="0" y="46"/>
                  </a:moveTo>
                  <a:lnTo>
                    <a:pt x="99" y="0"/>
                  </a:lnTo>
                  <a:lnTo>
                    <a:pt x="99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74" name="Rectangle 2201"/>
            <p:cNvSpPr>
              <a:spLocks noChangeArrowheads="1"/>
            </p:cNvSpPr>
            <p:nvPr/>
          </p:nvSpPr>
          <p:spPr bwMode="auto">
            <a:xfrm>
              <a:off x="2402" y="1301"/>
              <a:ext cx="17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875" name="Freeform 2202"/>
            <p:cNvSpPr>
              <a:spLocks/>
            </p:cNvSpPr>
            <p:nvPr/>
          </p:nvSpPr>
          <p:spPr bwMode="auto">
            <a:xfrm>
              <a:off x="2403" y="1240"/>
              <a:ext cx="9" cy="8"/>
            </a:xfrm>
            <a:custGeom>
              <a:avLst/>
              <a:gdLst>
                <a:gd name="T0" fmla="*/ 0 w 55"/>
                <a:gd name="T1" fmla="*/ 0 h 45"/>
                <a:gd name="T2" fmla="*/ 0 w 55"/>
                <a:gd name="T3" fmla="*/ 0 h 45"/>
                <a:gd name="T4" fmla="*/ 0 w 55"/>
                <a:gd name="T5" fmla="*/ 0 h 45"/>
                <a:gd name="T6" fmla="*/ 0 w 5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45"/>
                <a:gd name="T14" fmla="*/ 55 w 5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45">
                  <a:moveTo>
                    <a:pt x="55" y="0"/>
                  </a:moveTo>
                  <a:lnTo>
                    <a:pt x="53" y="45"/>
                  </a:lnTo>
                  <a:lnTo>
                    <a:pt x="0" y="12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76" name="Freeform 2203"/>
            <p:cNvSpPr>
              <a:spLocks/>
            </p:cNvSpPr>
            <p:nvPr/>
          </p:nvSpPr>
          <p:spPr bwMode="auto">
            <a:xfrm>
              <a:off x="2403" y="1243"/>
              <a:ext cx="8" cy="6"/>
            </a:xfrm>
            <a:custGeom>
              <a:avLst/>
              <a:gdLst>
                <a:gd name="T0" fmla="*/ 0 w 53"/>
                <a:gd name="T1" fmla="*/ 0 h 40"/>
                <a:gd name="T2" fmla="*/ 0 w 53"/>
                <a:gd name="T3" fmla="*/ 0 h 40"/>
                <a:gd name="T4" fmla="*/ 0 w 53"/>
                <a:gd name="T5" fmla="*/ 0 h 40"/>
                <a:gd name="T6" fmla="*/ 0 w 53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40"/>
                <a:gd name="T14" fmla="*/ 53 w 53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40">
                  <a:moveTo>
                    <a:pt x="53" y="33"/>
                  </a:moveTo>
                  <a:lnTo>
                    <a:pt x="0" y="0"/>
                  </a:lnTo>
                  <a:lnTo>
                    <a:pt x="22" y="40"/>
                  </a:lnTo>
                  <a:lnTo>
                    <a:pt x="53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77" name="Freeform 2204"/>
            <p:cNvSpPr>
              <a:spLocks/>
            </p:cNvSpPr>
            <p:nvPr/>
          </p:nvSpPr>
          <p:spPr bwMode="auto">
            <a:xfrm>
              <a:off x="2403" y="1240"/>
              <a:ext cx="9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55" y="0"/>
                  </a:moveTo>
                  <a:lnTo>
                    <a:pt x="53" y="45"/>
                  </a:lnTo>
                  <a:lnTo>
                    <a:pt x="22" y="52"/>
                  </a:lnTo>
                  <a:lnTo>
                    <a:pt x="0" y="12"/>
                  </a:lnTo>
                  <a:lnTo>
                    <a:pt x="5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78" name="Freeform 2205"/>
            <p:cNvSpPr>
              <a:spLocks/>
            </p:cNvSpPr>
            <p:nvPr/>
          </p:nvSpPr>
          <p:spPr bwMode="auto">
            <a:xfrm>
              <a:off x="2406" y="1243"/>
              <a:ext cx="15" cy="23"/>
            </a:xfrm>
            <a:custGeom>
              <a:avLst/>
              <a:gdLst>
                <a:gd name="T0" fmla="*/ 0 w 87"/>
                <a:gd name="T1" fmla="*/ 0 h 145"/>
                <a:gd name="T2" fmla="*/ 0 w 87"/>
                <a:gd name="T3" fmla="*/ 0 h 145"/>
                <a:gd name="T4" fmla="*/ 0 w 87"/>
                <a:gd name="T5" fmla="*/ 0 h 145"/>
                <a:gd name="T6" fmla="*/ 0 w 87"/>
                <a:gd name="T7" fmla="*/ 0 h 1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45"/>
                <a:gd name="T14" fmla="*/ 87 w 87"/>
                <a:gd name="T15" fmla="*/ 145 h 1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45">
                  <a:moveTo>
                    <a:pt x="48" y="0"/>
                  </a:moveTo>
                  <a:lnTo>
                    <a:pt x="87" y="23"/>
                  </a:lnTo>
                  <a:lnTo>
                    <a:pt x="0" y="145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79" name="Freeform 2206"/>
            <p:cNvSpPr>
              <a:spLocks/>
            </p:cNvSpPr>
            <p:nvPr/>
          </p:nvSpPr>
          <p:spPr bwMode="auto">
            <a:xfrm>
              <a:off x="2406" y="1247"/>
              <a:ext cx="15" cy="20"/>
            </a:xfrm>
            <a:custGeom>
              <a:avLst/>
              <a:gdLst>
                <a:gd name="T0" fmla="*/ 0 w 87"/>
                <a:gd name="T1" fmla="*/ 0 h 127"/>
                <a:gd name="T2" fmla="*/ 0 w 87"/>
                <a:gd name="T3" fmla="*/ 0 h 127"/>
                <a:gd name="T4" fmla="*/ 0 w 87"/>
                <a:gd name="T5" fmla="*/ 0 h 127"/>
                <a:gd name="T6" fmla="*/ 0 w 87"/>
                <a:gd name="T7" fmla="*/ 0 h 1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27"/>
                <a:gd name="T14" fmla="*/ 87 w 87"/>
                <a:gd name="T15" fmla="*/ 127 h 1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27">
                  <a:moveTo>
                    <a:pt x="87" y="0"/>
                  </a:moveTo>
                  <a:lnTo>
                    <a:pt x="0" y="122"/>
                  </a:lnTo>
                  <a:lnTo>
                    <a:pt x="45" y="127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80" name="Freeform 2207"/>
            <p:cNvSpPr>
              <a:spLocks/>
            </p:cNvSpPr>
            <p:nvPr/>
          </p:nvSpPr>
          <p:spPr bwMode="auto">
            <a:xfrm>
              <a:off x="2406" y="1243"/>
              <a:ext cx="15" cy="24"/>
            </a:xfrm>
            <a:custGeom>
              <a:avLst/>
              <a:gdLst>
                <a:gd name="T0" fmla="*/ 0 w 87"/>
                <a:gd name="T1" fmla="*/ 0 h 150"/>
                <a:gd name="T2" fmla="*/ 0 w 87"/>
                <a:gd name="T3" fmla="*/ 0 h 150"/>
                <a:gd name="T4" fmla="*/ 0 w 87"/>
                <a:gd name="T5" fmla="*/ 0 h 150"/>
                <a:gd name="T6" fmla="*/ 0 w 87"/>
                <a:gd name="T7" fmla="*/ 0 h 150"/>
                <a:gd name="T8" fmla="*/ 0 w 87"/>
                <a:gd name="T9" fmla="*/ 0 h 1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50"/>
                <a:gd name="T17" fmla="*/ 87 w 87"/>
                <a:gd name="T18" fmla="*/ 150 h 1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50">
                  <a:moveTo>
                    <a:pt x="48" y="0"/>
                  </a:moveTo>
                  <a:lnTo>
                    <a:pt x="87" y="23"/>
                  </a:lnTo>
                  <a:lnTo>
                    <a:pt x="45" y="150"/>
                  </a:lnTo>
                  <a:lnTo>
                    <a:pt x="0" y="145"/>
                  </a:lnTo>
                  <a:lnTo>
                    <a:pt x="4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81" name="Freeform 2208"/>
            <p:cNvSpPr>
              <a:spLocks/>
            </p:cNvSpPr>
            <p:nvPr/>
          </p:nvSpPr>
          <p:spPr bwMode="auto">
            <a:xfrm>
              <a:off x="2402" y="1295"/>
              <a:ext cx="13" cy="7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5"/>
                <a:gd name="T14" fmla="*/ 76 w 7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5">
                  <a:moveTo>
                    <a:pt x="76" y="45"/>
                  </a:moveTo>
                  <a:lnTo>
                    <a:pt x="76" y="0"/>
                  </a:lnTo>
                  <a:lnTo>
                    <a:pt x="0" y="45"/>
                  </a:lnTo>
                  <a:lnTo>
                    <a:pt x="7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82" name="Freeform 2209"/>
            <p:cNvSpPr>
              <a:spLocks/>
            </p:cNvSpPr>
            <p:nvPr/>
          </p:nvSpPr>
          <p:spPr bwMode="auto">
            <a:xfrm>
              <a:off x="2402" y="1295"/>
              <a:ext cx="13" cy="7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5"/>
                <a:gd name="T14" fmla="*/ 76 w 7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5">
                  <a:moveTo>
                    <a:pt x="7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83" name="Rectangle 2210"/>
            <p:cNvSpPr>
              <a:spLocks noChangeArrowheads="1"/>
            </p:cNvSpPr>
            <p:nvPr/>
          </p:nvSpPr>
          <p:spPr bwMode="auto">
            <a:xfrm>
              <a:off x="2402" y="1295"/>
              <a:ext cx="13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884" name="Freeform 2211"/>
            <p:cNvSpPr>
              <a:spLocks/>
            </p:cNvSpPr>
            <p:nvPr/>
          </p:nvSpPr>
          <p:spPr bwMode="auto">
            <a:xfrm>
              <a:off x="2401" y="1310"/>
              <a:ext cx="11" cy="6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0 w 66"/>
                <a:gd name="T5" fmla="*/ 0 h 45"/>
                <a:gd name="T6" fmla="*/ 0 w 6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45"/>
                <a:gd name="T14" fmla="*/ 66 w 6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45">
                  <a:moveTo>
                    <a:pt x="0" y="0"/>
                  </a:moveTo>
                  <a:lnTo>
                    <a:pt x="0" y="45"/>
                  </a:lnTo>
                  <a:lnTo>
                    <a:pt x="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85" name="Freeform 2212"/>
            <p:cNvSpPr>
              <a:spLocks/>
            </p:cNvSpPr>
            <p:nvPr/>
          </p:nvSpPr>
          <p:spPr bwMode="auto">
            <a:xfrm>
              <a:off x="2401" y="1310"/>
              <a:ext cx="11" cy="6"/>
            </a:xfrm>
            <a:custGeom>
              <a:avLst/>
              <a:gdLst>
                <a:gd name="T0" fmla="*/ 0 w 66"/>
                <a:gd name="T1" fmla="*/ 0 h 45"/>
                <a:gd name="T2" fmla="*/ 0 w 66"/>
                <a:gd name="T3" fmla="*/ 0 h 45"/>
                <a:gd name="T4" fmla="*/ 0 w 66"/>
                <a:gd name="T5" fmla="*/ 0 h 45"/>
                <a:gd name="T6" fmla="*/ 0 w 6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45"/>
                <a:gd name="T14" fmla="*/ 66 w 6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45">
                  <a:moveTo>
                    <a:pt x="0" y="45"/>
                  </a:moveTo>
                  <a:lnTo>
                    <a:pt x="66" y="0"/>
                  </a:lnTo>
                  <a:lnTo>
                    <a:pt x="6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86" name="Rectangle 2213"/>
            <p:cNvSpPr>
              <a:spLocks noChangeArrowheads="1"/>
            </p:cNvSpPr>
            <p:nvPr/>
          </p:nvSpPr>
          <p:spPr bwMode="auto">
            <a:xfrm>
              <a:off x="2401" y="1310"/>
              <a:ext cx="11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887" name="Line 2214"/>
            <p:cNvSpPr>
              <a:spLocks noChangeShapeType="1"/>
            </p:cNvSpPr>
            <p:nvPr/>
          </p:nvSpPr>
          <p:spPr bwMode="auto">
            <a:xfrm flipH="1">
              <a:off x="2408" y="1327"/>
              <a:ext cx="5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88" name="Freeform 2215"/>
            <p:cNvSpPr>
              <a:spLocks/>
            </p:cNvSpPr>
            <p:nvPr/>
          </p:nvSpPr>
          <p:spPr bwMode="auto">
            <a:xfrm>
              <a:off x="2416" y="1296"/>
              <a:ext cx="24" cy="10"/>
            </a:xfrm>
            <a:custGeom>
              <a:avLst/>
              <a:gdLst>
                <a:gd name="T0" fmla="*/ 0 w 144"/>
                <a:gd name="T1" fmla="*/ 0 h 61"/>
                <a:gd name="T2" fmla="*/ 0 w 144"/>
                <a:gd name="T3" fmla="*/ 0 h 61"/>
                <a:gd name="T4" fmla="*/ 0 w 144"/>
                <a:gd name="T5" fmla="*/ 0 h 61"/>
                <a:gd name="T6" fmla="*/ 0 w 144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61"/>
                <a:gd name="T14" fmla="*/ 144 w 144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61">
                  <a:moveTo>
                    <a:pt x="143" y="0"/>
                  </a:moveTo>
                  <a:lnTo>
                    <a:pt x="144" y="46"/>
                  </a:lnTo>
                  <a:lnTo>
                    <a:pt x="0" y="61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89" name="Freeform 2216"/>
            <p:cNvSpPr>
              <a:spLocks/>
            </p:cNvSpPr>
            <p:nvPr/>
          </p:nvSpPr>
          <p:spPr bwMode="auto">
            <a:xfrm>
              <a:off x="2416" y="1303"/>
              <a:ext cx="24" cy="8"/>
            </a:xfrm>
            <a:custGeom>
              <a:avLst/>
              <a:gdLst>
                <a:gd name="T0" fmla="*/ 0 w 144"/>
                <a:gd name="T1" fmla="*/ 0 h 47"/>
                <a:gd name="T2" fmla="*/ 0 w 144"/>
                <a:gd name="T3" fmla="*/ 0 h 47"/>
                <a:gd name="T4" fmla="*/ 0 w 144"/>
                <a:gd name="T5" fmla="*/ 0 h 47"/>
                <a:gd name="T6" fmla="*/ 0 w 144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47"/>
                <a:gd name="T14" fmla="*/ 144 w 144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47">
                  <a:moveTo>
                    <a:pt x="144" y="0"/>
                  </a:moveTo>
                  <a:lnTo>
                    <a:pt x="0" y="15"/>
                  </a:lnTo>
                  <a:lnTo>
                    <a:pt x="33" y="47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90" name="Freeform 2217"/>
            <p:cNvSpPr>
              <a:spLocks/>
            </p:cNvSpPr>
            <p:nvPr/>
          </p:nvSpPr>
          <p:spPr bwMode="auto">
            <a:xfrm>
              <a:off x="2416" y="1296"/>
              <a:ext cx="24" cy="15"/>
            </a:xfrm>
            <a:custGeom>
              <a:avLst/>
              <a:gdLst>
                <a:gd name="T0" fmla="*/ 0 w 144"/>
                <a:gd name="T1" fmla="*/ 0 h 93"/>
                <a:gd name="T2" fmla="*/ 0 w 144"/>
                <a:gd name="T3" fmla="*/ 0 h 93"/>
                <a:gd name="T4" fmla="*/ 0 w 144"/>
                <a:gd name="T5" fmla="*/ 0 h 93"/>
                <a:gd name="T6" fmla="*/ 0 w 144"/>
                <a:gd name="T7" fmla="*/ 0 h 93"/>
                <a:gd name="T8" fmla="*/ 0 w 144"/>
                <a:gd name="T9" fmla="*/ 0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93"/>
                <a:gd name="T17" fmla="*/ 144 w 144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93">
                  <a:moveTo>
                    <a:pt x="143" y="0"/>
                  </a:moveTo>
                  <a:lnTo>
                    <a:pt x="144" y="46"/>
                  </a:lnTo>
                  <a:lnTo>
                    <a:pt x="33" y="93"/>
                  </a:lnTo>
                  <a:lnTo>
                    <a:pt x="0" y="61"/>
                  </a:lnTo>
                  <a:lnTo>
                    <a:pt x="1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91" name="Freeform 2218"/>
            <p:cNvSpPr>
              <a:spLocks/>
            </p:cNvSpPr>
            <p:nvPr/>
          </p:nvSpPr>
          <p:spPr bwMode="auto">
            <a:xfrm>
              <a:off x="2406" y="1306"/>
              <a:ext cx="15" cy="23"/>
            </a:xfrm>
            <a:custGeom>
              <a:avLst/>
              <a:gdLst>
                <a:gd name="T0" fmla="*/ 0 w 92"/>
                <a:gd name="T1" fmla="*/ 0 h 143"/>
                <a:gd name="T2" fmla="*/ 0 w 92"/>
                <a:gd name="T3" fmla="*/ 0 h 143"/>
                <a:gd name="T4" fmla="*/ 0 w 92"/>
                <a:gd name="T5" fmla="*/ 0 h 143"/>
                <a:gd name="T6" fmla="*/ 0 w 92"/>
                <a:gd name="T7" fmla="*/ 0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143"/>
                <a:gd name="T14" fmla="*/ 92 w 92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143">
                  <a:moveTo>
                    <a:pt x="59" y="0"/>
                  </a:moveTo>
                  <a:lnTo>
                    <a:pt x="92" y="32"/>
                  </a:lnTo>
                  <a:lnTo>
                    <a:pt x="0" y="14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92" name="Freeform 2219"/>
            <p:cNvSpPr>
              <a:spLocks/>
            </p:cNvSpPr>
            <p:nvPr/>
          </p:nvSpPr>
          <p:spPr bwMode="auto">
            <a:xfrm>
              <a:off x="2406" y="1311"/>
              <a:ext cx="15" cy="18"/>
            </a:xfrm>
            <a:custGeom>
              <a:avLst/>
              <a:gdLst>
                <a:gd name="T0" fmla="*/ 0 w 92"/>
                <a:gd name="T1" fmla="*/ 0 h 111"/>
                <a:gd name="T2" fmla="*/ 0 w 92"/>
                <a:gd name="T3" fmla="*/ 0 h 111"/>
                <a:gd name="T4" fmla="*/ 0 w 92"/>
                <a:gd name="T5" fmla="*/ 0 h 111"/>
                <a:gd name="T6" fmla="*/ 0 w 92"/>
                <a:gd name="T7" fmla="*/ 0 h 1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111"/>
                <a:gd name="T14" fmla="*/ 92 w 92"/>
                <a:gd name="T15" fmla="*/ 111 h 1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111">
                  <a:moveTo>
                    <a:pt x="92" y="0"/>
                  </a:moveTo>
                  <a:lnTo>
                    <a:pt x="0" y="111"/>
                  </a:lnTo>
                  <a:lnTo>
                    <a:pt x="45" y="111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93" name="Freeform 2220"/>
            <p:cNvSpPr>
              <a:spLocks/>
            </p:cNvSpPr>
            <p:nvPr/>
          </p:nvSpPr>
          <p:spPr bwMode="auto">
            <a:xfrm>
              <a:off x="2406" y="1306"/>
              <a:ext cx="15" cy="23"/>
            </a:xfrm>
            <a:custGeom>
              <a:avLst/>
              <a:gdLst>
                <a:gd name="T0" fmla="*/ 0 w 92"/>
                <a:gd name="T1" fmla="*/ 0 h 143"/>
                <a:gd name="T2" fmla="*/ 0 w 92"/>
                <a:gd name="T3" fmla="*/ 0 h 143"/>
                <a:gd name="T4" fmla="*/ 0 w 92"/>
                <a:gd name="T5" fmla="*/ 0 h 143"/>
                <a:gd name="T6" fmla="*/ 0 w 92"/>
                <a:gd name="T7" fmla="*/ 0 h 143"/>
                <a:gd name="T8" fmla="*/ 0 w 92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"/>
                <a:gd name="T16" fmla="*/ 0 h 143"/>
                <a:gd name="T17" fmla="*/ 92 w 92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" h="143">
                  <a:moveTo>
                    <a:pt x="59" y="0"/>
                  </a:moveTo>
                  <a:lnTo>
                    <a:pt x="92" y="32"/>
                  </a:lnTo>
                  <a:lnTo>
                    <a:pt x="45" y="143"/>
                  </a:lnTo>
                  <a:lnTo>
                    <a:pt x="0" y="143"/>
                  </a:lnTo>
                  <a:lnTo>
                    <a:pt x="5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94" name="Freeform 2221"/>
            <p:cNvSpPr>
              <a:spLocks/>
            </p:cNvSpPr>
            <p:nvPr/>
          </p:nvSpPr>
          <p:spPr bwMode="auto">
            <a:xfrm>
              <a:off x="2397" y="1298"/>
              <a:ext cx="9" cy="11"/>
            </a:xfrm>
            <a:custGeom>
              <a:avLst/>
              <a:gdLst>
                <a:gd name="T0" fmla="*/ 0 w 55"/>
                <a:gd name="T1" fmla="*/ 0 h 66"/>
                <a:gd name="T2" fmla="*/ 0 w 55"/>
                <a:gd name="T3" fmla="*/ 0 h 66"/>
                <a:gd name="T4" fmla="*/ 0 w 55"/>
                <a:gd name="T5" fmla="*/ 0 h 66"/>
                <a:gd name="T6" fmla="*/ 0 w 55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66"/>
                <a:gd name="T14" fmla="*/ 55 w 55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66">
                  <a:moveTo>
                    <a:pt x="9" y="0"/>
                  </a:moveTo>
                  <a:lnTo>
                    <a:pt x="55" y="7"/>
                  </a:lnTo>
                  <a:lnTo>
                    <a:pt x="0" y="6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95" name="Freeform 2222"/>
            <p:cNvSpPr>
              <a:spLocks/>
            </p:cNvSpPr>
            <p:nvPr/>
          </p:nvSpPr>
          <p:spPr bwMode="auto">
            <a:xfrm>
              <a:off x="2397" y="1300"/>
              <a:ext cx="9" cy="10"/>
            </a:xfrm>
            <a:custGeom>
              <a:avLst/>
              <a:gdLst>
                <a:gd name="T0" fmla="*/ 0 w 55"/>
                <a:gd name="T1" fmla="*/ 0 h 64"/>
                <a:gd name="T2" fmla="*/ 0 w 55"/>
                <a:gd name="T3" fmla="*/ 0 h 64"/>
                <a:gd name="T4" fmla="*/ 0 w 55"/>
                <a:gd name="T5" fmla="*/ 0 h 64"/>
                <a:gd name="T6" fmla="*/ 0 w 55"/>
                <a:gd name="T7" fmla="*/ 0 h 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64"/>
                <a:gd name="T14" fmla="*/ 55 w 55"/>
                <a:gd name="T15" fmla="*/ 64 h 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64">
                  <a:moveTo>
                    <a:pt x="55" y="0"/>
                  </a:moveTo>
                  <a:lnTo>
                    <a:pt x="0" y="59"/>
                  </a:lnTo>
                  <a:lnTo>
                    <a:pt x="45" y="6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96" name="Freeform 2223"/>
            <p:cNvSpPr>
              <a:spLocks/>
            </p:cNvSpPr>
            <p:nvPr/>
          </p:nvSpPr>
          <p:spPr bwMode="auto">
            <a:xfrm>
              <a:off x="2397" y="1298"/>
              <a:ext cx="9" cy="12"/>
            </a:xfrm>
            <a:custGeom>
              <a:avLst/>
              <a:gdLst>
                <a:gd name="T0" fmla="*/ 0 w 55"/>
                <a:gd name="T1" fmla="*/ 0 h 71"/>
                <a:gd name="T2" fmla="*/ 0 w 55"/>
                <a:gd name="T3" fmla="*/ 0 h 71"/>
                <a:gd name="T4" fmla="*/ 0 w 55"/>
                <a:gd name="T5" fmla="*/ 0 h 71"/>
                <a:gd name="T6" fmla="*/ 0 w 55"/>
                <a:gd name="T7" fmla="*/ 0 h 71"/>
                <a:gd name="T8" fmla="*/ 0 w 55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71"/>
                <a:gd name="T17" fmla="*/ 55 w 55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71">
                  <a:moveTo>
                    <a:pt x="9" y="0"/>
                  </a:moveTo>
                  <a:lnTo>
                    <a:pt x="55" y="7"/>
                  </a:lnTo>
                  <a:lnTo>
                    <a:pt x="45" y="71"/>
                  </a:lnTo>
                  <a:lnTo>
                    <a:pt x="0" y="66"/>
                  </a:lnTo>
                  <a:lnTo>
                    <a:pt x="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97" name="Line 2224"/>
            <p:cNvSpPr>
              <a:spLocks noChangeShapeType="1"/>
            </p:cNvSpPr>
            <p:nvPr/>
          </p:nvSpPr>
          <p:spPr bwMode="auto">
            <a:xfrm>
              <a:off x="2400" y="1306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98" name="Freeform 2225"/>
            <p:cNvSpPr>
              <a:spLocks/>
            </p:cNvSpPr>
            <p:nvPr/>
          </p:nvSpPr>
          <p:spPr bwMode="auto">
            <a:xfrm>
              <a:off x="2392" y="1325"/>
              <a:ext cx="10" cy="6"/>
            </a:xfrm>
            <a:custGeom>
              <a:avLst/>
              <a:gdLst>
                <a:gd name="T0" fmla="*/ 0 w 59"/>
                <a:gd name="T1" fmla="*/ 0 h 38"/>
                <a:gd name="T2" fmla="*/ 0 w 59"/>
                <a:gd name="T3" fmla="*/ 0 h 38"/>
                <a:gd name="T4" fmla="*/ 0 w 59"/>
                <a:gd name="T5" fmla="*/ 0 h 38"/>
                <a:gd name="T6" fmla="*/ 0 w 59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38"/>
                <a:gd name="T14" fmla="*/ 59 w 59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38">
                  <a:moveTo>
                    <a:pt x="19" y="38"/>
                  </a:moveTo>
                  <a:lnTo>
                    <a:pt x="59" y="18"/>
                  </a:lnTo>
                  <a:lnTo>
                    <a:pt x="0" y="0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899" name="Freeform 2226"/>
            <p:cNvSpPr>
              <a:spLocks/>
            </p:cNvSpPr>
            <p:nvPr/>
          </p:nvSpPr>
          <p:spPr bwMode="auto">
            <a:xfrm>
              <a:off x="2392" y="1321"/>
              <a:ext cx="10" cy="6"/>
            </a:xfrm>
            <a:custGeom>
              <a:avLst/>
              <a:gdLst>
                <a:gd name="T0" fmla="*/ 0 w 59"/>
                <a:gd name="T1" fmla="*/ 0 h 38"/>
                <a:gd name="T2" fmla="*/ 0 w 59"/>
                <a:gd name="T3" fmla="*/ 0 h 38"/>
                <a:gd name="T4" fmla="*/ 0 w 59"/>
                <a:gd name="T5" fmla="*/ 0 h 38"/>
                <a:gd name="T6" fmla="*/ 0 w 59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38"/>
                <a:gd name="T14" fmla="*/ 59 w 59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38">
                  <a:moveTo>
                    <a:pt x="59" y="38"/>
                  </a:moveTo>
                  <a:lnTo>
                    <a:pt x="0" y="20"/>
                  </a:lnTo>
                  <a:lnTo>
                    <a:pt x="41" y="0"/>
                  </a:lnTo>
                  <a:lnTo>
                    <a:pt x="59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00" name="Freeform 2227"/>
            <p:cNvSpPr>
              <a:spLocks/>
            </p:cNvSpPr>
            <p:nvPr/>
          </p:nvSpPr>
          <p:spPr bwMode="auto">
            <a:xfrm>
              <a:off x="2392" y="1321"/>
              <a:ext cx="10" cy="10"/>
            </a:xfrm>
            <a:custGeom>
              <a:avLst/>
              <a:gdLst>
                <a:gd name="T0" fmla="*/ 0 w 59"/>
                <a:gd name="T1" fmla="*/ 0 h 58"/>
                <a:gd name="T2" fmla="*/ 0 w 59"/>
                <a:gd name="T3" fmla="*/ 0 h 58"/>
                <a:gd name="T4" fmla="*/ 0 w 59"/>
                <a:gd name="T5" fmla="*/ 0 h 58"/>
                <a:gd name="T6" fmla="*/ 0 w 59"/>
                <a:gd name="T7" fmla="*/ 0 h 58"/>
                <a:gd name="T8" fmla="*/ 0 w 59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58"/>
                <a:gd name="T17" fmla="*/ 59 w 59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58">
                  <a:moveTo>
                    <a:pt x="19" y="58"/>
                  </a:moveTo>
                  <a:lnTo>
                    <a:pt x="59" y="38"/>
                  </a:lnTo>
                  <a:lnTo>
                    <a:pt x="41" y="0"/>
                  </a:lnTo>
                  <a:lnTo>
                    <a:pt x="0" y="20"/>
                  </a:lnTo>
                  <a:lnTo>
                    <a:pt x="19" y="5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01" name="Freeform 2228"/>
            <p:cNvSpPr>
              <a:spLocks/>
            </p:cNvSpPr>
            <p:nvPr/>
          </p:nvSpPr>
          <p:spPr bwMode="auto">
            <a:xfrm>
              <a:off x="2399" y="1325"/>
              <a:ext cx="10" cy="7"/>
            </a:xfrm>
            <a:custGeom>
              <a:avLst/>
              <a:gdLst>
                <a:gd name="T0" fmla="*/ 0 w 64"/>
                <a:gd name="T1" fmla="*/ 0 h 46"/>
                <a:gd name="T2" fmla="*/ 0 w 64"/>
                <a:gd name="T3" fmla="*/ 0 h 46"/>
                <a:gd name="T4" fmla="*/ 0 w 64"/>
                <a:gd name="T5" fmla="*/ 0 h 46"/>
                <a:gd name="T6" fmla="*/ 0 w 6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6"/>
                <a:gd name="T14" fmla="*/ 64 w 6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6">
                  <a:moveTo>
                    <a:pt x="64" y="46"/>
                  </a:moveTo>
                  <a:lnTo>
                    <a:pt x="64" y="0"/>
                  </a:lnTo>
                  <a:lnTo>
                    <a:pt x="0" y="46"/>
                  </a:lnTo>
                  <a:lnTo>
                    <a:pt x="64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02" name="Freeform 2229"/>
            <p:cNvSpPr>
              <a:spLocks/>
            </p:cNvSpPr>
            <p:nvPr/>
          </p:nvSpPr>
          <p:spPr bwMode="auto">
            <a:xfrm>
              <a:off x="2399" y="1325"/>
              <a:ext cx="10" cy="7"/>
            </a:xfrm>
            <a:custGeom>
              <a:avLst/>
              <a:gdLst>
                <a:gd name="T0" fmla="*/ 0 w 64"/>
                <a:gd name="T1" fmla="*/ 0 h 46"/>
                <a:gd name="T2" fmla="*/ 0 w 64"/>
                <a:gd name="T3" fmla="*/ 0 h 46"/>
                <a:gd name="T4" fmla="*/ 0 w 64"/>
                <a:gd name="T5" fmla="*/ 0 h 46"/>
                <a:gd name="T6" fmla="*/ 0 w 6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6"/>
                <a:gd name="T14" fmla="*/ 64 w 6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6">
                  <a:moveTo>
                    <a:pt x="64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03" name="Rectangle 2230"/>
            <p:cNvSpPr>
              <a:spLocks noChangeArrowheads="1"/>
            </p:cNvSpPr>
            <p:nvPr/>
          </p:nvSpPr>
          <p:spPr bwMode="auto">
            <a:xfrm>
              <a:off x="2399" y="1325"/>
              <a:ext cx="1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904" name="Freeform 2231"/>
            <p:cNvSpPr>
              <a:spLocks/>
            </p:cNvSpPr>
            <p:nvPr/>
          </p:nvSpPr>
          <p:spPr bwMode="auto">
            <a:xfrm>
              <a:off x="2401" y="1317"/>
              <a:ext cx="7" cy="7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0 h 45"/>
                <a:gd name="T4" fmla="*/ 0 w 45"/>
                <a:gd name="T5" fmla="*/ 0 h 45"/>
                <a:gd name="T6" fmla="*/ 0 w 4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5"/>
                <a:gd name="T14" fmla="*/ 45 w 4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5">
                  <a:moveTo>
                    <a:pt x="0" y="0"/>
                  </a:moveTo>
                  <a:lnTo>
                    <a:pt x="0" y="45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05" name="Freeform 2232"/>
            <p:cNvSpPr>
              <a:spLocks/>
            </p:cNvSpPr>
            <p:nvPr/>
          </p:nvSpPr>
          <p:spPr bwMode="auto">
            <a:xfrm>
              <a:off x="2401" y="1317"/>
              <a:ext cx="7" cy="7"/>
            </a:xfrm>
            <a:custGeom>
              <a:avLst/>
              <a:gdLst>
                <a:gd name="T0" fmla="*/ 0 w 45"/>
                <a:gd name="T1" fmla="*/ 0 h 45"/>
                <a:gd name="T2" fmla="*/ 0 w 45"/>
                <a:gd name="T3" fmla="*/ 0 h 45"/>
                <a:gd name="T4" fmla="*/ 0 w 45"/>
                <a:gd name="T5" fmla="*/ 0 h 45"/>
                <a:gd name="T6" fmla="*/ 0 w 4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5"/>
                <a:gd name="T14" fmla="*/ 45 w 4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5">
                  <a:moveTo>
                    <a:pt x="0" y="45"/>
                  </a:moveTo>
                  <a:lnTo>
                    <a:pt x="45" y="0"/>
                  </a:lnTo>
                  <a:lnTo>
                    <a:pt x="4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06" name="Rectangle 2233"/>
            <p:cNvSpPr>
              <a:spLocks noChangeArrowheads="1"/>
            </p:cNvSpPr>
            <p:nvPr/>
          </p:nvSpPr>
          <p:spPr bwMode="auto">
            <a:xfrm>
              <a:off x="2401" y="1317"/>
              <a:ext cx="7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907" name="Line 2234"/>
            <p:cNvSpPr>
              <a:spLocks noChangeShapeType="1"/>
            </p:cNvSpPr>
            <p:nvPr/>
          </p:nvSpPr>
          <p:spPr bwMode="auto">
            <a:xfrm flipH="1">
              <a:off x="2389" y="1274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08" name="Line 2235"/>
            <p:cNvSpPr>
              <a:spLocks noChangeShapeType="1"/>
            </p:cNvSpPr>
            <p:nvPr/>
          </p:nvSpPr>
          <p:spPr bwMode="auto">
            <a:xfrm flipV="1">
              <a:off x="2392" y="1266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09" name="Freeform 2236"/>
            <p:cNvSpPr>
              <a:spLocks/>
            </p:cNvSpPr>
            <p:nvPr/>
          </p:nvSpPr>
          <p:spPr bwMode="auto">
            <a:xfrm>
              <a:off x="2395" y="1263"/>
              <a:ext cx="15" cy="8"/>
            </a:xfrm>
            <a:custGeom>
              <a:avLst/>
              <a:gdLst>
                <a:gd name="T0" fmla="*/ 0 w 89"/>
                <a:gd name="T1" fmla="*/ 0 h 45"/>
                <a:gd name="T2" fmla="*/ 0 w 89"/>
                <a:gd name="T3" fmla="*/ 0 h 45"/>
                <a:gd name="T4" fmla="*/ 0 w 89"/>
                <a:gd name="T5" fmla="*/ 0 h 45"/>
                <a:gd name="T6" fmla="*/ 0 w 8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45"/>
                <a:gd name="T14" fmla="*/ 89 w 8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45">
                  <a:moveTo>
                    <a:pt x="0" y="0"/>
                  </a:moveTo>
                  <a:lnTo>
                    <a:pt x="0" y="45"/>
                  </a:lnTo>
                  <a:lnTo>
                    <a:pt x="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10" name="Freeform 2237"/>
            <p:cNvSpPr>
              <a:spLocks/>
            </p:cNvSpPr>
            <p:nvPr/>
          </p:nvSpPr>
          <p:spPr bwMode="auto">
            <a:xfrm>
              <a:off x="2395" y="1263"/>
              <a:ext cx="15" cy="8"/>
            </a:xfrm>
            <a:custGeom>
              <a:avLst/>
              <a:gdLst>
                <a:gd name="T0" fmla="*/ 0 w 89"/>
                <a:gd name="T1" fmla="*/ 0 h 45"/>
                <a:gd name="T2" fmla="*/ 0 w 89"/>
                <a:gd name="T3" fmla="*/ 0 h 45"/>
                <a:gd name="T4" fmla="*/ 0 w 89"/>
                <a:gd name="T5" fmla="*/ 0 h 45"/>
                <a:gd name="T6" fmla="*/ 0 w 8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45"/>
                <a:gd name="T14" fmla="*/ 89 w 8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45">
                  <a:moveTo>
                    <a:pt x="0" y="45"/>
                  </a:moveTo>
                  <a:lnTo>
                    <a:pt x="89" y="0"/>
                  </a:lnTo>
                  <a:lnTo>
                    <a:pt x="8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11" name="Rectangle 2238"/>
            <p:cNvSpPr>
              <a:spLocks noChangeArrowheads="1"/>
            </p:cNvSpPr>
            <p:nvPr/>
          </p:nvSpPr>
          <p:spPr bwMode="auto">
            <a:xfrm>
              <a:off x="2395" y="1263"/>
              <a:ext cx="1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912" name="Freeform 2239"/>
            <p:cNvSpPr>
              <a:spLocks/>
            </p:cNvSpPr>
            <p:nvPr/>
          </p:nvSpPr>
          <p:spPr bwMode="auto">
            <a:xfrm>
              <a:off x="2391" y="1244"/>
              <a:ext cx="17" cy="22"/>
            </a:xfrm>
            <a:custGeom>
              <a:avLst/>
              <a:gdLst>
                <a:gd name="T0" fmla="*/ 0 w 100"/>
                <a:gd name="T1" fmla="*/ 0 h 138"/>
                <a:gd name="T2" fmla="*/ 0 w 100"/>
                <a:gd name="T3" fmla="*/ 0 h 138"/>
                <a:gd name="T4" fmla="*/ 0 w 100"/>
                <a:gd name="T5" fmla="*/ 0 h 138"/>
                <a:gd name="T6" fmla="*/ 0 w 100"/>
                <a:gd name="T7" fmla="*/ 0 h 1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38"/>
                <a:gd name="T14" fmla="*/ 100 w 100"/>
                <a:gd name="T15" fmla="*/ 138 h 1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38">
                  <a:moveTo>
                    <a:pt x="60" y="0"/>
                  </a:moveTo>
                  <a:lnTo>
                    <a:pt x="100" y="22"/>
                  </a:lnTo>
                  <a:lnTo>
                    <a:pt x="0" y="13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13" name="Freeform 2240"/>
            <p:cNvSpPr>
              <a:spLocks/>
            </p:cNvSpPr>
            <p:nvPr/>
          </p:nvSpPr>
          <p:spPr bwMode="auto">
            <a:xfrm>
              <a:off x="2391" y="1248"/>
              <a:ext cx="17" cy="20"/>
            </a:xfrm>
            <a:custGeom>
              <a:avLst/>
              <a:gdLst>
                <a:gd name="T0" fmla="*/ 0 w 100"/>
                <a:gd name="T1" fmla="*/ 0 h 130"/>
                <a:gd name="T2" fmla="*/ 0 w 100"/>
                <a:gd name="T3" fmla="*/ 0 h 130"/>
                <a:gd name="T4" fmla="*/ 0 w 100"/>
                <a:gd name="T5" fmla="*/ 0 h 130"/>
                <a:gd name="T6" fmla="*/ 0 w 100"/>
                <a:gd name="T7" fmla="*/ 0 h 1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"/>
                <a:gd name="T13" fmla="*/ 0 h 130"/>
                <a:gd name="T14" fmla="*/ 100 w 100"/>
                <a:gd name="T15" fmla="*/ 130 h 1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" h="130">
                  <a:moveTo>
                    <a:pt x="100" y="0"/>
                  </a:moveTo>
                  <a:lnTo>
                    <a:pt x="0" y="116"/>
                  </a:lnTo>
                  <a:lnTo>
                    <a:pt x="43" y="13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14" name="Freeform 2241"/>
            <p:cNvSpPr>
              <a:spLocks/>
            </p:cNvSpPr>
            <p:nvPr/>
          </p:nvSpPr>
          <p:spPr bwMode="auto">
            <a:xfrm>
              <a:off x="2391" y="1244"/>
              <a:ext cx="17" cy="24"/>
            </a:xfrm>
            <a:custGeom>
              <a:avLst/>
              <a:gdLst>
                <a:gd name="T0" fmla="*/ 0 w 100"/>
                <a:gd name="T1" fmla="*/ 0 h 152"/>
                <a:gd name="T2" fmla="*/ 0 w 100"/>
                <a:gd name="T3" fmla="*/ 0 h 152"/>
                <a:gd name="T4" fmla="*/ 0 w 100"/>
                <a:gd name="T5" fmla="*/ 0 h 152"/>
                <a:gd name="T6" fmla="*/ 0 w 100"/>
                <a:gd name="T7" fmla="*/ 0 h 152"/>
                <a:gd name="T8" fmla="*/ 0 w 100"/>
                <a:gd name="T9" fmla="*/ 0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"/>
                <a:gd name="T16" fmla="*/ 0 h 152"/>
                <a:gd name="T17" fmla="*/ 100 w 100"/>
                <a:gd name="T18" fmla="*/ 152 h 1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" h="152">
                  <a:moveTo>
                    <a:pt x="60" y="0"/>
                  </a:moveTo>
                  <a:lnTo>
                    <a:pt x="100" y="22"/>
                  </a:lnTo>
                  <a:lnTo>
                    <a:pt x="43" y="152"/>
                  </a:lnTo>
                  <a:lnTo>
                    <a:pt x="0" y="138"/>
                  </a:lnTo>
                  <a:lnTo>
                    <a:pt x="6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15" name="Freeform 2242"/>
            <p:cNvSpPr>
              <a:spLocks/>
            </p:cNvSpPr>
            <p:nvPr/>
          </p:nvSpPr>
          <p:spPr bwMode="auto">
            <a:xfrm>
              <a:off x="2398" y="1269"/>
              <a:ext cx="15" cy="28"/>
            </a:xfrm>
            <a:custGeom>
              <a:avLst/>
              <a:gdLst>
                <a:gd name="T0" fmla="*/ 0 w 87"/>
                <a:gd name="T1" fmla="*/ 0 h 184"/>
                <a:gd name="T2" fmla="*/ 0 w 87"/>
                <a:gd name="T3" fmla="*/ 0 h 184"/>
                <a:gd name="T4" fmla="*/ 0 w 87"/>
                <a:gd name="T5" fmla="*/ 0 h 184"/>
                <a:gd name="T6" fmla="*/ 0 w 87"/>
                <a:gd name="T7" fmla="*/ 0 h 1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84"/>
                <a:gd name="T14" fmla="*/ 87 w 87"/>
                <a:gd name="T15" fmla="*/ 184 h 1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84">
                  <a:moveTo>
                    <a:pt x="43" y="0"/>
                  </a:moveTo>
                  <a:lnTo>
                    <a:pt x="87" y="13"/>
                  </a:lnTo>
                  <a:lnTo>
                    <a:pt x="0" y="18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16" name="Freeform 2243"/>
            <p:cNvSpPr>
              <a:spLocks/>
            </p:cNvSpPr>
            <p:nvPr/>
          </p:nvSpPr>
          <p:spPr bwMode="auto">
            <a:xfrm>
              <a:off x="2398" y="1271"/>
              <a:ext cx="15" cy="28"/>
            </a:xfrm>
            <a:custGeom>
              <a:avLst/>
              <a:gdLst>
                <a:gd name="T0" fmla="*/ 0 w 87"/>
                <a:gd name="T1" fmla="*/ 0 h 179"/>
                <a:gd name="T2" fmla="*/ 0 w 87"/>
                <a:gd name="T3" fmla="*/ 0 h 179"/>
                <a:gd name="T4" fmla="*/ 0 w 87"/>
                <a:gd name="T5" fmla="*/ 0 h 179"/>
                <a:gd name="T6" fmla="*/ 0 w 87"/>
                <a:gd name="T7" fmla="*/ 0 h 1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7"/>
                <a:gd name="T13" fmla="*/ 0 h 179"/>
                <a:gd name="T14" fmla="*/ 87 w 87"/>
                <a:gd name="T15" fmla="*/ 179 h 1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7" h="179">
                  <a:moveTo>
                    <a:pt x="87" y="0"/>
                  </a:moveTo>
                  <a:lnTo>
                    <a:pt x="0" y="171"/>
                  </a:lnTo>
                  <a:lnTo>
                    <a:pt x="46" y="17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17" name="Freeform 2244"/>
            <p:cNvSpPr>
              <a:spLocks/>
            </p:cNvSpPr>
            <p:nvPr/>
          </p:nvSpPr>
          <p:spPr bwMode="auto">
            <a:xfrm>
              <a:off x="2398" y="1269"/>
              <a:ext cx="15" cy="30"/>
            </a:xfrm>
            <a:custGeom>
              <a:avLst/>
              <a:gdLst>
                <a:gd name="T0" fmla="*/ 0 w 87"/>
                <a:gd name="T1" fmla="*/ 0 h 192"/>
                <a:gd name="T2" fmla="*/ 0 w 87"/>
                <a:gd name="T3" fmla="*/ 0 h 192"/>
                <a:gd name="T4" fmla="*/ 0 w 87"/>
                <a:gd name="T5" fmla="*/ 0 h 192"/>
                <a:gd name="T6" fmla="*/ 0 w 87"/>
                <a:gd name="T7" fmla="*/ 0 h 192"/>
                <a:gd name="T8" fmla="*/ 0 w 87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"/>
                <a:gd name="T16" fmla="*/ 0 h 192"/>
                <a:gd name="T17" fmla="*/ 87 w 87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" h="192">
                  <a:moveTo>
                    <a:pt x="43" y="0"/>
                  </a:moveTo>
                  <a:lnTo>
                    <a:pt x="87" y="13"/>
                  </a:lnTo>
                  <a:lnTo>
                    <a:pt x="46" y="192"/>
                  </a:lnTo>
                  <a:lnTo>
                    <a:pt x="0" y="184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18" name="Freeform 2245"/>
            <p:cNvSpPr>
              <a:spLocks/>
            </p:cNvSpPr>
            <p:nvPr/>
          </p:nvSpPr>
          <p:spPr bwMode="auto">
            <a:xfrm>
              <a:off x="2389" y="1241"/>
              <a:ext cx="18" cy="28"/>
            </a:xfrm>
            <a:custGeom>
              <a:avLst/>
              <a:gdLst>
                <a:gd name="T0" fmla="*/ 0 w 111"/>
                <a:gd name="T1" fmla="*/ 0 h 175"/>
                <a:gd name="T2" fmla="*/ 0 w 111"/>
                <a:gd name="T3" fmla="*/ 0 h 175"/>
                <a:gd name="T4" fmla="*/ 0 w 111"/>
                <a:gd name="T5" fmla="*/ 0 h 175"/>
                <a:gd name="T6" fmla="*/ 0 w 111"/>
                <a:gd name="T7" fmla="*/ 0 h 1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175"/>
                <a:gd name="T14" fmla="*/ 111 w 111"/>
                <a:gd name="T15" fmla="*/ 175 h 1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175">
                  <a:moveTo>
                    <a:pt x="72" y="0"/>
                  </a:moveTo>
                  <a:lnTo>
                    <a:pt x="111" y="23"/>
                  </a:lnTo>
                  <a:lnTo>
                    <a:pt x="0" y="17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19" name="Freeform 2246"/>
            <p:cNvSpPr>
              <a:spLocks/>
            </p:cNvSpPr>
            <p:nvPr/>
          </p:nvSpPr>
          <p:spPr bwMode="auto">
            <a:xfrm>
              <a:off x="2389" y="1245"/>
              <a:ext cx="18" cy="26"/>
            </a:xfrm>
            <a:custGeom>
              <a:avLst/>
              <a:gdLst>
                <a:gd name="T0" fmla="*/ 0 w 111"/>
                <a:gd name="T1" fmla="*/ 0 h 163"/>
                <a:gd name="T2" fmla="*/ 0 w 111"/>
                <a:gd name="T3" fmla="*/ 0 h 163"/>
                <a:gd name="T4" fmla="*/ 0 w 111"/>
                <a:gd name="T5" fmla="*/ 0 h 163"/>
                <a:gd name="T6" fmla="*/ 0 w 111"/>
                <a:gd name="T7" fmla="*/ 0 h 1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1"/>
                <a:gd name="T13" fmla="*/ 0 h 163"/>
                <a:gd name="T14" fmla="*/ 111 w 111"/>
                <a:gd name="T15" fmla="*/ 163 h 1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1" h="163">
                  <a:moveTo>
                    <a:pt x="111" y="0"/>
                  </a:moveTo>
                  <a:lnTo>
                    <a:pt x="0" y="152"/>
                  </a:lnTo>
                  <a:lnTo>
                    <a:pt x="43" y="16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20" name="Freeform 2247"/>
            <p:cNvSpPr>
              <a:spLocks/>
            </p:cNvSpPr>
            <p:nvPr/>
          </p:nvSpPr>
          <p:spPr bwMode="auto">
            <a:xfrm>
              <a:off x="2389" y="1241"/>
              <a:ext cx="18" cy="30"/>
            </a:xfrm>
            <a:custGeom>
              <a:avLst/>
              <a:gdLst>
                <a:gd name="T0" fmla="*/ 0 w 111"/>
                <a:gd name="T1" fmla="*/ 0 h 186"/>
                <a:gd name="T2" fmla="*/ 0 w 111"/>
                <a:gd name="T3" fmla="*/ 0 h 186"/>
                <a:gd name="T4" fmla="*/ 0 w 111"/>
                <a:gd name="T5" fmla="*/ 0 h 186"/>
                <a:gd name="T6" fmla="*/ 0 w 111"/>
                <a:gd name="T7" fmla="*/ 0 h 186"/>
                <a:gd name="T8" fmla="*/ 0 w 111"/>
                <a:gd name="T9" fmla="*/ 0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186"/>
                <a:gd name="T17" fmla="*/ 111 w 111"/>
                <a:gd name="T18" fmla="*/ 186 h 1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186">
                  <a:moveTo>
                    <a:pt x="72" y="0"/>
                  </a:moveTo>
                  <a:lnTo>
                    <a:pt x="111" y="23"/>
                  </a:lnTo>
                  <a:lnTo>
                    <a:pt x="43" y="186"/>
                  </a:lnTo>
                  <a:lnTo>
                    <a:pt x="0" y="175"/>
                  </a:lnTo>
                  <a:lnTo>
                    <a:pt x="7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21" name="Line 2248"/>
            <p:cNvSpPr>
              <a:spLocks noChangeShapeType="1"/>
            </p:cNvSpPr>
            <p:nvPr/>
          </p:nvSpPr>
          <p:spPr bwMode="auto">
            <a:xfrm>
              <a:off x="2389" y="1268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22" name="Line 2249"/>
            <p:cNvSpPr>
              <a:spLocks noChangeShapeType="1"/>
            </p:cNvSpPr>
            <p:nvPr/>
          </p:nvSpPr>
          <p:spPr bwMode="auto">
            <a:xfrm flipV="1">
              <a:off x="2430" y="1321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23" name="Freeform 2250"/>
            <p:cNvSpPr>
              <a:spLocks/>
            </p:cNvSpPr>
            <p:nvPr/>
          </p:nvSpPr>
          <p:spPr bwMode="auto">
            <a:xfrm>
              <a:off x="2428" y="1323"/>
              <a:ext cx="10" cy="5"/>
            </a:xfrm>
            <a:custGeom>
              <a:avLst/>
              <a:gdLst>
                <a:gd name="T0" fmla="*/ 0 w 59"/>
                <a:gd name="T1" fmla="*/ 0 h 31"/>
                <a:gd name="T2" fmla="*/ 0 w 59"/>
                <a:gd name="T3" fmla="*/ 0 h 31"/>
                <a:gd name="T4" fmla="*/ 0 w 59"/>
                <a:gd name="T5" fmla="*/ 0 h 31"/>
                <a:gd name="T6" fmla="*/ 0 w 59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31"/>
                <a:gd name="T14" fmla="*/ 59 w 59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31">
                  <a:moveTo>
                    <a:pt x="26" y="31"/>
                  </a:moveTo>
                  <a:lnTo>
                    <a:pt x="59" y="0"/>
                  </a:lnTo>
                  <a:lnTo>
                    <a:pt x="0" y="2"/>
                  </a:lnTo>
                  <a:lnTo>
                    <a:pt x="26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24" name="Freeform 2251"/>
            <p:cNvSpPr>
              <a:spLocks/>
            </p:cNvSpPr>
            <p:nvPr/>
          </p:nvSpPr>
          <p:spPr bwMode="auto">
            <a:xfrm>
              <a:off x="2428" y="1318"/>
              <a:ext cx="10" cy="5"/>
            </a:xfrm>
            <a:custGeom>
              <a:avLst/>
              <a:gdLst>
                <a:gd name="T0" fmla="*/ 0 w 59"/>
                <a:gd name="T1" fmla="*/ 0 h 31"/>
                <a:gd name="T2" fmla="*/ 0 w 59"/>
                <a:gd name="T3" fmla="*/ 0 h 31"/>
                <a:gd name="T4" fmla="*/ 0 w 59"/>
                <a:gd name="T5" fmla="*/ 0 h 31"/>
                <a:gd name="T6" fmla="*/ 0 w 59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31"/>
                <a:gd name="T14" fmla="*/ 59 w 59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31">
                  <a:moveTo>
                    <a:pt x="59" y="29"/>
                  </a:moveTo>
                  <a:lnTo>
                    <a:pt x="0" y="31"/>
                  </a:lnTo>
                  <a:lnTo>
                    <a:pt x="33" y="0"/>
                  </a:lnTo>
                  <a:lnTo>
                    <a:pt x="59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25" name="Freeform 2252"/>
            <p:cNvSpPr>
              <a:spLocks/>
            </p:cNvSpPr>
            <p:nvPr/>
          </p:nvSpPr>
          <p:spPr bwMode="auto">
            <a:xfrm>
              <a:off x="2428" y="1318"/>
              <a:ext cx="10" cy="10"/>
            </a:xfrm>
            <a:custGeom>
              <a:avLst/>
              <a:gdLst>
                <a:gd name="T0" fmla="*/ 0 w 59"/>
                <a:gd name="T1" fmla="*/ 0 h 60"/>
                <a:gd name="T2" fmla="*/ 0 w 59"/>
                <a:gd name="T3" fmla="*/ 0 h 60"/>
                <a:gd name="T4" fmla="*/ 0 w 59"/>
                <a:gd name="T5" fmla="*/ 0 h 60"/>
                <a:gd name="T6" fmla="*/ 0 w 59"/>
                <a:gd name="T7" fmla="*/ 0 h 60"/>
                <a:gd name="T8" fmla="*/ 0 w 5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60"/>
                <a:gd name="T17" fmla="*/ 59 w 5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60">
                  <a:moveTo>
                    <a:pt x="26" y="60"/>
                  </a:moveTo>
                  <a:lnTo>
                    <a:pt x="59" y="29"/>
                  </a:lnTo>
                  <a:lnTo>
                    <a:pt x="33" y="0"/>
                  </a:lnTo>
                  <a:lnTo>
                    <a:pt x="0" y="31"/>
                  </a:lnTo>
                  <a:lnTo>
                    <a:pt x="26" y="6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26" name="Line 2253"/>
            <p:cNvSpPr>
              <a:spLocks noChangeShapeType="1"/>
            </p:cNvSpPr>
            <p:nvPr/>
          </p:nvSpPr>
          <p:spPr bwMode="auto">
            <a:xfrm flipH="1" flipV="1">
              <a:off x="2443" y="1321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27" name="Freeform 2254"/>
            <p:cNvSpPr>
              <a:spLocks/>
            </p:cNvSpPr>
            <p:nvPr/>
          </p:nvSpPr>
          <p:spPr bwMode="auto">
            <a:xfrm>
              <a:off x="2445" y="1319"/>
              <a:ext cx="5" cy="10"/>
            </a:xfrm>
            <a:custGeom>
              <a:avLst/>
              <a:gdLst>
                <a:gd name="T0" fmla="*/ 0 w 34"/>
                <a:gd name="T1" fmla="*/ 0 h 60"/>
                <a:gd name="T2" fmla="*/ 0 w 34"/>
                <a:gd name="T3" fmla="*/ 0 h 60"/>
                <a:gd name="T4" fmla="*/ 0 w 34"/>
                <a:gd name="T5" fmla="*/ 0 h 60"/>
                <a:gd name="T6" fmla="*/ 0 w 34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60"/>
                <a:gd name="T14" fmla="*/ 34 w 34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60">
                  <a:moveTo>
                    <a:pt x="34" y="30"/>
                  </a:moveTo>
                  <a:lnTo>
                    <a:pt x="0" y="0"/>
                  </a:lnTo>
                  <a:lnTo>
                    <a:pt x="7" y="60"/>
                  </a:lnTo>
                  <a:lnTo>
                    <a:pt x="34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28" name="Freeform 2255"/>
            <p:cNvSpPr>
              <a:spLocks/>
            </p:cNvSpPr>
            <p:nvPr/>
          </p:nvSpPr>
          <p:spPr bwMode="auto">
            <a:xfrm>
              <a:off x="2440" y="1319"/>
              <a:ext cx="6" cy="10"/>
            </a:xfrm>
            <a:custGeom>
              <a:avLst/>
              <a:gdLst>
                <a:gd name="T0" fmla="*/ 0 w 33"/>
                <a:gd name="T1" fmla="*/ 0 h 60"/>
                <a:gd name="T2" fmla="*/ 0 w 33"/>
                <a:gd name="T3" fmla="*/ 0 h 60"/>
                <a:gd name="T4" fmla="*/ 0 w 33"/>
                <a:gd name="T5" fmla="*/ 0 h 60"/>
                <a:gd name="T6" fmla="*/ 0 w 33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60"/>
                <a:gd name="T14" fmla="*/ 33 w 33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60">
                  <a:moveTo>
                    <a:pt x="26" y="0"/>
                  </a:moveTo>
                  <a:lnTo>
                    <a:pt x="33" y="60"/>
                  </a:lnTo>
                  <a:lnTo>
                    <a:pt x="0" y="3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29" name="Freeform 2256"/>
            <p:cNvSpPr>
              <a:spLocks/>
            </p:cNvSpPr>
            <p:nvPr/>
          </p:nvSpPr>
          <p:spPr bwMode="auto">
            <a:xfrm>
              <a:off x="2440" y="1319"/>
              <a:ext cx="10" cy="10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0 h 60"/>
                <a:gd name="T4" fmla="*/ 0 w 60"/>
                <a:gd name="T5" fmla="*/ 0 h 60"/>
                <a:gd name="T6" fmla="*/ 0 w 60"/>
                <a:gd name="T7" fmla="*/ 0 h 60"/>
                <a:gd name="T8" fmla="*/ 0 w 60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60"/>
                <a:gd name="T17" fmla="*/ 60 w 60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60">
                  <a:moveTo>
                    <a:pt x="60" y="30"/>
                  </a:moveTo>
                  <a:lnTo>
                    <a:pt x="26" y="0"/>
                  </a:lnTo>
                  <a:lnTo>
                    <a:pt x="0" y="30"/>
                  </a:lnTo>
                  <a:lnTo>
                    <a:pt x="33" y="60"/>
                  </a:lnTo>
                  <a:lnTo>
                    <a:pt x="60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30" name="Line 2257"/>
            <p:cNvSpPr>
              <a:spLocks noChangeShapeType="1"/>
            </p:cNvSpPr>
            <p:nvPr/>
          </p:nvSpPr>
          <p:spPr bwMode="auto">
            <a:xfrm flipH="1">
              <a:off x="2429" y="1324"/>
              <a:ext cx="2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31" name="Line 2258"/>
            <p:cNvSpPr>
              <a:spLocks noChangeShapeType="1"/>
            </p:cNvSpPr>
            <p:nvPr/>
          </p:nvSpPr>
          <p:spPr bwMode="auto">
            <a:xfrm>
              <a:off x="2429" y="1327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32" name="Line 2259"/>
            <p:cNvSpPr>
              <a:spLocks noChangeShapeType="1"/>
            </p:cNvSpPr>
            <p:nvPr/>
          </p:nvSpPr>
          <p:spPr bwMode="auto">
            <a:xfrm>
              <a:off x="2432" y="1323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33" name="Freeform 2260"/>
            <p:cNvSpPr>
              <a:spLocks/>
            </p:cNvSpPr>
            <p:nvPr/>
          </p:nvSpPr>
          <p:spPr bwMode="auto">
            <a:xfrm>
              <a:off x="2426" y="1324"/>
              <a:ext cx="8" cy="7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8" y="0"/>
                  </a:moveTo>
                  <a:lnTo>
                    <a:pt x="0" y="44"/>
                  </a:lnTo>
                  <a:lnTo>
                    <a:pt x="47" y="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34" name="Freeform 2261"/>
            <p:cNvSpPr>
              <a:spLocks/>
            </p:cNvSpPr>
            <p:nvPr/>
          </p:nvSpPr>
          <p:spPr bwMode="auto">
            <a:xfrm>
              <a:off x="2426" y="1325"/>
              <a:ext cx="8" cy="7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0" y="35"/>
                  </a:moveTo>
                  <a:lnTo>
                    <a:pt x="47" y="0"/>
                  </a:lnTo>
                  <a:lnTo>
                    <a:pt x="38" y="44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35" name="Freeform 2262"/>
            <p:cNvSpPr>
              <a:spLocks/>
            </p:cNvSpPr>
            <p:nvPr/>
          </p:nvSpPr>
          <p:spPr bwMode="auto">
            <a:xfrm>
              <a:off x="2426" y="1324"/>
              <a:ext cx="8" cy="8"/>
            </a:xfrm>
            <a:custGeom>
              <a:avLst/>
              <a:gdLst>
                <a:gd name="T0" fmla="*/ 0 w 47"/>
                <a:gd name="T1" fmla="*/ 0 h 53"/>
                <a:gd name="T2" fmla="*/ 0 w 47"/>
                <a:gd name="T3" fmla="*/ 0 h 53"/>
                <a:gd name="T4" fmla="*/ 0 w 47"/>
                <a:gd name="T5" fmla="*/ 0 h 53"/>
                <a:gd name="T6" fmla="*/ 0 w 47"/>
                <a:gd name="T7" fmla="*/ 0 h 53"/>
                <a:gd name="T8" fmla="*/ 0 w 47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3"/>
                <a:gd name="T17" fmla="*/ 47 w 4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3">
                  <a:moveTo>
                    <a:pt x="8" y="0"/>
                  </a:moveTo>
                  <a:lnTo>
                    <a:pt x="0" y="44"/>
                  </a:lnTo>
                  <a:lnTo>
                    <a:pt x="38" y="53"/>
                  </a:lnTo>
                  <a:lnTo>
                    <a:pt x="47" y="9"/>
                  </a:lnTo>
                  <a:lnTo>
                    <a:pt x="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36" name="Line 2263"/>
            <p:cNvSpPr>
              <a:spLocks noChangeShapeType="1"/>
            </p:cNvSpPr>
            <p:nvPr/>
          </p:nvSpPr>
          <p:spPr bwMode="auto">
            <a:xfrm>
              <a:off x="2431" y="1325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37" name="Line 2264"/>
            <p:cNvSpPr>
              <a:spLocks noChangeShapeType="1"/>
            </p:cNvSpPr>
            <p:nvPr/>
          </p:nvSpPr>
          <p:spPr bwMode="auto">
            <a:xfrm>
              <a:off x="2430" y="1334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38" name="Line 2265"/>
            <p:cNvSpPr>
              <a:spLocks noChangeShapeType="1"/>
            </p:cNvSpPr>
            <p:nvPr/>
          </p:nvSpPr>
          <p:spPr bwMode="auto">
            <a:xfrm flipV="1">
              <a:off x="2431" y="1331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39" name="Line 2266"/>
            <p:cNvSpPr>
              <a:spLocks noChangeShapeType="1"/>
            </p:cNvSpPr>
            <p:nvPr/>
          </p:nvSpPr>
          <p:spPr bwMode="auto">
            <a:xfrm flipV="1">
              <a:off x="2429" y="1332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40" name="Line 2267"/>
            <p:cNvSpPr>
              <a:spLocks noChangeShapeType="1"/>
            </p:cNvSpPr>
            <p:nvPr/>
          </p:nvSpPr>
          <p:spPr bwMode="auto">
            <a:xfrm flipH="1" flipV="1">
              <a:off x="2429" y="1329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41" name="Line 2268"/>
            <p:cNvSpPr>
              <a:spLocks noChangeShapeType="1"/>
            </p:cNvSpPr>
            <p:nvPr/>
          </p:nvSpPr>
          <p:spPr bwMode="auto">
            <a:xfrm flipV="1">
              <a:off x="2431" y="1331"/>
              <a:ext cx="6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42" name="Freeform 2269"/>
            <p:cNvSpPr>
              <a:spLocks/>
            </p:cNvSpPr>
            <p:nvPr/>
          </p:nvSpPr>
          <p:spPr bwMode="auto">
            <a:xfrm>
              <a:off x="2428" y="1328"/>
              <a:ext cx="6" cy="8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44"/>
                  </a:moveTo>
                  <a:lnTo>
                    <a:pt x="29" y="0"/>
                  </a:lnTo>
                  <a:lnTo>
                    <a:pt x="0" y="52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43" name="Freeform 2270"/>
            <p:cNvSpPr>
              <a:spLocks/>
            </p:cNvSpPr>
            <p:nvPr/>
          </p:nvSpPr>
          <p:spPr bwMode="auto">
            <a:xfrm>
              <a:off x="2426" y="1328"/>
              <a:ext cx="6" cy="8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0"/>
                  </a:moveTo>
                  <a:lnTo>
                    <a:pt x="9" y="52"/>
                  </a:lnTo>
                  <a:lnTo>
                    <a:pt x="0" y="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44" name="Freeform 2271"/>
            <p:cNvSpPr>
              <a:spLocks/>
            </p:cNvSpPr>
            <p:nvPr/>
          </p:nvSpPr>
          <p:spPr bwMode="auto">
            <a:xfrm>
              <a:off x="2426" y="1328"/>
              <a:ext cx="8" cy="8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0 h 52"/>
                <a:gd name="T4" fmla="*/ 0 w 47"/>
                <a:gd name="T5" fmla="*/ 0 h 52"/>
                <a:gd name="T6" fmla="*/ 0 w 47"/>
                <a:gd name="T7" fmla="*/ 0 h 52"/>
                <a:gd name="T8" fmla="*/ 0 w 47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2"/>
                <a:gd name="T17" fmla="*/ 47 w 47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2">
                  <a:moveTo>
                    <a:pt x="47" y="44"/>
                  </a:moveTo>
                  <a:lnTo>
                    <a:pt x="38" y="0"/>
                  </a:lnTo>
                  <a:lnTo>
                    <a:pt x="0" y="8"/>
                  </a:lnTo>
                  <a:lnTo>
                    <a:pt x="9" y="52"/>
                  </a:lnTo>
                  <a:lnTo>
                    <a:pt x="47" y="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45" name="Line 2272"/>
            <p:cNvSpPr>
              <a:spLocks noChangeShapeType="1"/>
            </p:cNvSpPr>
            <p:nvPr/>
          </p:nvSpPr>
          <p:spPr bwMode="auto">
            <a:xfrm flipH="1" flipV="1">
              <a:off x="2438" y="1334"/>
              <a:ext cx="3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46" name="Line 2273"/>
            <p:cNvSpPr>
              <a:spLocks noChangeShapeType="1"/>
            </p:cNvSpPr>
            <p:nvPr/>
          </p:nvSpPr>
          <p:spPr bwMode="auto">
            <a:xfrm flipV="1">
              <a:off x="2436" y="1334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47" name="Line 2274"/>
            <p:cNvSpPr>
              <a:spLocks noChangeShapeType="1"/>
            </p:cNvSpPr>
            <p:nvPr/>
          </p:nvSpPr>
          <p:spPr bwMode="auto">
            <a:xfrm flipV="1">
              <a:off x="2439" y="1332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48" name="Line 2275"/>
            <p:cNvSpPr>
              <a:spLocks noChangeShapeType="1"/>
            </p:cNvSpPr>
            <p:nvPr/>
          </p:nvSpPr>
          <p:spPr bwMode="auto">
            <a:xfrm flipH="1">
              <a:off x="2441" y="1333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49" name="Line 2276"/>
            <p:cNvSpPr>
              <a:spLocks noChangeShapeType="1"/>
            </p:cNvSpPr>
            <p:nvPr/>
          </p:nvSpPr>
          <p:spPr bwMode="auto">
            <a:xfrm flipH="1" flipV="1">
              <a:off x="2442" y="1331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50" name="Line 2277"/>
            <p:cNvSpPr>
              <a:spLocks noChangeShapeType="1"/>
            </p:cNvSpPr>
            <p:nvPr/>
          </p:nvSpPr>
          <p:spPr bwMode="auto">
            <a:xfrm flipH="1" flipV="1">
              <a:off x="2440" y="1331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51" name="Line 2278"/>
            <p:cNvSpPr>
              <a:spLocks noChangeShapeType="1"/>
            </p:cNvSpPr>
            <p:nvPr/>
          </p:nvSpPr>
          <p:spPr bwMode="auto">
            <a:xfrm flipH="1">
              <a:off x="2443" y="1323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52" name="Line 2279"/>
            <p:cNvSpPr>
              <a:spLocks noChangeShapeType="1"/>
            </p:cNvSpPr>
            <p:nvPr/>
          </p:nvSpPr>
          <p:spPr bwMode="auto">
            <a:xfrm flipH="1">
              <a:off x="2442" y="1328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53" name="Line 2280"/>
            <p:cNvSpPr>
              <a:spLocks noChangeShapeType="1"/>
            </p:cNvSpPr>
            <p:nvPr/>
          </p:nvSpPr>
          <p:spPr bwMode="auto">
            <a:xfrm flipH="1">
              <a:off x="2441" y="1326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54" name="Line 2281"/>
            <p:cNvSpPr>
              <a:spLocks noChangeShapeType="1"/>
            </p:cNvSpPr>
            <p:nvPr/>
          </p:nvSpPr>
          <p:spPr bwMode="auto">
            <a:xfrm flipH="1">
              <a:off x="2433" y="1320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55" name="Line 2282"/>
            <p:cNvSpPr>
              <a:spLocks noChangeShapeType="1"/>
            </p:cNvSpPr>
            <p:nvPr/>
          </p:nvSpPr>
          <p:spPr bwMode="auto">
            <a:xfrm>
              <a:off x="2437" y="1320"/>
              <a:ext cx="3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56" name="Line 2283"/>
            <p:cNvSpPr>
              <a:spLocks noChangeShapeType="1"/>
            </p:cNvSpPr>
            <p:nvPr/>
          </p:nvSpPr>
          <p:spPr bwMode="auto">
            <a:xfrm flipH="1">
              <a:off x="2439" y="1320"/>
              <a:ext cx="2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57" name="Line 2284"/>
            <p:cNvSpPr>
              <a:spLocks noChangeShapeType="1"/>
            </p:cNvSpPr>
            <p:nvPr/>
          </p:nvSpPr>
          <p:spPr bwMode="auto">
            <a:xfrm>
              <a:off x="2439" y="1320"/>
              <a:ext cx="6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58" name="Freeform 2285"/>
            <p:cNvSpPr>
              <a:spLocks/>
            </p:cNvSpPr>
            <p:nvPr/>
          </p:nvSpPr>
          <p:spPr bwMode="auto">
            <a:xfrm>
              <a:off x="2432" y="1317"/>
              <a:ext cx="8" cy="7"/>
            </a:xfrm>
            <a:custGeom>
              <a:avLst/>
              <a:gdLst>
                <a:gd name="T0" fmla="*/ 0 w 56"/>
                <a:gd name="T1" fmla="*/ 0 h 37"/>
                <a:gd name="T2" fmla="*/ 0 w 56"/>
                <a:gd name="T3" fmla="*/ 0 h 37"/>
                <a:gd name="T4" fmla="*/ 0 w 56"/>
                <a:gd name="T5" fmla="*/ 0 h 37"/>
                <a:gd name="T6" fmla="*/ 0 w 56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37"/>
                <a:gd name="T14" fmla="*/ 56 w 56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37">
                  <a:moveTo>
                    <a:pt x="43" y="0"/>
                  </a:moveTo>
                  <a:lnTo>
                    <a:pt x="0" y="14"/>
                  </a:lnTo>
                  <a:lnTo>
                    <a:pt x="56" y="3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59" name="Freeform 2286"/>
            <p:cNvSpPr>
              <a:spLocks/>
            </p:cNvSpPr>
            <p:nvPr/>
          </p:nvSpPr>
          <p:spPr bwMode="auto">
            <a:xfrm>
              <a:off x="2432" y="1320"/>
              <a:ext cx="8" cy="6"/>
            </a:xfrm>
            <a:custGeom>
              <a:avLst/>
              <a:gdLst>
                <a:gd name="T0" fmla="*/ 0 w 56"/>
                <a:gd name="T1" fmla="*/ 0 h 38"/>
                <a:gd name="T2" fmla="*/ 0 w 56"/>
                <a:gd name="T3" fmla="*/ 0 h 38"/>
                <a:gd name="T4" fmla="*/ 0 w 56"/>
                <a:gd name="T5" fmla="*/ 0 h 38"/>
                <a:gd name="T6" fmla="*/ 0 w 56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38"/>
                <a:gd name="T14" fmla="*/ 56 w 56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38">
                  <a:moveTo>
                    <a:pt x="0" y="0"/>
                  </a:moveTo>
                  <a:lnTo>
                    <a:pt x="56" y="23"/>
                  </a:lnTo>
                  <a:lnTo>
                    <a:pt x="12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60" name="Freeform 2287"/>
            <p:cNvSpPr>
              <a:spLocks/>
            </p:cNvSpPr>
            <p:nvPr/>
          </p:nvSpPr>
          <p:spPr bwMode="auto">
            <a:xfrm>
              <a:off x="2432" y="1317"/>
              <a:ext cx="8" cy="9"/>
            </a:xfrm>
            <a:custGeom>
              <a:avLst/>
              <a:gdLst>
                <a:gd name="T0" fmla="*/ 0 w 56"/>
                <a:gd name="T1" fmla="*/ 0 h 52"/>
                <a:gd name="T2" fmla="*/ 0 w 56"/>
                <a:gd name="T3" fmla="*/ 0 h 52"/>
                <a:gd name="T4" fmla="*/ 0 w 56"/>
                <a:gd name="T5" fmla="*/ 0 h 52"/>
                <a:gd name="T6" fmla="*/ 0 w 56"/>
                <a:gd name="T7" fmla="*/ 0 h 52"/>
                <a:gd name="T8" fmla="*/ 0 w 56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52"/>
                <a:gd name="T17" fmla="*/ 56 w 56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52">
                  <a:moveTo>
                    <a:pt x="43" y="0"/>
                  </a:moveTo>
                  <a:lnTo>
                    <a:pt x="0" y="14"/>
                  </a:lnTo>
                  <a:lnTo>
                    <a:pt x="12" y="52"/>
                  </a:lnTo>
                  <a:lnTo>
                    <a:pt x="56" y="37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61" name="Line 2288"/>
            <p:cNvSpPr>
              <a:spLocks noChangeShapeType="1"/>
            </p:cNvSpPr>
            <p:nvPr/>
          </p:nvSpPr>
          <p:spPr bwMode="auto">
            <a:xfrm>
              <a:off x="2440" y="1321"/>
              <a:ext cx="0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62" name="Freeform 2289"/>
            <p:cNvSpPr>
              <a:spLocks/>
            </p:cNvSpPr>
            <p:nvPr/>
          </p:nvSpPr>
          <p:spPr bwMode="auto">
            <a:xfrm>
              <a:off x="2438" y="1317"/>
              <a:ext cx="6" cy="9"/>
            </a:xfrm>
            <a:custGeom>
              <a:avLst/>
              <a:gdLst>
                <a:gd name="T0" fmla="*/ 0 w 42"/>
                <a:gd name="T1" fmla="*/ 0 h 52"/>
                <a:gd name="T2" fmla="*/ 0 w 42"/>
                <a:gd name="T3" fmla="*/ 0 h 52"/>
                <a:gd name="T4" fmla="*/ 0 w 42"/>
                <a:gd name="T5" fmla="*/ 0 h 52"/>
                <a:gd name="T6" fmla="*/ 0 w 42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52"/>
                <a:gd name="T14" fmla="*/ 42 w 42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52">
                  <a:moveTo>
                    <a:pt x="0" y="37"/>
                  </a:moveTo>
                  <a:lnTo>
                    <a:pt x="42" y="52"/>
                  </a:lnTo>
                  <a:lnTo>
                    <a:pt x="11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63" name="Freeform 2290"/>
            <p:cNvSpPr>
              <a:spLocks/>
            </p:cNvSpPr>
            <p:nvPr/>
          </p:nvSpPr>
          <p:spPr bwMode="auto">
            <a:xfrm>
              <a:off x="2440" y="1317"/>
              <a:ext cx="6" cy="9"/>
            </a:xfrm>
            <a:custGeom>
              <a:avLst/>
              <a:gdLst>
                <a:gd name="T0" fmla="*/ 0 w 44"/>
                <a:gd name="T1" fmla="*/ 0 h 52"/>
                <a:gd name="T2" fmla="*/ 0 w 44"/>
                <a:gd name="T3" fmla="*/ 0 h 52"/>
                <a:gd name="T4" fmla="*/ 0 w 44"/>
                <a:gd name="T5" fmla="*/ 0 h 52"/>
                <a:gd name="T6" fmla="*/ 0 w 44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2"/>
                <a:gd name="T14" fmla="*/ 44 w 44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2">
                  <a:moveTo>
                    <a:pt x="31" y="52"/>
                  </a:moveTo>
                  <a:lnTo>
                    <a:pt x="0" y="0"/>
                  </a:lnTo>
                  <a:lnTo>
                    <a:pt x="44" y="15"/>
                  </a:lnTo>
                  <a:lnTo>
                    <a:pt x="31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64" name="Freeform 2291"/>
            <p:cNvSpPr>
              <a:spLocks/>
            </p:cNvSpPr>
            <p:nvPr/>
          </p:nvSpPr>
          <p:spPr bwMode="auto">
            <a:xfrm>
              <a:off x="2438" y="1317"/>
              <a:ext cx="8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0" y="37"/>
                  </a:moveTo>
                  <a:lnTo>
                    <a:pt x="42" y="52"/>
                  </a:lnTo>
                  <a:lnTo>
                    <a:pt x="55" y="15"/>
                  </a:lnTo>
                  <a:lnTo>
                    <a:pt x="11" y="0"/>
                  </a:lnTo>
                  <a:lnTo>
                    <a:pt x="0" y="3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65" name="Line 2292"/>
            <p:cNvSpPr>
              <a:spLocks noChangeShapeType="1"/>
            </p:cNvSpPr>
            <p:nvPr/>
          </p:nvSpPr>
          <p:spPr bwMode="auto">
            <a:xfrm>
              <a:off x="2437" y="1275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66" name="Line 2293"/>
            <p:cNvSpPr>
              <a:spLocks noChangeShapeType="1"/>
            </p:cNvSpPr>
            <p:nvPr/>
          </p:nvSpPr>
          <p:spPr bwMode="auto">
            <a:xfrm flipV="1">
              <a:off x="2443" y="1273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67" name="Line 2294"/>
            <p:cNvSpPr>
              <a:spLocks noChangeShapeType="1"/>
            </p:cNvSpPr>
            <p:nvPr/>
          </p:nvSpPr>
          <p:spPr bwMode="auto">
            <a:xfrm>
              <a:off x="2442" y="1276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68" name="Line 2295"/>
            <p:cNvSpPr>
              <a:spLocks noChangeShapeType="1"/>
            </p:cNvSpPr>
            <p:nvPr/>
          </p:nvSpPr>
          <p:spPr bwMode="auto">
            <a:xfrm flipV="1">
              <a:off x="2446" y="1273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69" name="Line 2296"/>
            <p:cNvSpPr>
              <a:spLocks noChangeShapeType="1"/>
            </p:cNvSpPr>
            <p:nvPr/>
          </p:nvSpPr>
          <p:spPr bwMode="auto">
            <a:xfrm flipH="1">
              <a:off x="2443" y="1276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70" name="Freeform 2297"/>
            <p:cNvSpPr>
              <a:spLocks/>
            </p:cNvSpPr>
            <p:nvPr/>
          </p:nvSpPr>
          <p:spPr bwMode="auto">
            <a:xfrm>
              <a:off x="2440" y="1272"/>
              <a:ext cx="7" cy="6"/>
            </a:xfrm>
            <a:custGeom>
              <a:avLst/>
              <a:gdLst>
                <a:gd name="T0" fmla="*/ 0 w 46"/>
                <a:gd name="T1" fmla="*/ 0 h 45"/>
                <a:gd name="T2" fmla="*/ 0 w 46"/>
                <a:gd name="T3" fmla="*/ 0 h 45"/>
                <a:gd name="T4" fmla="*/ 0 w 46"/>
                <a:gd name="T5" fmla="*/ 0 h 45"/>
                <a:gd name="T6" fmla="*/ 0 w 4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5"/>
                <a:gd name="T14" fmla="*/ 46 w 4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5">
                  <a:moveTo>
                    <a:pt x="0" y="0"/>
                  </a:moveTo>
                  <a:lnTo>
                    <a:pt x="0" y="45"/>
                  </a:ln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71" name="Freeform 2298"/>
            <p:cNvSpPr>
              <a:spLocks/>
            </p:cNvSpPr>
            <p:nvPr/>
          </p:nvSpPr>
          <p:spPr bwMode="auto">
            <a:xfrm>
              <a:off x="2440" y="1272"/>
              <a:ext cx="7" cy="6"/>
            </a:xfrm>
            <a:custGeom>
              <a:avLst/>
              <a:gdLst>
                <a:gd name="T0" fmla="*/ 0 w 46"/>
                <a:gd name="T1" fmla="*/ 0 h 45"/>
                <a:gd name="T2" fmla="*/ 0 w 46"/>
                <a:gd name="T3" fmla="*/ 0 h 45"/>
                <a:gd name="T4" fmla="*/ 0 w 46"/>
                <a:gd name="T5" fmla="*/ 0 h 45"/>
                <a:gd name="T6" fmla="*/ 0 w 4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5"/>
                <a:gd name="T14" fmla="*/ 46 w 4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5">
                  <a:moveTo>
                    <a:pt x="0" y="45"/>
                  </a:moveTo>
                  <a:lnTo>
                    <a:pt x="46" y="0"/>
                  </a:lnTo>
                  <a:lnTo>
                    <a:pt x="4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72" name="Rectangle 2299"/>
            <p:cNvSpPr>
              <a:spLocks noChangeArrowheads="1"/>
            </p:cNvSpPr>
            <p:nvPr/>
          </p:nvSpPr>
          <p:spPr bwMode="auto">
            <a:xfrm>
              <a:off x="2440" y="1272"/>
              <a:ext cx="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973" name="Freeform 2300"/>
            <p:cNvSpPr>
              <a:spLocks/>
            </p:cNvSpPr>
            <p:nvPr/>
          </p:nvSpPr>
          <p:spPr bwMode="auto">
            <a:xfrm>
              <a:off x="2413" y="1264"/>
              <a:ext cx="11" cy="6"/>
            </a:xfrm>
            <a:custGeom>
              <a:avLst/>
              <a:gdLst>
                <a:gd name="T0" fmla="*/ 0 w 68"/>
                <a:gd name="T1" fmla="*/ 0 h 35"/>
                <a:gd name="T2" fmla="*/ 0 w 68"/>
                <a:gd name="T3" fmla="*/ 0 h 35"/>
                <a:gd name="T4" fmla="*/ 0 w 68"/>
                <a:gd name="T5" fmla="*/ 0 h 35"/>
                <a:gd name="T6" fmla="*/ 0 w 68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35"/>
                <a:gd name="T14" fmla="*/ 68 w 68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35">
                  <a:moveTo>
                    <a:pt x="38" y="35"/>
                  </a:moveTo>
                  <a:lnTo>
                    <a:pt x="68" y="2"/>
                  </a:lnTo>
                  <a:lnTo>
                    <a:pt x="0" y="0"/>
                  </a:lnTo>
                  <a:lnTo>
                    <a:pt x="38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74" name="Freeform 2301"/>
            <p:cNvSpPr>
              <a:spLocks/>
            </p:cNvSpPr>
            <p:nvPr/>
          </p:nvSpPr>
          <p:spPr bwMode="auto">
            <a:xfrm>
              <a:off x="2413" y="1258"/>
              <a:ext cx="11" cy="6"/>
            </a:xfrm>
            <a:custGeom>
              <a:avLst/>
              <a:gdLst>
                <a:gd name="T0" fmla="*/ 0 w 68"/>
                <a:gd name="T1" fmla="*/ 0 h 36"/>
                <a:gd name="T2" fmla="*/ 0 w 68"/>
                <a:gd name="T3" fmla="*/ 0 h 36"/>
                <a:gd name="T4" fmla="*/ 0 w 68"/>
                <a:gd name="T5" fmla="*/ 0 h 36"/>
                <a:gd name="T6" fmla="*/ 0 w 68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36"/>
                <a:gd name="T14" fmla="*/ 68 w 68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36">
                  <a:moveTo>
                    <a:pt x="68" y="36"/>
                  </a:moveTo>
                  <a:lnTo>
                    <a:pt x="0" y="34"/>
                  </a:lnTo>
                  <a:lnTo>
                    <a:pt x="30" y="0"/>
                  </a:lnTo>
                  <a:lnTo>
                    <a:pt x="68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75" name="Freeform 2302"/>
            <p:cNvSpPr>
              <a:spLocks/>
            </p:cNvSpPr>
            <p:nvPr/>
          </p:nvSpPr>
          <p:spPr bwMode="auto">
            <a:xfrm>
              <a:off x="2413" y="1258"/>
              <a:ext cx="11" cy="12"/>
            </a:xfrm>
            <a:custGeom>
              <a:avLst/>
              <a:gdLst>
                <a:gd name="T0" fmla="*/ 0 w 68"/>
                <a:gd name="T1" fmla="*/ 0 h 69"/>
                <a:gd name="T2" fmla="*/ 0 w 68"/>
                <a:gd name="T3" fmla="*/ 0 h 69"/>
                <a:gd name="T4" fmla="*/ 0 w 68"/>
                <a:gd name="T5" fmla="*/ 0 h 69"/>
                <a:gd name="T6" fmla="*/ 0 w 68"/>
                <a:gd name="T7" fmla="*/ 0 h 69"/>
                <a:gd name="T8" fmla="*/ 0 w 68"/>
                <a:gd name="T9" fmla="*/ 0 h 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"/>
                <a:gd name="T16" fmla="*/ 0 h 69"/>
                <a:gd name="T17" fmla="*/ 68 w 68"/>
                <a:gd name="T18" fmla="*/ 69 h 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" h="69">
                  <a:moveTo>
                    <a:pt x="38" y="69"/>
                  </a:moveTo>
                  <a:lnTo>
                    <a:pt x="68" y="36"/>
                  </a:lnTo>
                  <a:lnTo>
                    <a:pt x="30" y="0"/>
                  </a:lnTo>
                  <a:lnTo>
                    <a:pt x="0" y="34"/>
                  </a:lnTo>
                  <a:lnTo>
                    <a:pt x="38" y="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76" name="Line 2303"/>
            <p:cNvSpPr>
              <a:spLocks noChangeShapeType="1"/>
            </p:cNvSpPr>
            <p:nvPr/>
          </p:nvSpPr>
          <p:spPr bwMode="auto">
            <a:xfrm flipV="1">
              <a:off x="2423" y="1263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77" name="Freeform 2304"/>
            <p:cNvSpPr>
              <a:spLocks/>
            </p:cNvSpPr>
            <p:nvPr/>
          </p:nvSpPr>
          <p:spPr bwMode="auto">
            <a:xfrm>
              <a:off x="2413" y="1257"/>
              <a:ext cx="13" cy="7"/>
            </a:xfrm>
            <a:custGeom>
              <a:avLst/>
              <a:gdLst>
                <a:gd name="T0" fmla="*/ 0 w 75"/>
                <a:gd name="T1" fmla="*/ 0 h 42"/>
                <a:gd name="T2" fmla="*/ 0 w 75"/>
                <a:gd name="T3" fmla="*/ 0 h 42"/>
                <a:gd name="T4" fmla="*/ 0 w 75"/>
                <a:gd name="T5" fmla="*/ 0 h 42"/>
                <a:gd name="T6" fmla="*/ 0 w 75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2"/>
                <a:gd name="T14" fmla="*/ 75 w 75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2">
                  <a:moveTo>
                    <a:pt x="31" y="0"/>
                  </a:moveTo>
                  <a:lnTo>
                    <a:pt x="0" y="34"/>
                  </a:lnTo>
                  <a:lnTo>
                    <a:pt x="75" y="4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78" name="Freeform 2305"/>
            <p:cNvSpPr>
              <a:spLocks/>
            </p:cNvSpPr>
            <p:nvPr/>
          </p:nvSpPr>
          <p:spPr bwMode="auto">
            <a:xfrm>
              <a:off x="2413" y="1263"/>
              <a:ext cx="13" cy="7"/>
            </a:xfrm>
            <a:custGeom>
              <a:avLst/>
              <a:gdLst>
                <a:gd name="T0" fmla="*/ 0 w 75"/>
                <a:gd name="T1" fmla="*/ 0 h 41"/>
                <a:gd name="T2" fmla="*/ 0 w 75"/>
                <a:gd name="T3" fmla="*/ 0 h 41"/>
                <a:gd name="T4" fmla="*/ 0 w 75"/>
                <a:gd name="T5" fmla="*/ 0 h 41"/>
                <a:gd name="T6" fmla="*/ 0 w 75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1"/>
                <a:gd name="T14" fmla="*/ 75 w 75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1">
                  <a:moveTo>
                    <a:pt x="0" y="0"/>
                  </a:moveTo>
                  <a:lnTo>
                    <a:pt x="75" y="8"/>
                  </a:lnTo>
                  <a:lnTo>
                    <a:pt x="44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79" name="Freeform 2306"/>
            <p:cNvSpPr>
              <a:spLocks/>
            </p:cNvSpPr>
            <p:nvPr/>
          </p:nvSpPr>
          <p:spPr bwMode="auto">
            <a:xfrm>
              <a:off x="2413" y="1257"/>
              <a:ext cx="13" cy="13"/>
            </a:xfrm>
            <a:custGeom>
              <a:avLst/>
              <a:gdLst>
                <a:gd name="T0" fmla="*/ 0 w 75"/>
                <a:gd name="T1" fmla="*/ 0 h 75"/>
                <a:gd name="T2" fmla="*/ 0 w 75"/>
                <a:gd name="T3" fmla="*/ 0 h 75"/>
                <a:gd name="T4" fmla="*/ 0 w 75"/>
                <a:gd name="T5" fmla="*/ 0 h 75"/>
                <a:gd name="T6" fmla="*/ 0 w 75"/>
                <a:gd name="T7" fmla="*/ 0 h 75"/>
                <a:gd name="T8" fmla="*/ 0 w 75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75"/>
                <a:gd name="T17" fmla="*/ 75 w 75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75">
                  <a:moveTo>
                    <a:pt x="31" y="0"/>
                  </a:moveTo>
                  <a:lnTo>
                    <a:pt x="0" y="34"/>
                  </a:lnTo>
                  <a:lnTo>
                    <a:pt x="44" y="75"/>
                  </a:lnTo>
                  <a:lnTo>
                    <a:pt x="75" y="42"/>
                  </a:lnTo>
                  <a:lnTo>
                    <a:pt x="3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80" name="Line 2307"/>
            <p:cNvSpPr>
              <a:spLocks noChangeShapeType="1"/>
            </p:cNvSpPr>
            <p:nvPr/>
          </p:nvSpPr>
          <p:spPr bwMode="auto">
            <a:xfrm>
              <a:off x="2414" y="1257"/>
              <a:ext cx="3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81" name="Freeform 2308"/>
            <p:cNvSpPr>
              <a:spLocks/>
            </p:cNvSpPr>
            <p:nvPr/>
          </p:nvSpPr>
          <p:spPr bwMode="auto">
            <a:xfrm>
              <a:off x="2411" y="1240"/>
              <a:ext cx="10" cy="8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0" y="0"/>
                  </a:moveTo>
                  <a:lnTo>
                    <a:pt x="0" y="45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82" name="Freeform 2309"/>
            <p:cNvSpPr>
              <a:spLocks/>
            </p:cNvSpPr>
            <p:nvPr/>
          </p:nvSpPr>
          <p:spPr bwMode="auto">
            <a:xfrm>
              <a:off x="2411" y="1240"/>
              <a:ext cx="10" cy="8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0" y="45"/>
                  </a:moveTo>
                  <a:lnTo>
                    <a:pt x="59" y="0"/>
                  </a:lnTo>
                  <a:lnTo>
                    <a:pt x="5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83" name="Rectangle 2310"/>
            <p:cNvSpPr>
              <a:spLocks noChangeArrowheads="1"/>
            </p:cNvSpPr>
            <p:nvPr/>
          </p:nvSpPr>
          <p:spPr bwMode="auto">
            <a:xfrm>
              <a:off x="2411" y="1240"/>
              <a:ext cx="10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984" name="Freeform 2311"/>
            <p:cNvSpPr>
              <a:spLocks/>
            </p:cNvSpPr>
            <p:nvPr/>
          </p:nvSpPr>
          <p:spPr bwMode="auto">
            <a:xfrm>
              <a:off x="2415" y="1240"/>
              <a:ext cx="9" cy="8"/>
            </a:xfrm>
            <a:custGeom>
              <a:avLst/>
              <a:gdLst>
                <a:gd name="T0" fmla="*/ 0 w 54"/>
                <a:gd name="T1" fmla="*/ 0 h 46"/>
                <a:gd name="T2" fmla="*/ 0 w 54"/>
                <a:gd name="T3" fmla="*/ 0 h 46"/>
                <a:gd name="T4" fmla="*/ 0 w 54"/>
                <a:gd name="T5" fmla="*/ 0 h 46"/>
                <a:gd name="T6" fmla="*/ 0 w 5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46"/>
                <a:gd name="T14" fmla="*/ 54 w 5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46">
                  <a:moveTo>
                    <a:pt x="53" y="0"/>
                  </a:moveTo>
                  <a:lnTo>
                    <a:pt x="54" y="46"/>
                  </a:lnTo>
                  <a:lnTo>
                    <a:pt x="0" y="1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85" name="Freeform 2312"/>
            <p:cNvSpPr>
              <a:spLocks/>
            </p:cNvSpPr>
            <p:nvPr/>
          </p:nvSpPr>
          <p:spPr bwMode="auto">
            <a:xfrm>
              <a:off x="2415" y="1243"/>
              <a:ext cx="9" cy="6"/>
            </a:xfrm>
            <a:custGeom>
              <a:avLst/>
              <a:gdLst>
                <a:gd name="T0" fmla="*/ 0 w 54"/>
                <a:gd name="T1" fmla="*/ 0 h 40"/>
                <a:gd name="T2" fmla="*/ 0 w 54"/>
                <a:gd name="T3" fmla="*/ 0 h 40"/>
                <a:gd name="T4" fmla="*/ 0 w 54"/>
                <a:gd name="T5" fmla="*/ 0 h 40"/>
                <a:gd name="T6" fmla="*/ 0 w 54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40"/>
                <a:gd name="T14" fmla="*/ 54 w 54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40">
                  <a:moveTo>
                    <a:pt x="54" y="32"/>
                  </a:moveTo>
                  <a:lnTo>
                    <a:pt x="0" y="0"/>
                  </a:lnTo>
                  <a:lnTo>
                    <a:pt x="22" y="40"/>
                  </a:lnTo>
                  <a:lnTo>
                    <a:pt x="54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86" name="Freeform 2313"/>
            <p:cNvSpPr>
              <a:spLocks/>
            </p:cNvSpPr>
            <p:nvPr/>
          </p:nvSpPr>
          <p:spPr bwMode="auto">
            <a:xfrm>
              <a:off x="2415" y="1240"/>
              <a:ext cx="9" cy="9"/>
            </a:xfrm>
            <a:custGeom>
              <a:avLst/>
              <a:gdLst>
                <a:gd name="T0" fmla="*/ 0 w 54"/>
                <a:gd name="T1" fmla="*/ 0 h 54"/>
                <a:gd name="T2" fmla="*/ 0 w 54"/>
                <a:gd name="T3" fmla="*/ 0 h 54"/>
                <a:gd name="T4" fmla="*/ 0 w 54"/>
                <a:gd name="T5" fmla="*/ 0 h 54"/>
                <a:gd name="T6" fmla="*/ 0 w 54"/>
                <a:gd name="T7" fmla="*/ 0 h 54"/>
                <a:gd name="T8" fmla="*/ 0 w 54"/>
                <a:gd name="T9" fmla="*/ 0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54"/>
                <a:gd name="T17" fmla="*/ 54 w 54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54">
                  <a:moveTo>
                    <a:pt x="53" y="0"/>
                  </a:moveTo>
                  <a:lnTo>
                    <a:pt x="54" y="46"/>
                  </a:lnTo>
                  <a:lnTo>
                    <a:pt x="22" y="54"/>
                  </a:lnTo>
                  <a:lnTo>
                    <a:pt x="0" y="14"/>
                  </a:lnTo>
                  <a:lnTo>
                    <a:pt x="5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87" name="Freeform 2314"/>
            <p:cNvSpPr>
              <a:spLocks/>
            </p:cNvSpPr>
            <p:nvPr/>
          </p:nvSpPr>
          <p:spPr bwMode="auto">
            <a:xfrm>
              <a:off x="2424" y="1240"/>
              <a:ext cx="22" cy="8"/>
            </a:xfrm>
            <a:custGeom>
              <a:avLst/>
              <a:gdLst>
                <a:gd name="T0" fmla="*/ 0 w 135"/>
                <a:gd name="T1" fmla="*/ 0 h 46"/>
                <a:gd name="T2" fmla="*/ 0 w 135"/>
                <a:gd name="T3" fmla="*/ 0 h 46"/>
                <a:gd name="T4" fmla="*/ 0 w 135"/>
                <a:gd name="T5" fmla="*/ 0 h 46"/>
                <a:gd name="T6" fmla="*/ 0 w 13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46"/>
                <a:gd name="T14" fmla="*/ 135 w 13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46">
                  <a:moveTo>
                    <a:pt x="0" y="0"/>
                  </a:moveTo>
                  <a:lnTo>
                    <a:pt x="0" y="46"/>
                  </a:lnTo>
                  <a:lnTo>
                    <a:pt x="1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88" name="Freeform 2315"/>
            <p:cNvSpPr>
              <a:spLocks/>
            </p:cNvSpPr>
            <p:nvPr/>
          </p:nvSpPr>
          <p:spPr bwMode="auto">
            <a:xfrm>
              <a:off x="2424" y="1240"/>
              <a:ext cx="22" cy="8"/>
            </a:xfrm>
            <a:custGeom>
              <a:avLst/>
              <a:gdLst>
                <a:gd name="T0" fmla="*/ 0 w 135"/>
                <a:gd name="T1" fmla="*/ 0 h 46"/>
                <a:gd name="T2" fmla="*/ 0 w 135"/>
                <a:gd name="T3" fmla="*/ 0 h 46"/>
                <a:gd name="T4" fmla="*/ 0 w 135"/>
                <a:gd name="T5" fmla="*/ 0 h 46"/>
                <a:gd name="T6" fmla="*/ 0 w 13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46"/>
                <a:gd name="T14" fmla="*/ 135 w 13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46">
                  <a:moveTo>
                    <a:pt x="0" y="46"/>
                  </a:moveTo>
                  <a:lnTo>
                    <a:pt x="135" y="0"/>
                  </a:lnTo>
                  <a:lnTo>
                    <a:pt x="135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89" name="Rectangle 2316"/>
            <p:cNvSpPr>
              <a:spLocks noChangeArrowheads="1"/>
            </p:cNvSpPr>
            <p:nvPr/>
          </p:nvSpPr>
          <p:spPr bwMode="auto">
            <a:xfrm>
              <a:off x="2424" y="1240"/>
              <a:ext cx="2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990" name="Freeform 2317"/>
            <p:cNvSpPr>
              <a:spLocks/>
            </p:cNvSpPr>
            <p:nvPr/>
          </p:nvSpPr>
          <p:spPr bwMode="auto">
            <a:xfrm>
              <a:off x="2498" y="1166"/>
              <a:ext cx="23" cy="61"/>
            </a:xfrm>
            <a:custGeom>
              <a:avLst/>
              <a:gdLst>
                <a:gd name="T0" fmla="*/ 0 w 134"/>
                <a:gd name="T1" fmla="*/ 0 h 388"/>
                <a:gd name="T2" fmla="*/ 0 w 134"/>
                <a:gd name="T3" fmla="*/ 0 h 388"/>
                <a:gd name="T4" fmla="*/ 0 w 134"/>
                <a:gd name="T5" fmla="*/ 0 h 388"/>
                <a:gd name="T6" fmla="*/ 0 w 134"/>
                <a:gd name="T7" fmla="*/ 0 h 3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388"/>
                <a:gd name="T14" fmla="*/ 134 w 134"/>
                <a:gd name="T15" fmla="*/ 388 h 3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388">
                  <a:moveTo>
                    <a:pt x="0" y="373"/>
                  </a:moveTo>
                  <a:lnTo>
                    <a:pt x="43" y="388"/>
                  </a:lnTo>
                  <a:lnTo>
                    <a:pt x="134" y="0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91" name="Freeform 2318"/>
            <p:cNvSpPr>
              <a:spLocks/>
            </p:cNvSpPr>
            <p:nvPr/>
          </p:nvSpPr>
          <p:spPr bwMode="auto">
            <a:xfrm>
              <a:off x="2506" y="1166"/>
              <a:ext cx="22" cy="61"/>
            </a:xfrm>
            <a:custGeom>
              <a:avLst/>
              <a:gdLst>
                <a:gd name="T0" fmla="*/ 0 w 133"/>
                <a:gd name="T1" fmla="*/ 0 h 388"/>
                <a:gd name="T2" fmla="*/ 0 w 133"/>
                <a:gd name="T3" fmla="*/ 0 h 388"/>
                <a:gd name="T4" fmla="*/ 0 w 133"/>
                <a:gd name="T5" fmla="*/ 0 h 388"/>
                <a:gd name="T6" fmla="*/ 0 w 133"/>
                <a:gd name="T7" fmla="*/ 0 h 3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388"/>
                <a:gd name="T14" fmla="*/ 133 w 133"/>
                <a:gd name="T15" fmla="*/ 388 h 3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388">
                  <a:moveTo>
                    <a:pt x="0" y="388"/>
                  </a:moveTo>
                  <a:lnTo>
                    <a:pt x="91" y="0"/>
                  </a:lnTo>
                  <a:lnTo>
                    <a:pt x="133" y="15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92" name="Freeform 2319"/>
            <p:cNvSpPr>
              <a:spLocks/>
            </p:cNvSpPr>
            <p:nvPr/>
          </p:nvSpPr>
          <p:spPr bwMode="auto">
            <a:xfrm>
              <a:off x="2498" y="1166"/>
              <a:ext cx="30" cy="61"/>
            </a:xfrm>
            <a:custGeom>
              <a:avLst/>
              <a:gdLst>
                <a:gd name="T0" fmla="*/ 0 w 176"/>
                <a:gd name="T1" fmla="*/ 0 h 388"/>
                <a:gd name="T2" fmla="*/ 0 w 176"/>
                <a:gd name="T3" fmla="*/ 0 h 388"/>
                <a:gd name="T4" fmla="*/ 0 w 176"/>
                <a:gd name="T5" fmla="*/ 0 h 388"/>
                <a:gd name="T6" fmla="*/ 0 w 176"/>
                <a:gd name="T7" fmla="*/ 0 h 388"/>
                <a:gd name="T8" fmla="*/ 0 w 176"/>
                <a:gd name="T9" fmla="*/ 0 h 3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388"/>
                <a:gd name="T17" fmla="*/ 176 w 176"/>
                <a:gd name="T18" fmla="*/ 388 h 3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388">
                  <a:moveTo>
                    <a:pt x="0" y="373"/>
                  </a:moveTo>
                  <a:lnTo>
                    <a:pt x="43" y="388"/>
                  </a:lnTo>
                  <a:lnTo>
                    <a:pt x="176" y="15"/>
                  </a:lnTo>
                  <a:lnTo>
                    <a:pt x="134" y="0"/>
                  </a:lnTo>
                  <a:lnTo>
                    <a:pt x="0" y="37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93" name="Freeform 2320"/>
            <p:cNvSpPr>
              <a:spLocks/>
            </p:cNvSpPr>
            <p:nvPr/>
          </p:nvSpPr>
          <p:spPr bwMode="auto">
            <a:xfrm>
              <a:off x="2481" y="1305"/>
              <a:ext cx="48" cy="7"/>
            </a:xfrm>
            <a:custGeom>
              <a:avLst/>
              <a:gdLst>
                <a:gd name="T0" fmla="*/ 0 w 288"/>
                <a:gd name="T1" fmla="*/ 0 h 45"/>
                <a:gd name="T2" fmla="*/ 0 w 288"/>
                <a:gd name="T3" fmla="*/ 0 h 45"/>
                <a:gd name="T4" fmla="*/ 0 w 288"/>
                <a:gd name="T5" fmla="*/ 0 h 45"/>
                <a:gd name="T6" fmla="*/ 0 w 2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5"/>
                <a:gd name="T14" fmla="*/ 288 w 2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5">
                  <a:moveTo>
                    <a:pt x="0" y="0"/>
                  </a:moveTo>
                  <a:lnTo>
                    <a:pt x="0" y="45"/>
                  </a:ln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94" name="Freeform 2321"/>
            <p:cNvSpPr>
              <a:spLocks/>
            </p:cNvSpPr>
            <p:nvPr/>
          </p:nvSpPr>
          <p:spPr bwMode="auto">
            <a:xfrm>
              <a:off x="2481" y="1305"/>
              <a:ext cx="48" cy="7"/>
            </a:xfrm>
            <a:custGeom>
              <a:avLst/>
              <a:gdLst>
                <a:gd name="T0" fmla="*/ 0 w 288"/>
                <a:gd name="T1" fmla="*/ 0 h 45"/>
                <a:gd name="T2" fmla="*/ 0 w 288"/>
                <a:gd name="T3" fmla="*/ 0 h 45"/>
                <a:gd name="T4" fmla="*/ 0 w 288"/>
                <a:gd name="T5" fmla="*/ 0 h 45"/>
                <a:gd name="T6" fmla="*/ 0 w 2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5"/>
                <a:gd name="T14" fmla="*/ 288 w 2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5">
                  <a:moveTo>
                    <a:pt x="0" y="45"/>
                  </a:moveTo>
                  <a:lnTo>
                    <a:pt x="288" y="0"/>
                  </a:lnTo>
                  <a:lnTo>
                    <a:pt x="28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95" name="Rectangle 2322"/>
            <p:cNvSpPr>
              <a:spLocks noChangeArrowheads="1"/>
            </p:cNvSpPr>
            <p:nvPr/>
          </p:nvSpPr>
          <p:spPr bwMode="auto">
            <a:xfrm>
              <a:off x="2481" y="1305"/>
              <a:ext cx="4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996" name="Freeform 2323"/>
            <p:cNvSpPr>
              <a:spLocks/>
            </p:cNvSpPr>
            <p:nvPr/>
          </p:nvSpPr>
          <p:spPr bwMode="auto">
            <a:xfrm>
              <a:off x="2482" y="1319"/>
              <a:ext cx="37" cy="7"/>
            </a:xfrm>
            <a:custGeom>
              <a:avLst/>
              <a:gdLst>
                <a:gd name="T0" fmla="*/ 0 w 224"/>
                <a:gd name="T1" fmla="*/ 0 h 46"/>
                <a:gd name="T2" fmla="*/ 0 w 224"/>
                <a:gd name="T3" fmla="*/ 0 h 46"/>
                <a:gd name="T4" fmla="*/ 0 w 224"/>
                <a:gd name="T5" fmla="*/ 0 h 46"/>
                <a:gd name="T6" fmla="*/ 0 w 22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6"/>
                <a:gd name="T14" fmla="*/ 224 w 22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6">
                  <a:moveTo>
                    <a:pt x="0" y="0"/>
                  </a:moveTo>
                  <a:lnTo>
                    <a:pt x="0" y="46"/>
                  </a:lnTo>
                  <a:lnTo>
                    <a:pt x="2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97" name="Freeform 2324"/>
            <p:cNvSpPr>
              <a:spLocks/>
            </p:cNvSpPr>
            <p:nvPr/>
          </p:nvSpPr>
          <p:spPr bwMode="auto">
            <a:xfrm>
              <a:off x="2482" y="1319"/>
              <a:ext cx="37" cy="7"/>
            </a:xfrm>
            <a:custGeom>
              <a:avLst/>
              <a:gdLst>
                <a:gd name="T0" fmla="*/ 0 w 224"/>
                <a:gd name="T1" fmla="*/ 0 h 46"/>
                <a:gd name="T2" fmla="*/ 0 w 224"/>
                <a:gd name="T3" fmla="*/ 0 h 46"/>
                <a:gd name="T4" fmla="*/ 0 w 224"/>
                <a:gd name="T5" fmla="*/ 0 h 46"/>
                <a:gd name="T6" fmla="*/ 0 w 22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4"/>
                <a:gd name="T13" fmla="*/ 0 h 46"/>
                <a:gd name="T14" fmla="*/ 224 w 22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4" h="46">
                  <a:moveTo>
                    <a:pt x="0" y="46"/>
                  </a:moveTo>
                  <a:lnTo>
                    <a:pt x="224" y="0"/>
                  </a:lnTo>
                  <a:lnTo>
                    <a:pt x="224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3998" name="Rectangle 2325"/>
            <p:cNvSpPr>
              <a:spLocks noChangeArrowheads="1"/>
            </p:cNvSpPr>
            <p:nvPr/>
          </p:nvSpPr>
          <p:spPr bwMode="auto">
            <a:xfrm>
              <a:off x="2482" y="1319"/>
              <a:ext cx="37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3999" name="Freeform 2326"/>
            <p:cNvSpPr>
              <a:spLocks/>
            </p:cNvSpPr>
            <p:nvPr/>
          </p:nvSpPr>
          <p:spPr bwMode="auto">
            <a:xfrm>
              <a:off x="2481" y="1324"/>
              <a:ext cx="38" cy="7"/>
            </a:xfrm>
            <a:custGeom>
              <a:avLst/>
              <a:gdLst>
                <a:gd name="T0" fmla="*/ 0 w 230"/>
                <a:gd name="T1" fmla="*/ 0 h 46"/>
                <a:gd name="T2" fmla="*/ 0 w 230"/>
                <a:gd name="T3" fmla="*/ 0 h 46"/>
                <a:gd name="T4" fmla="*/ 0 w 230"/>
                <a:gd name="T5" fmla="*/ 0 h 46"/>
                <a:gd name="T6" fmla="*/ 0 w 23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0"/>
                <a:gd name="T13" fmla="*/ 0 h 46"/>
                <a:gd name="T14" fmla="*/ 230 w 23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0" h="46">
                  <a:moveTo>
                    <a:pt x="0" y="0"/>
                  </a:moveTo>
                  <a:lnTo>
                    <a:pt x="0" y="46"/>
                  </a:lnTo>
                  <a:lnTo>
                    <a:pt x="2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00" name="Freeform 2327"/>
            <p:cNvSpPr>
              <a:spLocks/>
            </p:cNvSpPr>
            <p:nvPr/>
          </p:nvSpPr>
          <p:spPr bwMode="auto">
            <a:xfrm>
              <a:off x="2481" y="1324"/>
              <a:ext cx="38" cy="7"/>
            </a:xfrm>
            <a:custGeom>
              <a:avLst/>
              <a:gdLst>
                <a:gd name="T0" fmla="*/ 0 w 230"/>
                <a:gd name="T1" fmla="*/ 0 h 46"/>
                <a:gd name="T2" fmla="*/ 0 w 230"/>
                <a:gd name="T3" fmla="*/ 0 h 46"/>
                <a:gd name="T4" fmla="*/ 0 w 230"/>
                <a:gd name="T5" fmla="*/ 0 h 46"/>
                <a:gd name="T6" fmla="*/ 0 w 23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0"/>
                <a:gd name="T13" fmla="*/ 0 h 46"/>
                <a:gd name="T14" fmla="*/ 230 w 23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0" h="46">
                  <a:moveTo>
                    <a:pt x="0" y="46"/>
                  </a:moveTo>
                  <a:lnTo>
                    <a:pt x="230" y="0"/>
                  </a:lnTo>
                  <a:lnTo>
                    <a:pt x="23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01" name="Rectangle 2328"/>
            <p:cNvSpPr>
              <a:spLocks noChangeArrowheads="1"/>
            </p:cNvSpPr>
            <p:nvPr/>
          </p:nvSpPr>
          <p:spPr bwMode="auto">
            <a:xfrm>
              <a:off x="2481" y="1324"/>
              <a:ext cx="3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02" name="Freeform 2329"/>
            <p:cNvSpPr>
              <a:spLocks/>
            </p:cNvSpPr>
            <p:nvPr/>
          </p:nvSpPr>
          <p:spPr bwMode="auto">
            <a:xfrm>
              <a:off x="2477" y="1244"/>
              <a:ext cx="8" cy="87"/>
            </a:xfrm>
            <a:custGeom>
              <a:avLst/>
              <a:gdLst>
                <a:gd name="T0" fmla="*/ 0 w 45"/>
                <a:gd name="T1" fmla="*/ 0 h 550"/>
                <a:gd name="T2" fmla="*/ 0 w 45"/>
                <a:gd name="T3" fmla="*/ 0 h 550"/>
                <a:gd name="T4" fmla="*/ 0 w 45"/>
                <a:gd name="T5" fmla="*/ 0 h 550"/>
                <a:gd name="T6" fmla="*/ 0 w 45"/>
                <a:gd name="T7" fmla="*/ 0 h 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50"/>
                <a:gd name="T14" fmla="*/ 45 w 45"/>
                <a:gd name="T15" fmla="*/ 550 h 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50">
                  <a:moveTo>
                    <a:pt x="0" y="550"/>
                  </a:moveTo>
                  <a:lnTo>
                    <a:pt x="45" y="550"/>
                  </a:lnTo>
                  <a:lnTo>
                    <a:pt x="0" y="0"/>
                  </a:lnTo>
                  <a:lnTo>
                    <a:pt x="0" y="5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03" name="Freeform 2330"/>
            <p:cNvSpPr>
              <a:spLocks/>
            </p:cNvSpPr>
            <p:nvPr/>
          </p:nvSpPr>
          <p:spPr bwMode="auto">
            <a:xfrm>
              <a:off x="2477" y="1244"/>
              <a:ext cx="8" cy="87"/>
            </a:xfrm>
            <a:custGeom>
              <a:avLst/>
              <a:gdLst>
                <a:gd name="T0" fmla="*/ 0 w 45"/>
                <a:gd name="T1" fmla="*/ 0 h 550"/>
                <a:gd name="T2" fmla="*/ 0 w 45"/>
                <a:gd name="T3" fmla="*/ 0 h 550"/>
                <a:gd name="T4" fmla="*/ 0 w 45"/>
                <a:gd name="T5" fmla="*/ 0 h 550"/>
                <a:gd name="T6" fmla="*/ 0 w 45"/>
                <a:gd name="T7" fmla="*/ 0 h 5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50"/>
                <a:gd name="T14" fmla="*/ 45 w 45"/>
                <a:gd name="T15" fmla="*/ 550 h 5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50">
                  <a:moveTo>
                    <a:pt x="45" y="550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04" name="Rectangle 2331"/>
            <p:cNvSpPr>
              <a:spLocks noChangeArrowheads="1"/>
            </p:cNvSpPr>
            <p:nvPr/>
          </p:nvSpPr>
          <p:spPr bwMode="auto">
            <a:xfrm>
              <a:off x="2477" y="1244"/>
              <a:ext cx="8" cy="8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05" name="Freeform 2332"/>
            <p:cNvSpPr>
              <a:spLocks/>
            </p:cNvSpPr>
            <p:nvPr/>
          </p:nvSpPr>
          <p:spPr bwMode="auto">
            <a:xfrm>
              <a:off x="2471" y="1289"/>
              <a:ext cx="7" cy="34"/>
            </a:xfrm>
            <a:custGeom>
              <a:avLst/>
              <a:gdLst>
                <a:gd name="T0" fmla="*/ 0 w 45"/>
                <a:gd name="T1" fmla="*/ 0 h 216"/>
                <a:gd name="T2" fmla="*/ 0 w 45"/>
                <a:gd name="T3" fmla="*/ 0 h 216"/>
                <a:gd name="T4" fmla="*/ 0 w 45"/>
                <a:gd name="T5" fmla="*/ 0 h 216"/>
                <a:gd name="T6" fmla="*/ 0 w 45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16"/>
                <a:gd name="T14" fmla="*/ 45 w 45"/>
                <a:gd name="T15" fmla="*/ 216 h 2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16">
                  <a:moveTo>
                    <a:pt x="45" y="0"/>
                  </a:moveTo>
                  <a:lnTo>
                    <a:pt x="0" y="0"/>
                  </a:lnTo>
                  <a:lnTo>
                    <a:pt x="45" y="2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06" name="Freeform 2333"/>
            <p:cNvSpPr>
              <a:spLocks/>
            </p:cNvSpPr>
            <p:nvPr/>
          </p:nvSpPr>
          <p:spPr bwMode="auto">
            <a:xfrm>
              <a:off x="2471" y="1289"/>
              <a:ext cx="7" cy="34"/>
            </a:xfrm>
            <a:custGeom>
              <a:avLst/>
              <a:gdLst>
                <a:gd name="T0" fmla="*/ 0 w 45"/>
                <a:gd name="T1" fmla="*/ 0 h 216"/>
                <a:gd name="T2" fmla="*/ 0 w 45"/>
                <a:gd name="T3" fmla="*/ 0 h 216"/>
                <a:gd name="T4" fmla="*/ 0 w 45"/>
                <a:gd name="T5" fmla="*/ 0 h 216"/>
                <a:gd name="T6" fmla="*/ 0 w 45"/>
                <a:gd name="T7" fmla="*/ 0 h 2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16"/>
                <a:gd name="T14" fmla="*/ 45 w 45"/>
                <a:gd name="T15" fmla="*/ 216 h 2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16">
                  <a:moveTo>
                    <a:pt x="0" y="0"/>
                  </a:moveTo>
                  <a:lnTo>
                    <a:pt x="45" y="216"/>
                  </a:lnTo>
                  <a:lnTo>
                    <a:pt x="0" y="2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07" name="Rectangle 2334"/>
            <p:cNvSpPr>
              <a:spLocks noChangeArrowheads="1"/>
            </p:cNvSpPr>
            <p:nvPr/>
          </p:nvSpPr>
          <p:spPr bwMode="auto">
            <a:xfrm>
              <a:off x="2471" y="1289"/>
              <a:ext cx="7" cy="3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08" name="Freeform 2335"/>
            <p:cNvSpPr>
              <a:spLocks/>
            </p:cNvSpPr>
            <p:nvPr/>
          </p:nvSpPr>
          <p:spPr bwMode="auto">
            <a:xfrm>
              <a:off x="2467" y="1328"/>
              <a:ext cx="7" cy="6"/>
            </a:xfrm>
            <a:custGeom>
              <a:avLst/>
              <a:gdLst>
                <a:gd name="T0" fmla="*/ 0 w 39"/>
                <a:gd name="T1" fmla="*/ 0 h 45"/>
                <a:gd name="T2" fmla="*/ 0 w 39"/>
                <a:gd name="T3" fmla="*/ 0 h 45"/>
                <a:gd name="T4" fmla="*/ 0 w 39"/>
                <a:gd name="T5" fmla="*/ 0 h 45"/>
                <a:gd name="T6" fmla="*/ 0 w 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45"/>
                <a:gd name="T14" fmla="*/ 39 w 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45">
                  <a:moveTo>
                    <a:pt x="0" y="0"/>
                  </a:moveTo>
                  <a:lnTo>
                    <a:pt x="0" y="45"/>
                  </a:lnTo>
                  <a:lnTo>
                    <a:pt x="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09" name="Freeform 2336"/>
            <p:cNvSpPr>
              <a:spLocks/>
            </p:cNvSpPr>
            <p:nvPr/>
          </p:nvSpPr>
          <p:spPr bwMode="auto">
            <a:xfrm>
              <a:off x="2467" y="1328"/>
              <a:ext cx="7" cy="6"/>
            </a:xfrm>
            <a:custGeom>
              <a:avLst/>
              <a:gdLst>
                <a:gd name="T0" fmla="*/ 0 w 39"/>
                <a:gd name="T1" fmla="*/ 0 h 45"/>
                <a:gd name="T2" fmla="*/ 0 w 39"/>
                <a:gd name="T3" fmla="*/ 0 h 45"/>
                <a:gd name="T4" fmla="*/ 0 w 39"/>
                <a:gd name="T5" fmla="*/ 0 h 45"/>
                <a:gd name="T6" fmla="*/ 0 w 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45"/>
                <a:gd name="T14" fmla="*/ 39 w 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45">
                  <a:moveTo>
                    <a:pt x="0" y="45"/>
                  </a:moveTo>
                  <a:lnTo>
                    <a:pt x="39" y="0"/>
                  </a:lnTo>
                  <a:lnTo>
                    <a:pt x="3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10" name="Rectangle 2337"/>
            <p:cNvSpPr>
              <a:spLocks noChangeArrowheads="1"/>
            </p:cNvSpPr>
            <p:nvPr/>
          </p:nvSpPr>
          <p:spPr bwMode="auto">
            <a:xfrm>
              <a:off x="2467" y="1328"/>
              <a:ext cx="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11" name="Line 2338"/>
            <p:cNvSpPr>
              <a:spLocks noChangeShapeType="1"/>
            </p:cNvSpPr>
            <p:nvPr/>
          </p:nvSpPr>
          <p:spPr bwMode="auto">
            <a:xfrm flipH="1" flipV="1">
              <a:off x="2464" y="1328"/>
              <a:ext cx="6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12" name="Freeform 2339"/>
            <p:cNvSpPr>
              <a:spLocks/>
            </p:cNvSpPr>
            <p:nvPr/>
          </p:nvSpPr>
          <p:spPr bwMode="auto">
            <a:xfrm>
              <a:off x="2473" y="1325"/>
              <a:ext cx="7" cy="9"/>
            </a:xfrm>
            <a:custGeom>
              <a:avLst/>
              <a:gdLst>
                <a:gd name="T0" fmla="*/ 0 w 43"/>
                <a:gd name="T1" fmla="*/ 0 h 62"/>
                <a:gd name="T2" fmla="*/ 0 w 43"/>
                <a:gd name="T3" fmla="*/ 0 h 62"/>
                <a:gd name="T4" fmla="*/ 0 w 43"/>
                <a:gd name="T5" fmla="*/ 0 h 62"/>
                <a:gd name="T6" fmla="*/ 0 w 43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62"/>
                <a:gd name="T14" fmla="*/ 43 w 43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62">
                  <a:moveTo>
                    <a:pt x="0" y="21"/>
                  </a:moveTo>
                  <a:lnTo>
                    <a:pt x="19" y="62"/>
                  </a:lnTo>
                  <a:lnTo>
                    <a:pt x="43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13" name="Freeform 2340"/>
            <p:cNvSpPr>
              <a:spLocks/>
            </p:cNvSpPr>
            <p:nvPr/>
          </p:nvSpPr>
          <p:spPr bwMode="auto">
            <a:xfrm>
              <a:off x="2476" y="1325"/>
              <a:ext cx="7" cy="9"/>
            </a:xfrm>
            <a:custGeom>
              <a:avLst/>
              <a:gdLst>
                <a:gd name="T0" fmla="*/ 0 w 44"/>
                <a:gd name="T1" fmla="*/ 0 h 62"/>
                <a:gd name="T2" fmla="*/ 0 w 44"/>
                <a:gd name="T3" fmla="*/ 0 h 62"/>
                <a:gd name="T4" fmla="*/ 0 w 44"/>
                <a:gd name="T5" fmla="*/ 0 h 62"/>
                <a:gd name="T6" fmla="*/ 0 w 44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62"/>
                <a:gd name="T14" fmla="*/ 44 w 44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62">
                  <a:moveTo>
                    <a:pt x="0" y="62"/>
                  </a:moveTo>
                  <a:lnTo>
                    <a:pt x="24" y="0"/>
                  </a:lnTo>
                  <a:lnTo>
                    <a:pt x="44" y="4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14" name="Freeform 2341"/>
            <p:cNvSpPr>
              <a:spLocks/>
            </p:cNvSpPr>
            <p:nvPr/>
          </p:nvSpPr>
          <p:spPr bwMode="auto">
            <a:xfrm>
              <a:off x="2473" y="1325"/>
              <a:ext cx="10" cy="9"/>
            </a:xfrm>
            <a:custGeom>
              <a:avLst/>
              <a:gdLst>
                <a:gd name="T0" fmla="*/ 0 w 63"/>
                <a:gd name="T1" fmla="*/ 0 h 62"/>
                <a:gd name="T2" fmla="*/ 0 w 63"/>
                <a:gd name="T3" fmla="*/ 0 h 62"/>
                <a:gd name="T4" fmla="*/ 0 w 63"/>
                <a:gd name="T5" fmla="*/ 0 h 62"/>
                <a:gd name="T6" fmla="*/ 0 w 63"/>
                <a:gd name="T7" fmla="*/ 0 h 62"/>
                <a:gd name="T8" fmla="*/ 0 w 63"/>
                <a:gd name="T9" fmla="*/ 0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62"/>
                <a:gd name="T17" fmla="*/ 63 w 63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62">
                  <a:moveTo>
                    <a:pt x="0" y="21"/>
                  </a:moveTo>
                  <a:lnTo>
                    <a:pt x="19" y="62"/>
                  </a:lnTo>
                  <a:lnTo>
                    <a:pt x="63" y="42"/>
                  </a:lnTo>
                  <a:lnTo>
                    <a:pt x="43" y="0"/>
                  </a:lnTo>
                  <a:lnTo>
                    <a:pt x="0" y="2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15" name="Line 2342"/>
            <p:cNvSpPr>
              <a:spLocks noChangeShapeType="1"/>
            </p:cNvSpPr>
            <p:nvPr/>
          </p:nvSpPr>
          <p:spPr bwMode="auto">
            <a:xfrm>
              <a:off x="2476" y="1319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16" name="Freeform 2343"/>
            <p:cNvSpPr>
              <a:spLocks/>
            </p:cNvSpPr>
            <p:nvPr/>
          </p:nvSpPr>
          <p:spPr bwMode="auto">
            <a:xfrm>
              <a:off x="2460" y="1240"/>
              <a:ext cx="12" cy="8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5"/>
                <a:gd name="T14" fmla="*/ 76 w 7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5">
                  <a:moveTo>
                    <a:pt x="0" y="0"/>
                  </a:moveTo>
                  <a:lnTo>
                    <a:pt x="0" y="45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17" name="Freeform 2344"/>
            <p:cNvSpPr>
              <a:spLocks/>
            </p:cNvSpPr>
            <p:nvPr/>
          </p:nvSpPr>
          <p:spPr bwMode="auto">
            <a:xfrm>
              <a:off x="2460" y="1240"/>
              <a:ext cx="12" cy="8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5"/>
                <a:gd name="T14" fmla="*/ 76 w 7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5">
                  <a:moveTo>
                    <a:pt x="0" y="45"/>
                  </a:moveTo>
                  <a:lnTo>
                    <a:pt x="76" y="0"/>
                  </a:lnTo>
                  <a:lnTo>
                    <a:pt x="7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18" name="Rectangle 2345"/>
            <p:cNvSpPr>
              <a:spLocks noChangeArrowheads="1"/>
            </p:cNvSpPr>
            <p:nvPr/>
          </p:nvSpPr>
          <p:spPr bwMode="auto">
            <a:xfrm>
              <a:off x="2460" y="1240"/>
              <a:ext cx="1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19" name="Freeform 2346"/>
            <p:cNvSpPr>
              <a:spLocks/>
            </p:cNvSpPr>
            <p:nvPr/>
          </p:nvSpPr>
          <p:spPr bwMode="auto">
            <a:xfrm>
              <a:off x="2460" y="1263"/>
              <a:ext cx="12" cy="8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5"/>
                <a:gd name="T14" fmla="*/ 76 w 7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5">
                  <a:moveTo>
                    <a:pt x="0" y="0"/>
                  </a:moveTo>
                  <a:lnTo>
                    <a:pt x="0" y="45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20" name="Freeform 2347"/>
            <p:cNvSpPr>
              <a:spLocks/>
            </p:cNvSpPr>
            <p:nvPr/>
          </p:nvSpPr>
          <p:spPr bwMode="auto">
            <a:xfrm>
              <a:off x="2460" y="1263"/>
              <a:ext cx="12" cy="8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45"/>
                <a:gd name="T14" fmla="*/ 76 w 7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45">
                  <a:moveTo>
                    <a:pt x="0" y="45"/>
                  </a:moveTo>
                  <a:lnTo>
                    <a:pt x="76" y="0"/>
                  </a:lnTo>
                  <a:lnTo>
                    <a:pt x="7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21" name="Rectangle 2348"/>
            <p:cNvSpPr>
              <a:spLocks noChangeArrowheads="1"/>
            </p:cNvSpPr>
            <p:nvPr/>
          </p:nvSpPr>
          <p:spPr bwMode="auto">
            <a:xfrm>
              <a:off x="2460" y="1263"/>
              <a:ext cx="1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22" name="Line 2349"/>
            <p:cNvSpPr>
              <a:spLocks noChangeShapeType="1"/>
            </p:cNvSpPr>
            <p:nvPr/>
          </p:nvSpPr>
          <p:spPr bwMode="auto">
            <a:xfrm flipV="1">
              <a:off x="2455" y="1264"/>
              <a:ext cx="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23" name="Line 2350"/>
            <p:cNvSpPr>
              <a:spLocks noChangeShapeType="1"/>
            </p:cNvSpPr>
            <p:nvPr/>
          </p:nvSpPr>
          <p:spPr bwMode="auto">
            <a:xfrm flipH="1">
              <a:off x="2456" y="1267"/>
              <a:ext cx="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24" name="Line 2351"/>
            <p:cNvSpPr>
              <a:spLocks noChangeShapeType="1"/>
            </p:cNvSpPr>
            <p:nvPr/>
          </p:nvSpPr>
          <p:spPr bwMode="auto">
            <a:xfrm flipH="1" flipV="1">
              <a:off x="2458" y="1267"/>
              <a:ext cx="1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25" name="Freeform 2352"/>
            <p:cNvSpPr>
              <a:spLocks/>
            </p:cNvSpPr>
            <p:nvPr/>
          </p:nvSpPr>
          <p:spPr bwMode="auto">
            <a:xfrm>
              <a:off x="2453" y="1248"/>
              <a:ext cx="8" cy="16"/>
            </a:xfrm>
            <a:custGeom>
              <a:avLst/>
              <a:gdLst>
                <a:gd name="T0" fmla="*/ 0 w 45"/>
                <a:gd name="T1" fmla="*/ 0 h 105"/>
                <a:gd name="T2" fmla="*/ 0 w 45"/>
                <a:gd name="T3" fmla="*/ 0 h 105"/>
                <a:gd name="T4" fmla="*/ 0 w 45"/>
                <a:gd name="T5" fmla="*/ 0 h 105"/>
                <a:gd name="T6" fmla="*/ 0 w 45"/>
                <a:gd name="T7" fmla="*/ 0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5"/>
                <a:gd name="T14" fmla="*/ 45 w 45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5">
                  <a:moveTo>
                    <a:pt x="45" y="0"/>
                  </a:moveTo>
                  <a:lnTo>
                    <a:pt x="0" y="0"/>
                  </a:lnTo>
                  <a:lnTo>
                    <a:pt x="45" y="10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26" name="Freeform 2353"/>
            <p:cNvSpPr>
              <a:spLocks/>
            </p:cNvSpPr>
            <p:nvPr/>
          </p:nvSpPr>
          <p:spPr bwMode="auto">
            <a:xfrm>
              <a:off x="2453" y="1248"/>
              <a:ext cx="8" cy="16"/>
            </a:xfrm>
            <a:custGeom>
              <a:avLst/>
              <a:gdLst>
                <a:gd name="T0" fmla="*/ 0 w 45"/>
                <a:gd name="T1" fmla="*/ 0 h 105"/>
                <a:gd name="T2" fmla="*/ 0 w 45"/>
                <a:gd name="T3" fmla="*/ 0 h 105"/>
                <a:gd name="T4" fmla="*/ 0 w 45"/>
                <a:gd name="T5" fmla="*/ 0 h 105"/>
                <a:gd name="T6" fmla="*/ 0 w 45"/>
                <a:gd name="T7" fmla="*/ 0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5"/>
                <a:gd name="T14" fmla="*/ 45 w 45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5">
                  <a:moveTo>
                    <a:pt x="0" y="0"/>
                  </a:moveTo>
                  <a:lnTo>
                    <a:pt x="45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27" name="Rectangle 2354"/>
            <p:cNvSpPr>
              <a:spLocks noChangeArrowheads="1"/>
            </p:cNvSpPr>
            <p:nvPr/>
          </p:nvSpPr>
          <p:spPr bwMode="auto">
            <a:xfrm>
              <a:off x="2453" y="1248"/>
              <a:ext cx="8" cy="1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28" name="Line 2355"/>
            <p:cNvSpPr>
              <a:spLocks noChangeShapeType="1"/>
            </p:cNvSpPr>
            <p:nvPr/>
          </p:nvSpPr>
          <p:spPr bwMode="auto">
            <a:xfrm flipV="1">
              <a:off x="2458" y="1242"/>
              <a:ext cx="1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29" name="Line 2356"/>
            <p:cNvSpPr>
              <a:spLocks noChangeShapeType="1"/>
            </p:cNvSpPr>
            <p:nvPr/>
          </p:nvSpPr>
          <p:spPr bwMode="auto">
            <a:xfrm flipV="1">
              <a:off x="2455" y="1245"/>
              <a:ext cx="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30" name="Freeform 2357"/>
            <p:cNvSpPr>
              <a:spLocks/>
            </p:cNvSpPr>
            <p:nvPr/>
          </p:nvSpPr>
          <p:spPr bwMode="auto">
            <a:xfrm>
              <a:off x="2447" y="1249"/>
              <a:ext cx="8" cy="18"/>
            </a:xfrm>
            <a:custGeom>
              <a:avLst/>
              <a:gdLst>
                <a:gd name="T0" fmla="*/ 0 w 45"/>
                <a:gd name="T1" fmla="*/ 0 h 117"/>
                <a:gd name="T2" fmla="*/ 0 w 45"/>
                <a:gd name="T3" fmla="*/ 0 h 117"/>
                <a:gd name="T4" fmla="*/ 0 w 45"/>
                <a:gd name="T5" fmla="*/ 0 h 117"/>
                <a:gd name="T6" fmla="*/ 0 w 45"/>
                <a:gd name="T7" fmla="*/ 0 h 1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7"/>
                <a:gd name="T14" fmla="*/ 45 w 45"/>
                <a:gd name="T15" fmla="*/ 117 h 1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7">
                  <a:moveTo>
                    <a:pt x="0" y="117"/>
                  </a:moveTo>
                  <a:lnTo>
                    <a:pt x="45" y="117"/>
                  </a:lnTo>
                  <a:lnTo>
                    <a:pt x="0" y="0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31" name="Freeform 2358"/>
            <p:cNvSpPr>
              <a:spLocks/>
            </p:cNvSpPr>
            <p:nvPr/>
          </p:nvSpPr>
          <p:spPr bwMode="auto">
            <a:xfrm>
              <a:off x="2447" y="1249"/>
              <a:ext cx="8" cy="18"/>
            </a:xfrm>
            <a:custGeom>
              <a:avLst/>
              <a:gdLst>
                <a:gd name="T0" fmla="*/ 0 w 45"/>
                <a:gd name="T1" fmla="*/ 0 h 117"/>
                <a:gd name="T2" fmla="*/ 0 w 45"/>
                <a:gd name="T3" fmla="*/ 0 h 117"/>
                <a:gd name="T4" fmla="*/ 0 w 45"/>
                <a:gd name="T5" fmla="*/ 0 h 117"/>
                <a:gd name="T6" fmla="*/ 0 w 45"/>
                <a:gd name="T7" fmla="*/ 0 h 1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17"/>
                <a:gd name="T14" fmla="*/ 45 w 45"/>
                <a:gd name="T15" fmla="*/ 117 h 1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17">
                  <a:moveTo>
                    <a:pt x="45" y="117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32" name="Rectangle 2359"/>
            <p:cNvSpPr>
              <a:spLocks noChangeArrowheads="1"/>
            </p:cNvSpPr>
            <p:nvPr/>
          </p:nvSpPr>
          <p:spPr bwMode="auto">
            <a:xfrm>
              <a:off x="2447" y="1249"/>
              <a:ext cx="8" cy="1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33" name="Freeform 2360"/>
            <p:cNvSpPr>
              <a:spLocks/>
            </p:cNvSpPr>
            <p:nvPr/>
          </p:nvSpPr>
          <p:spPr bwMode="auto">
            <a:xfrm>
              <a:off x="2447" y="1270"/>
              <a:ext cx="8" cy="19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45" y="0"/>
                  </a:moveTo>
                  <a:lnTo>
                    <a:pt x="0" y="0"/>
                  </a:lnTo>
                  <a:lnTo>
                    <a:pt x="45" y="12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34" name="Freeform 2361"/>
            <p:cNvSpPr>
              <a:spLocks/>
            </p:cNvSpPr>
            <p:nvPr/>
          </p:nvSpPr>
          <p:spPr bwMode="auto">
            <a:xfrm>
              <a:off x="2447" y="1270"/>
              <a:ext cx="8" cy="19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0" y="0"/>
                  </a:moveTo>
                  <a:lnTo>
                    <a:pt x="45" y="122"/>
                  </a:lnTo>
                  <a:lnTo>
                    <a:pt x="0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35" name="Rectangle 2362"/>
            <p:cNvSpPr>
              <a:spLocks noChangeArrowheads="1"/>
            </p:cNvSpPr>
            <p:nvPr/>
          </p:nvSpPr>
          <p:spPr bwMode="auto">
            <a:xfrm>
              <a:off x="2447" y="1270"/>
              <a:ext cx="8" cy="1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36" name="Freeform 2363"/>
            <p:cNvSpPr>
              <a:spLocks/>
            </p:cNvSpPr>
            <p:nvPr/>
          </p:nvSpPr>
          <p:spPr bwMode="auto">
            <a:xfrm>
              <a:off x="2478" y="1237"/>
              <a:ext cx="7" cy="8"/>
            </a:xfrm>
            <a:custGeom>
              <a:avLst/>
              <a:gdLst>
                <a:gd name="T0" fmla="*/ 0 w 44"/>
                <a:gd name="T1" fmla="*/ 0 h 47"/>
                <a:gd name="T2" fmla="*/ 0 w 44"/>
                <a:gd name="T3" fmla="*/ 0 h 47"/>
                <a:gd name="T4" fmla="*/ 0 w 44"/>
                <a:gd name="T5" fmla="*/ 0 h 47"/>
                <a:gd name="T6" fmla="*/ 0 w 44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47"/>
                <a:gd name="T14" fmla="*/ 44 w 44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47">
                  <a:moveTo>
                    <a:pt x="44" y="47"/>
                  </a:moveTo>
                  <a:lnTo>
                    <a:pt x="0" y="41"/>
                  </a:lnTo>
                  <a:lnTo>
                    <a:pt x="29" y="0"/>
                  </a:lnTo>
                  <a:lnTo>
                    <a:pt x="4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37" name="Freeform 2364"/>
            <p:cNvSpPr>
              <a:spLocks/>
            </p:cNvSpPr>
            <p:nvPr/>
          </p:nvSpPr>
          <p:spPr bwMode="auto">
            <a:xfrm>
              <a:off x="2477" y="1237"/>
              <a:ext cx="5" cy="7"/>
            </a:xfrm>
            <a:custGeom>
              <a:avLst/>
              <a:gdLst>
                <a:gd name="T0" fmla="*/ 0 w 33"/>
                <a:gd name="T1" fmla="*/ 0 h 41"/>
                <a:gd name="T2" fmla="*/ 0 w 33"/>
                <a:gd name="T3" fmla="*/ 0 h 41"/>
                <a:gd name="T4" fmla="*/ 0 w 33"/>
                <a:gd name="T5" fmla="*/ 0 h 41"/>
                <a:gd name="T6" fmla="*/ 0 w 33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41"/>
                <a:gd name="T14" fmla="*/ 33 w 33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41">
                  <a:moveTo>
                    <a:pt x="4" y="41"/>
                  </a:moveTo>
                  <a:lnTo>
                    <a:pt x="33" y="0"/>
                  </a:lnTo>
                  <a:lnTo>
                    <a:pt x="0" y="31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38" name="Freeform 2365"/>
            <p:cNvSpPr>
              <a:spLocks/>
            </p:cNvSpPr>
            <p:nvPr/>
          </p:nvSpPr>
          <p:spPr bwMode="auto">
            <a:xfrm>
              <a:off x="2477" y="1237"/>
              <a:ext cx="8" cy="8"/>
            </a:xfrm>
            <a:custGeom>
              <a:avLst/>
              <a:gdLst>
                <a:gd name="T0" fmla="*/ 0 w 48"/>
                <a:gd name="T1" fmla="*/ 0 h 47"/>
                <a:gd name="T2" fmla="*/ 0 w 48"/>
                <a:gd name="T3" fmla="*/ 0 h 47"/>
                <a:gd name="T4" fmla="*/ 0 w 48"/>
                <a:gd name="T5" fmla="*/ 0 h 47"/>
                <a:gd name="T6" fmla="*/ 0 w 48"/>
                <a:gd name="T7" fmla="*/ 0 h 47"/>
                <a:gd name="T8" fmla="*/ 0 w 48"/>
                <a:gd name="T9" fmla="*/ 0 h 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47"/>
                <a:gd name="T17" fmla="*/ 48 w 48"/>
                <a:gd name="T18" fmla="*/ 47 h 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47">
                  <a:moveTo>
                    <a:pt x="48" y="47"/>
                  </a:moveTo>
                  <a:lnTo>
                    <a:pt x="4" y="41"/>
                  </a:lnTo>
                  <a:lnTo>
                    <a:pt x="0" y="31"/>
                  </a:lnTo>
                  <a:lnTo>
                    <a:pt x="33" y="0"/>
                  </a:lnTo>
                  <a:lnTo>
                    <a:pt x="48" y="4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39" name="Freeform 2366"/>
            <p:cNvSpPr>
              <a:spLocks/>
            </p:cNvSpPr>
            <p:nvPr/>
          </p:nvSpPr>
          <p:spPr bwMode="auto">
            <a:xfrm>
              <a:off x="2475" y="1234"/>
              <a:ext cx="7" cy="8"/>
            </a:xfrm>
            <a:custGeom>
              <a:avLst/>
              <a:gdLst>
                <a:gd name="T0" fmla="*/ 0 w 47"/>
                <a:gd name="T1" fmla="*/ 0 h 48"/>
                <a:gd name="T2" fmla="*/ 0 w 47"/>
                <a:gd name="T3" fmla="*/ 0 h 48"/>
                <a:gd name="T4" fmla="*/ 0 w 47"/>
                <a:gd name="T5" fmla="*/ 0 h 48"/>
                <a:gd name="T6" fmla="*/ 0 w 47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8"/>
                <a:gd name="T14" fmla="*/ 47 w 47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8">
                  <a:moveTo>
                    <a:pt x="47" y="17"/>
                  </a:moveTo>
                  <a:lnTo>
                    <a:pt x="14" y="48"/>
                  </a:lnTo>
                  <a:lnTo>
                    <a:pt x="0" y="0"/>
                  </a:lnTo>
                  <a:lnTo>
                    <a:pt x="47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40" name="Freeform 2367"/>
            <p:cNvSpPr>
              <a:spLocks/>
            </p:cNvSpPr>
            <p:nvPr/>
          </p:nvSpPr>
          <p:spPr bwMode="auto">
            <a:xfrm>
              <a:off x="2475" y="1234"/>
              <a:ext cx="2" cy="8"/>
            </a:xfrm>
            <a:custGeom>
              <a:avLst/>
              <a:gdLst>
                <a:gd name="T0" fmla="*/ 0 w 14"/>
                <a:gd name="T1" fmla="*/ 0 h 48"/>
                <a:gd name="T2" fmla="*/ 0 w 14"/>
                <a:gd name="T3" fmla="*/ 0 h 48"/>
                <a:gd name="T4" fmla="*/ 0 w 14"/>
                <a:gd name="T5" fmla="*/ 0 h 48"/>
                <a:gd name="T6" fmla="*/ 0 w 14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48"/>
                <a:gd name="T14" fmla="*/ 14 w 14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48">
                  <a:moveTo>
                    <a:pt x="14" y="48"/>
                  </a:moveTo>
                  <a:lnTo>
                    <a:pt x="0" y="0"/>
                  </a:lnTo>
                  <a:lnTo>
                    <a:pt x="4" y="45"/>
                  </a:lnTo>
                  <a:lnTo>
                    <a:pt x="14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41" name="Freeform 2368"/>
            <p:cNvSpPr>
              <a:spLocks/>
            </p:cNvSpPr>
            <p:nvPr/>
          </p:nvSpPr>
          <p:spPr bwMode="auto">
            <a:xfrm>
              <a:off x="2475" y="1234"/>
              <a:ext cx="7" cy="8"/>
            </a:xfrm>
            <a:custGeom>
              <a:avLst/>
              <a:gdLst>
                <a:gd name="T0" fmla="*/ 0 w 47"/>
                <a:gd name="T1" fmla="*/ 0 h 48"/>
                <a:gd name="T2" fmla="*/ 0 w 47"/>
                <a:gd name="T3" fmla="*/ 0 h 48"/>
                <a:gd name="T4" fmla="*/ 0 w 47"/>
                <a:gd name="T5" fmla="*/ 0 h 48"/>
                <a:gd name="T6" fmla="*/ 0 w 47"/>
                <a:gd name="T7" fmla="*/ 0 h 48"/>
                <a:gd name="T8" fmla="*/ 0 w 47"/>
                <a:gd name="T9" fmla="*/ 0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48"/>
                <a:gd name="T17" fmla="*/ 47 w 47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48">
                  <a:moveTo>
                    <a:pt x="47" y="17"/>
                  </a:moveTo>
                  <a:lnTo>
                    <a:pt x="14" y="48"/>
                  </a:lnTo>
                  <a:lnTo>
                    <a:pt x="4" y="45"/>
                  </a:lnTo>
                  <a:lnTo>
                    <a:pt x="0" y="0"/>
                  </a:lnTo>
                  <a:lnTo>
                    <a:pt x="47" y="1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42" name="Line 2369"/>
            <p:cNvSpPr>
              <a:spLocks noChangeShapeType="1"/>
            </p:cNvSpPr>
            <p:nvPr/>
          </p:nvSpPr>
          <p:spPr bwMode="auto">
            <a:xfrm>
              <a:off x="2476" y="1285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43" name="Line 2370"/>
            <p:cNvSpPr>
              <a:spLocks noChangeShapeType="1"/>
            </p:cNvSpPr>
            <p:nvPr/>
          </p:nvSpPr>
          <p:spPr bwMode="auto">
            <a:xfrm>
              <a:off x="2474" y="1266"/>
              <a:ext cx="1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44" name="Line 2371"/>
            <p:cNvSpPr>
              <a:spLocks noChangeShapeType="1"/>
            </p:cNvSpPr>
            <p:nvPr/>
          </p:nvSpPr>
          <p:spPr bwMode="auto">
            <a:xfrm>
              <a:off x="2475" y="1263"/>
              <a:ext cx="2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45" name="Freeform 2372"/>
            <p:cNvSpPr>
              <a:spLocks/>
            </p:cNvSpPr>
            <p:nvPr/>
          </p:nvSpPr>
          <p:spPr bwMode="auto">
            <a:xfrm>
              <a:off x="2471" y="1248"/>
              <a:ext cx="7" cy="16"/>
            </a:xfrm>
            <a:custGeom>
              <a:avLst/>
              <a:gdLst>
                <a:gd name="T0" fmla="*/ 0 w 45"/>
                <a:gd name="T1" fmla="*/ 0 h 105"/>
                <a:gd name="T2" fmla="*/ 0 w 45"/>
                <a:gd name="T3" fmla="*/ 0 h 105"/>
                <a:gd name="T4" fmla="*/ 0 w 45"/>
                <a:gd name="T5" fmla="*/ 0 h 105"/>
                <a:gd name="T6" fmla="*/ 0 w 45"/>
                <a:gd name="T7" fmla="*/ 0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5"/>
                <a:gd name="T14" fmla="*/ 45 w 45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5">
                  <a:moveTo>
                    <a:pt x="45" y="0"/>
                  </a:moveTo>
                  <a:lnTo>
                    <a:pt x="0" y="0"/>
                  </a:lnTo>
                  <a:lnTo>
                    <a:pt x="45" y="10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46" name="Freeform 2373"/>
            <p:cNvSpPr>
              <a:spLocks/>
            </p:cNvSpPr>
            <p:nvPr/>
          </p:nvSpPr>
          <p:spPr bwMode="auto">
            <a:xfrm>
              <a:off x="2471" y="1248"/>
              <a:ext cx="7" cy="16"/>
            </a:xfrm>
            <a:custGeom>
              <a:avLst/>
              <a:gdLst>
                <a:gd name="T0" fmla="*/ 0 w 45"/>
                <a:gd name="T1" fmla="*/ 0 h 105"/>
                <a:gd name="T2" fmla="*/ 0 w 45"/>
                <a:gd name="T3" fmla="*/ 0 h 105"/>
                <a:gd name="T4" fmla="*/ 0 w 45"/>
                <a:gd name="T5" fmla="*/ 0 h 105"/>
                <a:gd name="T6" fmla="*/ 0 w 45"/>
                <a:gd name="T7" fmla="*/ 0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5"/>
                <a:gd name="T14" fmla="*/ 45 w 45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5">
                  <a:moveTo>
                    <a:pt x="0" y="0"/>
                  </a:moveTo>
                  <a:lnTo>
                    <a:pt x="45" y="105"/>
                  </a:lnTo>
                  <a:lnTo>
                    <a:pt x="0" y="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47" name="Rectangle 2374"/>
            <p:cNvSpPr>
              <a:spLocks noChangeArrowheads="1"/>
            </p:cNvSpPr>
            <p:nvPr/>
          </p:nvSpPr>
          <p:spPr bwMode="auto">
            <a:xfrm>
              <a:off x="2471" y="1248"/>
              <a:ext cx="7" cy="1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48" name="Line 2375"/>
            <p:cNvSpPr>
              <a:spLocks noChangeShapeType="1"/>
            </p:cNvSpPr>
            <p:nvPr/>
          </p:nvSpPr>
          <p:spPr bwMode="auto">
            <a:xfrm>
              <a:off x="2475" y="1245"/>
              <a:ext cx="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49" name="Line 2376"/>
            <p:cNvSpPr>
              <a:spLocks noChangeShapeType="1"/>
            </p:cNvSpPr>
            <p:nvPr/>
          </p:nvSpPr>
          <p:spPr bwMode="auto">
            <a:xfrm>
              <a:off x="2475" y="1243"/>
              <a:ext cx="1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50" name="Freeform 2377"/>
            <p:cNvSpPr>
              <a:spLocks/>
            </p:cNvSpPr>
            <p:nvPr/>
          </p:nvSpPr>
          <p:spPr bwMode="auto">
            <a:xfrm>
              <a:off x="2519" y="1311"/>
              <a:ext cx="21" cy="7"/>
            </a:xfrm>
            <a:custGeom>
              <a:avLst/>
              <a:gdLst>
                <a:gd name="T0" fmla="*/ 0 w 122"/>
                <a:gd name="T1" fmla="*/ 0 h 45"/>
                <a:gd name="T2" fmla="*/ 0 w 122"/>
                <a:gd name="T3" fmla="*/ 0 h 45"/>
                <a:gd name="T4" fmla="*/ 0 w 122"/>
                <a:gd name="T5" fmla="*/ 0 h 45"/>
                <a:gd name="T6" fmla="*/ 0 w 12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45"/>
                <a:gd name="T14" fmla="*/ 122 w 12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45">
                  <a:moveTo>
                    <a:pt x="0" y="0"/>
                  </a:moveTo>
                  <a:lnTo>
                    <a:pt x="0" y="45"/>
                  </a:lnTo>
                  <a:lnTo>
                    <a:pt x="1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51" name="Freeform 2378"/>
            <p:cNvSpPr>
              <a:spLocks/>
            </p:cNvSpPr>
            <p:nvPr/>
          </p:nvSpPr>
          <p:spPr bwMode="auto">
            <a:xfrm>
              <a:off x="2519" y="1311"/>
              <a:ext cx="21" cy="7"/>
            </a:xfrm>
            <a:custGeom>
              <a:avLst/>
              <a:gdLst>
                <a:gd name="T0" fmla="*/ 0 w 122"/>
                <a:gd name="T1" fmla="*/ 0 h 45"/>
                <a:gd name="T2" fmla="*/ 0 w 122"/>
                <a:gd name="T3" fmla="*/ 0 h 45"/>
                <a:gd name="T4" fmla="*/ 0 w 122"/>
                <a:gd name="T5" fmla="*/ 0 h 45"/>
                <a:gd name="T6" fmla="*/ 0 w 12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45"/>
                <a:gd name="T14" fmla="*/ 122 w 12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45">
                  <a:moveTo>
                    <a:pt x="0" y="45"/>
                  </a:moveTo>
                  <a:lnTo>
                    <a:pt x="122" y="0"/>
                  </a:lnTo>
                  <a:lnTo>
                    <a:pt x="122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52" name="Rectangle 2379"/>
            <p:cNvSpPr>
              <a:spLocks noChangeArrowheads="1"/>
            </p:cNvSpPr>
            <p:nvPr/>
          </p:nvSpPr>
          <p:spPr bwMode="auto">
            <a:xfrm>
              <a:off x="2519" y="1311"/>
              <a:ext cx="2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53" name="Freeform 2380"/>
            <p:cNvSpPr>
              <a:spLocks/>
            </p:cNvSpPr>
            <p:nvPr/>
          </p:nvSpPr>
          <p:spPr bwMode="auto">
            <a:xfrm>
              <a:off x="2525" y="1301"/>
              <a:ext cx="8" cy="13"/>
            </a:xfrm>
            <a:custGeom>
              <a:avLst/>
              <a:gdLst>
                <a:gd name="T0" fmla="*/ 0 w 45"/>
                <a:gd name="T1" fmla="*/ 0 h 84"/>
                <a:gd name="T2" fmla="*/ 0 w 45"/>
                <a:gd name="T3" fmla="*/ 0 h 84"/>
                <a:gd name="T4" fmla="*/ 0 w 45"/>
                <a:gd name="T5" fmla="*/ 0 h 84"/>
                <a:gd name="T6" fmla="*/ 0 w 45"/>
                <a:gd name="T7" fmla="*/ 0 h 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84"/>
                <a:gd name="T14" fmla="*/ 45 w 45"/>
                <a:gd name="T15" fmla="*/ 84 h 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84">
                  <a:moveTo>
                    <a:pt x="45" y="0"/>
                  </a:moveTo>
                  <a:lnTo>
                    <a:pt x="0" y="0"/>
                  </a:lnTo>
                  <a:lnTo>
                    <a:pt x="45" y="8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54" name="Freeform 2381"/>
            <p:cNvSpPr>
              <a:spLocks/>
            </p:cNvSpPr>
            <p:nvPr/>
          </p:nvSpPr>
          <p:spPr bwMode="auto">
            <a:xfrm>
              <a:off x="2525" y="1301"/>
              <a:ext cx="8" cy="13"/>
            </a:xfrm>
            <a:custGeom>
              <a:avLst/>
              <a:gdLst>
                <a:gd name="T0" fmla="*/ 0 w 45"/>
                <a:gd name="T1" fmla="*/ 0 h 84"/>
                <a:gd name="T2" fmla="*/ 0 w 45"/>
                <a:gd name="T3" fmla="*/ 0 h 84"/>
                <a:gd name="T4" fmla="*/ 0 w 45"/>
                <a:gd name="T5" fmla="*/ 0 h 84"/>
                <a:gd name="T6" fmla="*/ 0 w 45"/>
                <a:gd name="T7" fmla="*/ 0 h 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84"/>
                <a:gd name="T14" fmla="*/ 45 w 45"/>
                <a:gd name="T15" fmla="*/ 84 h 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84">
                  <a:moveTo>
                    <a:pt x="0" y="0"/>
                  </a:moveTo>
                  <a:lnTo>
                    <a:pt x="45" y="84"/>
                  </a:lnTo>
                  <a:lnTo>
                    <a:pt x="0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55" name="Rectangle 2382"/>
            <p:cNvSpPr>
              <a:spLocks noChangeArrowheads="1"/>
            </p:cNvSpPr>
            <p:nvPr/>
          </p:nvSpPr>
          <p:spPr bwMode="auto">
            <a:xfrm>
              <a:off x="2525" y="1301"/>
              <a:ext cx="8" cy="1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56" name="Freeform 2383"/>
            <p:cNvSpPr>
              <a:spLocks/>
            </p:cNvSpPr>
            <p:nvPr/>
          </p:nvSpPr>
          <p:spPr bwMode="auto">
            <a:xfrm>
              <a:off x="2516" y="1314"/>
              <a:ext cx="7" cy="17"/>
            </a:xfrm>
            <a:custGeom>
              <a:avLst/>
              <a:gdLst>
                <a:gd name="T0" fmla="*/ 0 w 45"/>
                <a:gd name="T1" fmla="*/ 0 h 107"/>
                <a:gd name="T2" fmla="*/ 0 w 45"/>
                <a:gd name="T3" fmla="*/ 0 h 107"/>
                <a:gd name="T4" fmla="*/ 0 w 45"/>
                <a:gd name="T5" fmla="*/ 0 h 107"/>
                <a:gd name="T6" fmla="*/ 0 w 45"/>
                <a:gd name="T7" fmla="*/ 0 h 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7"/>
                <a:gd name="T14" fmla="*/ 45 w 45"/>
                <a:gd name="T15" fmla="*/ 107 h 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7">
                  <a:moveTo>
                    <a:pt x="0" y="107"/>
                  </a:moveTo>
                  <a:lnTo>
                    <a:pt x="45" y="107"/>
                  </a:lnTo>
                  <a:lnTo>
                    <a:pt x="0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57" name="Freeform 2384"/>
            <p:cNvSpPr>
              <a:spLocks/>
            </p:cNvSpPr>
            <p:nvPr/>
          </p:nvSpPr>
          <p:spPr bwMode="auto">
            <a:xfrm>
              <a:off x="2516" y="1314"/>
              <a:ext cx="7" cy="17"/>
            </a:xfrm>
            <a:custGeom>
              <a:avLst/>
              <a:gdLst>
                <a:gd name="T0" fmla="*/ 0 w 45"/>
                <a:gd name="T1" fmla="*/ 0 h 107"/>
                <a:gd name="T2" fmla="*/ 0 w 45"/>
                <a:gd name="T3" fmla="*/ 0 h 107"/>
                <a:gd name="T4" fmla="*/ 0 w 45"/>
                <a:gd name="T5" fmla="*/ 0 h 107"/>
                <a:gd name="T6" fmla="*/ 0 w 45"/>
                <a:gd name="T7" fmla="*/ 0 h 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7"/>
                <a:gd name="T14" fmla="*/ 45 w 45"/>
                <a:gd name="T15" fmla="*/ 107 h 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7">
                  <a:moveTo>
                    <a:pt x="45" y="107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0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58" name="Rectangle 2385"/>
            <p:cNvSpPr>
              <a:spLocks noChangeArrowheads="1"/>
            </p:cNvSpPr>
            <p:nvPr/>
          </p:nvSpPr>
          <p:spPr bwMode="auto">
            <a:xfrm>
              <a:off x="2516" y="1314"/>
              <a:ext cx="7" cy="1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59" name="Freeform 2386"/>
            <p:cNvSpPr>
              <a:spLocks/>
            </p:cNvSpPr>
            <p:nvPr/>
          </p:nvSpPr>
          <p:spPr bwMode="auto">
            <a:xfrm>
              <a:off x="2561" y="1297"/>
              <a:ext cx="6" cy="12"/>
            </a:xfrm>
            <a:custGeom>
              <a:avLst/>
              <a:gdLst>
                <a:gd name="T0" fmla="*/ 0 w 44"/>
                <a:gd name="T1" fmla="*/ 0 h 70"/>
                <a:gd name="T2" fmla="*/ 0 w 44"/>
                <a:gd name="T3" fmla="*/ 0 h 70"/>
                <a:gd name="T4" fmla="*/ 0 w 44"/>
                <a:gd name="T5" fmla="*/ 0 h 70"/>
                <a:gd name="T6" fmla="*/ 0 w 44"/>
                <a:gd name="T7" fmla="*/ 0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70"/>
                <a:gd name="T14" fmla="*/ 44 w 44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70">
                  <a:moveTo>
                    <a:pt x="44" y="11"/>
                  </a:moveTo>
                  <a:lnTo>
                    <a:pt x="0" y="0"/>
                  </a:lnTo>
                  <a:lnTo>
                    <a:pt x="29" y="70"/>
                  </a:lnTo>
                  <a:lnTo>
                    <a:pt x="44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60" name="Freeform 2387"/>
            <p:cNvSpPr>
              <a:spLocks/>
            </p:cNvSpPr>
            <p:nvPr/>
          </p:nvSpPr>
          <p:spPr bwMode="auto">
            <a:xfrm>
              <a:off x="2558" y="1297"/>
              <a:ext cx="7" cy="12"/>
            </a:xfrm>
            <a:custGeom>
              <a:avLst/>
              <a:gdLst>
                <a:gd name="T0" fmla="*/ 0 w 44"/>
                <a:gd name="T1" fmla="*/ 0 h 70"/>
                <a:gd name="T2" fmla="*/ 0 w 44"/>
                <a:gd name="T3" fmla="*/ 0 h 70"/>
                <a:gd name="T4" fmla="*/ 0 w 44"/>
                <a:gd name="T5" fmla="*/ 0 h 70"/>
                <a:gd name="T6" fmla="*/ 0 w 44"/>
                <a:gd name="T7" fmla="*/ 0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70"/>
                <a:gd name="T14" fmla="*/ 44 w 44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70">
                  <a:moveTo>
                    <a:pt x="15" y="0"/>
                  </a:moveTo>
                  <a:lnTo>
                    <a:pt x="44" y="70"/>
                  </a:lnTo>
                  <a:lnTo>
                    <a:pt x="0" y="5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61" name="Freeform 2388"/>
            <p:cNvSpPr>
              <a:spLocks/>
            </p:cNvSpPr>
            <p:nvPr/>
          </p:nvSpPr>
          <p:spPr bwMode="auto">
            <a:xfrm>
              <a:off x="2558" y="1297"/>
              <a:ext cx="9" cy="12"/>
            </a:xfrm>
            <a:custGeom>
              <a:avLst/>
              <a:gdLst>
                <a:gd name="T0" fmla="*/ 0 w 59"/>
                <a:gd name="T1" fmla="*/ 0 h 70"/>
                <a:gd name="T2" fmla="*/ 0 w 59"/>
                <a:gd name="T3" fmla="*/ 0 h 70"/>
                <a:gd name="T4" fmla="*/ 0 w 59"/>
                <a:gd name="T5" fmla="*/ 0 h 70"/>
                <a:gd name="T6" fmla="*/ 0 w 59"/>
                <a:gd name="T7" fmla="*/ 0 h 70"/>
                <a:gd name="T8" fmla="*/ 0 w 59"/>
                <a:gd name="T9" fmla="*/ 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70"/>
                <a:gd name="T17" fmla="*/ 59 w 59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70">
                  <a:moveTo>
                    <a:pt x="59" y="11"/>
                  </a:moveTo>
                  <a:lnTo>
                    <a:pt x="15" y="0"/>
                  </a:lnTo>
                  <a:lnTo>
                    <a:pt x="0" y="58"/>
                  </a:lnTo>
                  <a:lnTo>
                    <a:pt x="44" y="70"/>
                  </a:lnTo>
                  <a:lnTo>
                    <a:pt x="59" y="1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62" name="Freeform 2389"/>
            <p:cNvSpPr>
              <a:spLocks/>
            </p:cNvSpPr>
            <p:nvPr/>
          </p:nvSpPr>
          <p:spPr bwMode="auto">
            <a:xfrm>
              <a:off x="2559" y="1296"/>
              <a:ext cx="6" cy="13"/>
            </a:xfrm>
            <a:custGeom>
              <a:avLst/>
              <a:gdLst>
                <a:gd name="T0" fmla="*/ 0 w 43"/>
                <a:gd name="T1" fmla="*/ 0 h 75"/>
                <a:gd name="T2" fmla="*/ 0 w 43"/>
                <a:gd name="T3" fmla="*/ 0 h 75"/>
                <a:gd name="T4" fmla="*/ 0 w 43"/>
                <a:gd name="T5" fmla="*/ 0 h 75"/>
                <a:gd name="T6" fmla="*/ 0 w 43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75"/>
                <a:gd name="T14" fmla="*/ 43 w 43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75">
                  <a:moveTo>
                    <a:pt x="43" y="12"/>
                  </a:moveTo>
                  <a:lnTo>
                    <a:pt x="0" y="0"/>
                  </a:lnTo>
                  <a:lnTo>
                    <a:pt x="27" y="75"/>
                  </a:lnTo>
                  <a:lnTo>
                    <a:pt x="4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63" name="Freeform 2390"/>
            <p:cNvSpPr>
              <a:spLocks/>
            </p:cNvSpPr>
            <p:nvPr/>
          </p:nvSpPr>
          <p:spPr bwMode="auto">
            <a:xfrm>
              <a:off x="2556" y="1296"/>
              <a:ext cx="6" cy="13"/>
            </a:xfrm>
            <a:custGeom>
              <a:avLst/>
              <a:gdLst>
                <a:gd name="T0" fmla="*/ 0 w 43"/>
                <a:gd name="T1" fmla="*/ 0 h 75"/>
                <a:gd name="T2" fmla="*/ 0 w 43"/>
                <a:gd name="T3" fmla="*/ 0 h 75"/>
                <a:gd name="T4" fmla="*/ 0 w 43"/>
                <a:gd name="T5" fmla="*/ 0 h 75"/>
                <a:gd name="T6" fmla="*/ 0 w 43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75"/>
                <a:gd name="T14" fmla="*/ 43 w 43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75">
                  <a:moveTo>
                    <a:pt x="16" y="0"/>
                  </a:moveTo>
                  <a:lnTo>
                    <a:pt x="43" y="75"/>
                  </a:lnTo>
                  <a:lnTo>
                    <a:pt x="0" y="63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64" name="Freeform 2391"/>
            <p:cNvSpPr>
              <a:spLocks/>
            </p:cNvSpPr>
            <p:nvPr/>
          </p:nvSpPr>
          <p:spPr bwMode="auto">
            <a:xfrm>
              <a:off x="2556" y="1296"/>
              <a:ext cx="9" cy="13"/>
            </a:xfrm>
            <a:custGeom>
              <a:avLst/>
              <a:gdLst>
                <a:gd name="T0" fmla="*/ 0 w 59"/>
                <a:gd name="T1" fmla="*/ 0 h 75"/>
                <a:gd name="T2" fmla="*/ 0 w 59"/>
                <a:gd name="T3" fmla="*/ 0 h 75"/>
                <a:gd name="T4" fmla="*/ 0 w 59"/>
                <a:gd name="T5" fmla="*/ 0 h 75"/>
                <a:gd name="T6" fmla="*/ 0 w 59"/>
                <a:gd name="T7" fmla="*/ 0 h 75"/>
                <a:gd name="T8" fmla="*/ 0 w 59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75"/>
                <a:gd name="T17" fmla="*/ 59 w 59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75">
                  <a:moveTo>
                    <a:pt x="59" y="12"/>
                  </a:moveTo>
                  <a:lnTo>
                    <a:pt x="16" y="0"/>
                  </a:lnTo>
                  <a:lnTo>
                    <a:pt x="0" y="63"/>
                  </a:lnTo>
                  <a:lnTo>
                    <a:pt x="43" y="75"/>
                  </a:lnTo>
                  <a:lnTo>
                    <a:pt x="59" y="1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65" name="Freeform 2392"/>
            <p:cNvSpPr>
              <a:spLocks/>
            </p:cNvSpPr>
            <p:nvPr/>
          </p:nvSpPr>
          <p:spPr bwMode="auto">
            <a:xfrm>
              <a:off x="2536" y="1308"/>
              <a:ext cx="8" cy="6"/>
            </a:xfrm>
            <a:custGeom>
              <a:avLst/>
              <a:gdLst>
                <a:gd name="T0" fmla="*/ 0 w 46"/>
                <a:gd name="T1" fmla="*/ 0 h 38"/>
                <a:gd name="T2" fmla="*/ 0 w 46"/>
                <a:gd name="T3" fmla="*/ 0 h 38"/>
                <a:gd name="T4" fmla="*/ 0 w 46"/>
                <a:gd name="T5" fmla="*/ 0 h 38"/>
                <a:gd name="T6" fmla="*/ 0 w 46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8"/>
                <a:gd name="T14" fmla="*/ 46 w 46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8">
                  <a:moveTo>
                    <a:pt x="46" y="0"/>
                  </a:moveTo>
                  <a:lnTo>
                    <a:pt x="0" y="0"/>
                  </a:lnTo>
                  <a:lnTo>
                    <a:pt x="46" y="3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66" name="Freeform 2393"/>
            <p:cNvSpPr>
              <a:spLocks/>
            </p:cNvSpPr>
            <p:nvPr/>
          </p:nvSpPr>
          <p:spPr bwMode="auto">
            <a:xfrm>
              <a:off x="2536" y="1308"/>
              <a:ext cx="8" cy="6"/>
            </a:xfrm>
            <a:custGeom>
              <a:avLst/>
              <a:gdLst>
                <a:gd name="T0" fmla="*/ 0 w 46"/>
                <a:gd name="T1" fmla="*/ 0 h 38"/>
                <a:gd name="T2" fmla="*/ 0 w 46"/>
                <a:gd name="T3" fmla="*/ 0 h 38"/>
                <a:gd name="T4" fmla="*/ 0 w 46"/>
                <a:gd name="T5" fmla="*/ 0 h 38"/>
                <a:gd name="T6" fmla="*/ 0 w 46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8"/>
                <a:gd name="T14" fmla="*/ 46 w 46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8">
                  <a:moveTo>
                    <a:pt x="0" y="0"/>
                  </a:moveTo>
                  <a:lnTo>
                    <a:pt x="46" y="38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67" name="Rectangle 2394"/>
            <p:cNvSpPr>
              <a:spLocks noChangeArrowheads="1"/>
            </p:cNvSpPr>
            <p:nvPr/>
          </p:nvSpPr>
          <p:spPr bwMode="auto">
            <a:xfrm>
              <a:off x="2536" y="1308"/>
              <a:ext cx="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68" name="Freeform 2395"/>
            <p:cNvSpPr>
              <a:spLocks/>
            </p:cNvSpPr>
            <p:nvPr/>
          </p:nvSpPr>
          <p:spPr bwMode="auto">
            <a:xfrm>
              <a:off x="2536" y="1314"/>
              <a:ext cx="8" cy="6"/>
            </a:xfrm>
            <a:custGeom>
              <a:avLst/>
              <a:gdLst>
                <a:gd name="T0" fmla="*/ 0 w 46"/>
                <a:gd name="T1" fmla="*/ 0 h 38"/>
                <a:gd name="T2" fmla="*/ 0 w 46"/>
                <a:gd name="T3" fmla="*/ 0 h 38"/>
                <a:gd name="T4" fmla="*/ 0 w 46"/>
                <a:gd name="T5" fmla="*/ 0 h 38"/>
                <a:gd name="T6" fmla="*/ 0 w 46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8"/>
                <a:gd name="T14" fmla="*/ 46 w 46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8">
                  <a:moveTo>
                    <a:pt x="46" y="0"/>
                  </a:moveTo>
                  <a:lnTo>
                    <a:pt x="0" y="0"/>
                  </a:lnTo>
                  <a:lnTo>
                    <a:pt x="46" y="38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69" name="Freeform 2396"/>
            <p:cNvSpPr>
              <a:spLocks/>
            </p:cNvSpPr>
            <p:nvPr/>
          </p:nvSpPr>
          <p:spPr bwMode="auto">
            <a:xfrm>
              <a:off x="2536" y="1314"/>
              <a:ext cx="8" cy="6"/>
            </a:xfrm>
            <a:custGeom>
              <a:avLst/>
              <a:gdLst>
                <a:gd name="T0" fmla="*/ 0 w 46"/>
                <a:gd name="T1" fmla="*/ 0 h 38"/>
                <a:gd name="T2" fmla="*/ 0 w 46"/>
                <a:gd name="T3" fmla="*/ 0 h 38"/>
                <a:gd name="T4" fmla="*/ 0 w 46"/>
                <a:gd name="T5" fmla="*/ 0 h 38"/>
                <a:gd name="T6" fmla="*/ 0 w 46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38"/>
                <a:gd name="T14" fmla="*/ 46 w 46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38">
                  <a:moveTo>
                    <a:pt x="0" y="0"/>
                  </a:moveTo>
                  <a:lnTo>
                    <a:pt x="46" y="38"/>
                  </a:lnTo>
                  <a:lnTo>
                    <a:pt x="0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70" name="Rectangle 2397"/>
            <p:cNvSpPr>
              <a:spLocks noChangeArrowheads="1"/>
            </p:cNvSpPr>
            <p:nvPr/>
          </p:nvSpPr>
          <p:spPr bwMode="auto">
            <a:xfrm>
              <a:off x="2536" y="1314"/>
              <a:ext cx="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071" name="Line 2398"/>
            <p:cNvSpPr>
              <a:spLocks noChangeShapeType="1"/>
            </p:cNvSpPr>
            <p:nvPr/>
          </p:nvSpPr>
          <p:spPr bwMode="auto">
            <a:xfrm>
              <a:off x="2566" y="1257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72" name="Freeform 2399"/>
            <p:cNvSpPr>
              <a:spLocks/>
            </p:cNvSpPr>
            <p:nvPr/>
          </p:nvSpPr>
          <p:spPr bwMode="auto">
            <a:xfrm>
              <a:off x="2566" y="1250"/>
              <a:ext cx="7" cy="9"/>
            </a:xfrm>
            <a:custGeom>
              <a:avLst/>
              <a:gdLst>
                <a:gd name="T0" fmla="*/ 0 w 45"/>
                <a:gd name="T1" fmla="*/ 0 h 63"/>
                <a:gd name="T2" fmla="*/ 0 w 45"/>
                <a:gd name="T3" fmla="*/ 0 h 63"/>
                <a:gd name="T4" fmla="*/ 0 w 45"/>
                <a:gd name="T5" fmla="*/ 0 h 63"/>
                <a:gd name="T6" fmla="*/ 0 w 45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3"/>
                <a:gd name="T14" fmla="*/ 45 w 45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3">
                  <a:moveTo>
                    <a:pt x="0" y="52"/>
                  </a:moveTo>
                  <a:lnTo>
                    <a:pt x="45" y="63"/>
                  </a:lnTo>
                  <a:lnTo>
                    <a:pt x="14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73" name="Freeform 2400"/>
            <p:cNvSpPr>
              <a:spLocks/>
            </p:cNvSpPr>
            <p:nvPr/>
          </p:nvSpPr>
          <p:spPr bwMode="auto">
            <a:xfrm>
              <a:off x="2568" y="1250"/>
              <a:ext cx="7" cy="9"/>
            </a:xfrm>
            <a:custGeom>
              <a:avLst/>
              <a:gdLst>
                <a:gd name="T0" fmla="*/ 0 w 44"/>
                <a:gd name="T1" fmla="*/ 0 h 63"/>
                <a:gd name="T2" fmla="*/ 0 w 44"/>
                <a:gd name="T3" fmla="*/ 0 h 63"/>
                <a:gd name="T4" fmla="*/ 0 w 44"/>
                <a:gd name="T5" fmla="*/ 0 h 63"/>
                <a:gd name="T6" fmla="*/ 0 w 44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63"/>
                <a:gd name="T14" fmla="*/ 44 w 44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63">
                  <a:moveTo>
                    <a:pt x="31" y="63"/>
                  </a:moveTo>
                  <a:lnTo>
                    <a:pt x="0" y="0"/>
                  </a:lnTo>
                  <a:lnTo>
                    <a:pt x="44" y="12"/>
                  </a:lnTo>
                  <a:lnTo>
                    <a:pt x="31" y="6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74" name="Freeform 2401"/>
            <p:cNvSpPr>
              <a:spLocks/>
            </p:cNvSpPr>
            <p:nvPr/>
          </p:nvSpPr>
          <p:spPr bwMode="auto">
            <a:xfrm>
              <a:off x="2566" y="1250"/>
              <a:ext cx="9" cy="9"/>
            </a:xfrm>
            <a:custGeom>
              <a:avLst/>
              <a:gdLst>
                <a:gd name="T0" fmla="*/ 0 w 58"/>
                <a:gd name="T1" fmla="*/ 0 h 63"/>
                <a:gd name="T2" fmla="*/ 0 w 58"/>
                <a:gd name="T3" fmla="*/ 0 h 63"/>
                <a:gd name="T4" fmla="*/ 0 w 58"/>
                <a:gd name="T5" fmla="*/ 0 h 63"/>
                <a:gd name="T6" fmla="*/ 0 w 58"/>
                <a:gd name="T7" fmla="*/ 0 h 63"/>
                <a:gd name="T8" fmla="*/ 0 w 58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8"/>
                <a:gd name="T16" fmla="*/ 0 h 63"/>
                <a:gd name="T17" fmla="*/ 58 w 58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8" h="63">
                  <a:moveTo>
                    <a:pt x="0" y="52"/>
                  </a:moveTo>
                  <a:lnTo>
                    <a:pt x="45" y="63"/>
                  </a:lnTo>
                  <a:lnTo>
                    <a:pt x="58" y="12"/>
                  </a:lnTo>
                  <a:lnTo>
                    <a:pt x="14" y="0"/>
                  </a:lnTo>
                  <a:lnTo>
                    <a:pt x="0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75" name="Line 2402"/>
            <p:cNvSpPr>
              <a:spLocks noChangeShapeType="1"/>
            </p:cNvSpPr>
            <p:nvPr/>
          </p:nvSpPr>
          <p:spPr bwMode="auto">
            <a:xfrm flipH="1">
              <a:off x="2567" y="1281"/>
              <a:ext cx="2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76" name="Freeform 2403"/>
            <p:cNvSpPr>
              <a:spLocks/>
            </p:cNvSpPr>
            <p:nvPr/>
          </p:nvSpPr>
          <p:spPr bwMode="auto">
            <a:xfrm>
              <a:off x="2561" y="1284"/>
              <a:ext cx="6" cy="15"/>
            </a:xfrm>
            <a:custGeom>
              <a:avLst/>
              <a:gdLst>
                <a:gd name="T0" fmla="*/ 0 w 45"/>
                <a:gd name="T1" fmla="*/ 0 h 96"/>
                <a:gd name="T2" fmla="*/ 0 w 45"/>
                <a:gd name="T3" fmla="*/ 0 h 96"/>
                <a:gd name="T4" fmla="*/ 0 w 45"/>
                <a:gd name="T5" fmla="*/ 0 h 96"/>
                <a:gd name="T6" fmla="*/ 0 w 45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6"/>
                <a:gd name="T14" fmla="*/ 45 w 45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6">
                  <a:moveTo>
                    <a:pt x="0" y="85"/>
                  </a:moveTo>
                  <a:lnTo>
                    <a:pt x="45" y="96"/>
                  </a:lnTo>
                  <a:lnTo>
                    <a:pt x="22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77" name="Freeform 2404"/>
            <p:cNvSpPr>
              <a:spLocks/>
            </p:cNvSpPr>
            <p:nvPr/>
          </p:nvSpPr>
          <p:spPr bwMode="auto">
            <a:xfrm>
              <a:off x="2564" y="1284"/>
              <a:ext cx="7" cy="15"/>
            </a:xfrm>
            <a:custGeom>
              <a:avLst/>
              <a:gdLst>
                <a:gd name="T0" fmla="*/ 0 w 44"/>
                <a:gd name="T1" fmla="*/ 0 h 96"/>
                <a:gd name="T2" fmla="*/ 0 w 44"/>
                <a:gd name="T3" fmla="*/ 0 h 96"/>
                <a:gd name="T4" fmla="*/ 0 w 44"/>
                <a:gd name="T5" fmla="*/ 0 h 96"/>
                <a:gd name="T6" fmla="*/ 0 w 44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96"/>
                <a:gd name="T14" fmla="*/ 44 w 44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96">
                  <a:moveTo>
                    <a:pt x="23" y="96"/>
                  </a:moveTo>
                  <a:lnTo>
                    <a:pt x="0" y="0"/>
                  </a:lnTo>
                  <a:lnTo>
                    <a:pt x="44" y="12"/>
                  </a:lnTo>
                  <a:lnTo>
                    <a:pt x="23" y="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78" name="Freeform 2405"/>
            <p:cNvSpPr>
              <a:spLocks/>
            </p:cNvSpPr>
            <p:nvPr/>
          </p:nvSpPr>
          <p:spPr bwMode="auto">
            <a:xfrm>
              <a:off x="2561" y="1284"/>
              <a:ext cx="10" cy="15"/>
            </a:xfrm>
            <a:custGeom>
              <a:avLst/>
              <a:gdLst>
                <a:gd name="T0" fmla="*/ 0 w 66"/>
                <a:gd name="T1" fmla="*/ 0 h 96"/>
                <a:gd name="T2" fmla="*/ 0 w 66"/>
                <a:gd name="T3" fmla="*/ 0 h 96"/>
                <a:gd name="T4" fmla="*/ 0 w 66"/>
                <a:gd name="T5" fmla="*/ 0 h 96"/>
                <a:gd name="T6" fmla="*/ 0 w 66"/>
                <a:gd name="T7" fmla="*/ 0 h 96"/>
                <a:gd name="T8" fmla="*/ 0 w 6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96"/>
                <a:gd name="T17" fmla="*/ 66 w 6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96">
                  <a:moveTo>
                    <a:pt x="0" y="85"/>
                  </a:moveTo>
                  <a:lnTo>
                    <a:pt x="45" y="96"/>
                  </a:lnTo>
                  <a:lnTo>
                    <a:pt x="66" y="12"/>
                  </a:lnTo>
                  <a:lnTo>
                    <a:pt x="22" y="0"/>
                  </a:lnTo>
                  <a:lnTo>
                    <a:pt x="0" y="8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79" name="Freeform 2406"/>
            <p:cNvSpPr>
              <a:spLocks/>
            </p:cNvSpPr>
            <p:nvPr/>
          </p:nvSpPr>
          <p:spPr bwMode="auto">
            <a:xfrm>
              <a:off x="2560" y="1257"/>
              <a:ext cx="6" cy="28"/>
            </a:xfrm>
            <a:custGeom>
              <a:avLst/>
              <a:gdLst>
                <a:gd name="T0" fmla="*/ 0 w 45"/>
                <a:gd name="T1" fmla="*/ 0 h 168"/>
                <a:gd name="T2" fmla="*/ 0 w 45"/>
                <a:gd name="T3" fmla="*/ 0 h 168"/>
                <a:gd name="T4" fmla="*/ 0 w 45"/>
                <a:gd name="T5" fmla="*/ 0 h 168"/>
                <a:gd name="T6" fmla="*/ 0 w 45"/>
                <a:gd name="T7" fmla="*/ 0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68"/>
                <a:gd name="T14" fmla="*/ 45 w 45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68">
                  <a:moveTo>
                    <a:pt x="0" y="157"/>
                  </a:moveTo>
                  <a:lnTo>
                    <a:pt x="45" y="168"/>
                  </a:lnTo>
                  <a:lnTo>
                    <a:pt x="41" y="0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80" name="Freeform 2407"/>
            <p:cNvSpPr>
              <a:spLocks/>
            </p:cNvSpPr>
            <p:nvPr/>
          </p:nvSpPr>
          <p:spPr bwMode="auto">
            <a:xfrm>
              <a:off x="2566" y="1257"/>
              <a:ext cx="7" cy="28"/>
            </a:xfrm>
            <a:custGeom>
              <a:avLst/>
              <a:gdLst>
                <a:gd name="T0" fmla="*/ 0 w 45"/>
                <a:gd name="T1" fmla="*/ 0 h 168"/>
                <a:gd name="T2" fmla="*/ 0 w 45"/>
                <a:gd name="T3" fmla="*/ 0 h 168"/>
                <a:gd name="T4" fmla="*/ 0 w 45"/>
                <a:gd name="T5" fmla="*/ 0 h 168"/>
                <a:gd name="T6" fmla="*/ 0 w 45"/>
                <a:gd name="T7" fmla="*/ 0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68"/>
                <a:gd name="T14" fmla="*/ 45 w 45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68">
                  <a:moveTo>
                    <a:pt x="4" y="168"/>
                  </a:moveTo>
                  <a:lnTo>
                    <a:pt x="0" y="0"/>
                  </a:lnTo>
                  <a:lnTo>
                    <a:pt x="45" y="11"/>
                  </a:lnTo>
                  <a:lnTo>
                    <a:pt x="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81" name="Freeform 2408"/>
            <p:cNvSpPr>
              <a:spLocks/>
            </p:cNvSpPr>
            <p:nvPr/>
          </p:nvSpPr>
          <p:spPr bwMode="auto">
            <a:xfrm>
              <a:off x="2560" y="1257"/>
              <a:ext cx="13" cy="28"/>
            </a:xfrm>
            <a:custGeom>
              <a:avLst/>
              <a:gdLst>
                <a:gd name="T0" fmla="*/ 0 w 86"/>
                <a:gd name="T1" fmla="*/ 0 h 168"/>
                <a:gd name="T2" fmla="*/ 0 w 86"/>
                <a:gd name="T3" fmla="*/ 0 h 168"/>
                <a:gd name="T4" fmla="*/ 0 w 86"/>
                <a:gd name="T5" fmla="*/ 0 h 168"/>
                <a:gd name="T6" fmla="*/ 0 w 86"/>
                <a:gd name="T7" fmla="*/ 0 h 168"/>
                <a:gd name="T8" fmla="*/ 0 w 86"/>
                <a:gd name="T9" fmla="*/ 0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68"/>
                <a:gd name="T17" fmla="*/ 86 w 86"/>
                <a:gd name="T18" fmla="*/ 168 h 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68">
                  <a:moveTo>
                    <a:pt x="0" y="157"/>
                  </a:moveTo>
                  <a:lnTo>
                    <a:pt x="45" y="168"/>
                  </a:lnTo>
                  <a:lnTo>
                    <a:pt x="86" y="11"/>
                  </a:lnTo>
                  <a:lnTo>
                    <a:pt x="41" y="0"/>
                  </a:lnTo>
                  <a:lnTo>
                    <a:pt x="0" y="15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82" name="Line 2409"/>
            <p:cNvSpPr>
              <a:spLocks noChangeShapeType="1"/>
            </p:cNvSpPr>
            <p:nvPr/>
          </p:nvSpPr>
          <p:spPr bwMode="auto">
            <a:xfrm flipV="1">
              <a:off x="2563" y="1280"/>
              <a:ext cx="2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83" name="Freeform 2410"/>
            <p:cNvSpPr>
              <a:spLocks/>
            </p:cNvSpPr>
            <p:nvPr/>
          </p:nvSpPr>
          <p:spPr bwMode="auto">
            <a:xfrm>
              <a:off x="2559" y="1283"/>
              <a:ext cx="6" cy="15"/>
            </a:xfrm>
            <a:custGeom>
              <a:avLst/>
              <a:gdLst>
                <a:gd name="T0" fmla="*/ 0 w 43"/>
                <a:gd name="T1" fmla="*/ 0 h 97"/>
                <a:gd name="T2" fmla="*/ 0 w 43"/>
                <a:gd name="T3" fmla="*/ 0 h 97"/>
                <a:gd name="T4" fmla="*/ 0 w 43"/>
                <a:gd name="T5" fmla="*/ 0 h 97"/>
                <a:gd name="T6" fmla="*/ 0 w 43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97"/>
                <a:gd name="T14" fmla="*/ 43 w 43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97">
                  <a:moveTo>
                    <a:pt x="0" y="85"/>
                  </a:moveTo>
                  <a:lnTo>
                    <a:pt x="43" y="97"/>
                  </a:lnTo>
                  <a:lnTo>
                    <a:pt x="22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84" name="Freeform 2411"/>
            <p:cNvSpPr>
              <a:spLocks/>
            </p:cNvSpPr>
            <p:nvPr/>
          </p:nvSpPr>
          <p:spPr bwMode="auto">
            <a:xfrm>
              <a:off x="2561" y="1283"/>
              <a:ext cx="7" cy="15"/>
            </a:xfrm>
            <a:custGeom>
              <a:avLst/>
              <a:gdLst>
                <a:gd name="T0" fmla="*/ 0 w 44"/>
                <a:gd name="T1" fmla="*/ 0 h 97"/>
                <a:gd name="T2" fmla="*/ 0 w 44"/>
                <a:gd name="T3" fmla="*/ 0 h 97"/>
                <a:gd name="T4" fmla="*/ 0 w 44"/>
                <a:gd name="T5" fmla="*/ 0 h 97"/>
                <a:gd name="T6" fmla="*/ 0 w 44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97"/>
                <a:gd name="T14" fmla="*/ 44 w 44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97">
                  <a:moveTo>
                    <a:pt x="21" y="97"/>
                  </a:moveTo>
                  <a:lnTo>
                    <a:pt x="0" y="0"/>
                  </a:lnTo>
                  <a:lnTo>
                    <a:pt x="44" y="12"/>
                  </a:lnTo>
                  <a:lnTo>
                    <a:pt x="21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85" name="Freeform 2412"/>
            <p:cNvSpPr>
              <a:spLocks/>
            </p:cNvSpPr>
            <p:nvPr/>
          </p:nvSpPr>
          <p:spPr bwMode="auto">
            <a:xfrm>
              <a:off x="2559" y="1283"/>
              <a:ext cx="9" cy="15"/>
            </a:xfrm>
            <a:custGeom>
              <a:avLst/>
              <a:gdLst>
                <a:gd name="T0" fmla="*/ 0 w 66"/>
                <a:gd name="T1" fmla="*/ 0 h 97"/>
                <a:gd name="T2" fmla="*/ 0 w 66"/>
                <a:gd name="T3" fmla="*/ 0 h 97"/>
                <a:gd name="T4" fmla="*/ 0 w 66"/>
                <a:gd name="T5" fmla="*/ 0 h 97"/>
                <a:gd name="T6" fmla="*/ 0 w 66"/>
                <a:gd name="T7" fmla="*/ 0 h 97"/>
                <a:gd name="T8" fmla="*/ 0 w 66"/>
                <a:gd name="T9" fmla="*/ 0 h 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97"/>
                <a:gd name="T17" fmla="*/ 66 w 66"/>
                <a:gd name="T18" fmla="*/ 97 h 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97">
                  <a:moveTo>
                    <a:pt x="0" y="85"/>
                  </a:moveTo>
                  <a:lnTo>
                    <a:pt x="43" y="97"/>
                  </a:lnTo>
                  <a:lnTo>
                    <a:pt x="66" y="12"/>
                  </a:lnTo>
                  <a:lnTo>
                    <a:pt x="22" y="0"/>
                  </a:lnTo>
                  <a:lnTo>
                    <a:pt x="0" y="8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86" name="Freeform 2413"/>
            <p:cNvSpPr>
              <a:spLocks/>
            </p:cNvSpPr>
            <p:nvPr/>
          </p:nvSpPr>
          <p:spPr bwMode="auto">
            <a:xfrm>
              <a:off x="2480" y="1139"/>
              <a:ext cx="64" cy="16"/>
            </a:xfrm>
            <a:custGeom>
              <a:avLst/>
              <a:gdLst>
                <a:gd name="T0" fmla="*/ 0 w 385"/>
                <a:gd name="T1" fmla="*/ 0 h 99"/>
                <a:gd name="T2" fmla="*/ 0 w 385"/>
                <a:gd name="T3" fmla="*/ 0 h 99"/>
                <a:gd name="T4" fmla="*/ 0 w 385"/>
                <a:gd name="T5" fmla="*/ 0 h 99"/>
                <a:gd name="T6" fmla="*/ 0 w 385"/>
                <a:gd name="T7" fmla="*/ 0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5"/>
                <a:gd name="T13" fmla="*/ 0 h 99"/>
                <a:gd name="T14" fmla="*/ 385 w 385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5" h="99">
                  <a:moveTo>
                    <a:pt x="11" y="0"/>
                  </a:moveTo>
                  <a:lnTo>
                    <a:pt x="0" y="43"/>
                  </a:lnTo>
                  <a:lnTo>
                    <a:pt x="385" y="99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87" name="Freeform 2414"/>
            <p:cNvSpPr>
              <a:spLocks/>
            </p:cNvSpPr>
            <p:nvPr/>
          </p:nvSpPr>
          <p:spPr bwMode="auto">
            <a:xfrm>
              <a:off x="2480" y="1146"/>
              <a:ext cx="64" cy="15"/>
            </a:xfrm>
            <a:custGeom>
              <a:avLst/>
              <a:gdLst>
                <a:gd name="T0" fmla="*/ 0 w 385"/>
                <a:gd name="T1" fmla="*/ 0 h 99"/>
                <a:gd name="T2" fmla="*/ 0 w 385"/>
                <a:gd name="T3" fmla="*/ 0 h 99"/>
                <a:gd name="T4" fmla="*/ 0 w 385"/>
                <a:gd name="T5" fmla="*/ 0 h 99"/>
                <a:gd name="T6" fmla="*/ 0 w 385"/>
                <a:gd name="T7" fmla="*/ 0 h 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5"/>
                <a:gd name="T13" fmla="*/ 0 h 99"/>
                <a:gd name="T14" fmla="*/ 385 w 385"/>
                <a:gd name="T15" fmla="*/ 99 h 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5" h="99">
                  <a:moveTo>
                    <a:pt x="0" y="0"/>
                  </a:moveTo>
                  <a:lnTo>
                    <a:pt x="385" y="56"/>
                  </a:lnTo>
                  <a:lnTo>
                    <a:pt x="373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88" name="Freeform 2415"/>
            <p:cNvSpPr>
              <a:spLocks/>
            </p:cNvSpPr>
            <p:nvPr/>
          </p:nvSpPr>
          <p:spPr bwMode="auto">
            <a:xfrm>
              <a:off x="2480" y="1139"/>
              <a:ext cx="64" cy="22"/>
            </a:xfrm>
            <a:custGeom>
              <a:avLst/>
              <a:gdLst>
                <a:gd name="T0" fmla="*/ 0 w 385"/>
                <a:gd name="T1" fmla="*/ 0 h 142"/>
                <a:gd name="T2" fmla="*/ 0 w 385"/>
                <a:gd name="T3" fmla="*/ 0 h 142"/>
                <a:gd name="T4" fmla="*/ 0 w 385"/>
                <a:gd name="T5" fmla="*/ 0 h 142"/>
                <a:gd name="T6" fmla="*/ 0 w 385"/>
                <a:gd name="T7" fmla="*/ 0 h 142"/>
                <a:gd name="T8" fmla="*/ 0 w 385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5"/>
                <a:gd name="T16" fmla="*/ 0 h 142"/>
                <a:gd name="T17" fmla="*/ 385 w 385"/>
                <a:gd name="T18" fmla="*/ 142 h 1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5" h="142">
                  <a:moveTo>
                    <a:pt x="11" y="0"/>
                  </a:moveTo>
                  <a:lnTo>
                    <a:pt x="0" y="43"/>
                  </a:lnTo>
                  <a:lnTo>
                    <a:pt x="373" y="142"/>
                  </a:lnTo>
                  <a:lnTo>
                    <a:pt x="385" y="99"/>
                  </a:lnTo>
                  <a:lnTo>
                    <a:pt x="1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89" name="Freeform 2416"/>
            <p:cNvSpPr>
              <a:spLocks/>
            </p:cNvSpPr>
            <p:nvPr/>
          </p:nvSpPr>
          <p:spPr bwMode="auto">
            <a:xfrm>
              <a:off x="2468" y="1151"/>
              <a:ext cx="57" cy="19"/>
            </a:xfrm>
            <a:custGeom>
              <a:avLst/>
              <a:gdLst>
                <a:gd name="T0" fmla="*/ 0 w 343"/>
                <a:gd name="T1" fmla="*/ 0 h 122"/>
                <a:gd name="T2" fmla="*/ 0 w 343"/>
                <a:gd name="T3" fmla="*/ 0 h 122"/>
                <a:gd name="T4" fmla="*/ 0 w 343"/>
                <a:gd name="T5" fmla="*/ 0 h 122"/>
                <a:gd name="T6" fmla="*/ 0 w 343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3"/>
                <a:gd name="T13" fmla="*/ 0 h 122"/>
                <a:gd name="T14" fmla="*/ 343 w 343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3" h="122">
                  <a:moveTo>
                    <a:pt x="327" y="122"/>
                  </a:moveTo>
                  <a:lnTo>
                    <a:pt x="343" y="78"/>
                  </a:lnTo>
                  <a:lnTo>
                    <a:pt x="0" y="0"/>
                  </a:lnTo>
                  <a:lnTo>
                    <a:pt x="327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90" name="Freeform 2417"/>
            <p:cNvSpPr>
              <a:spLocks/>
            </p:cNvSpPr>
            <p:nvPr/>
          </p:nvSpPr>
          <p:spPr bwMode="auto">
            <a:xfrm>
              <a:off x="2468" y="1144"/>
              <a:ext cx="57" cy="19"/>
            </a:xfrm>
            <a:custGeom>
              <a:avLst/>
              <a:gdLst>
                <a:gd name="T0" fmla="*/ 0 w 343"/>
                <a:gd name="T1" fmla="*/ 0 h 120"/>
                <a:gd name="T2" fmla="*/ 0 w 343"/>
                <a:gd name="T3" fmla="*/ 0 h 120"/>
                <a:gd name="T4" fmla="*/ 0 w 343"/>
                <a:gd name="T5" fmla="*/ 0 h 120"/>
                <a:gd name="T6" fmla="*/ 0 w 343"/>
                <a:gd name="T7" fmla="*/ 0 h 1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3"/>
                <a:gd name="T13" fmla="*/ 0 h 120"/>
                <a:gd name="T14" fmla="*/ 343 w 343"/>
                <a:gd name="T15" fmla="*/ 120 h 1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3" h="120">
                  <a:moveTo>
                    <a:pt x="343" y="120"/>
                  </a:moveTo>
                  <a:lnTo>
                    <a:pt x="0" y="42"/>
                  </a:lnTo>
                  <a:lnTo>
                    <a:pt x="16" y="0"/>
                  </a:lnTo>
                  <a:lnTo>
                    <a:pt x="343" y="1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91" name="Freeform 2418"/>
            <p:cNvSpPr>
              <a:spLocks/>
            </p:cNvSpPr>
            <p:nvPr/>
          </p:nvSpPr>
          <p:spPr bwMode="auto">
            <a:xfrm>
              <a:off x="2468" y="1144"/>
              <a:ext cx="57" cy="26"/>
            </a:xfrm>
            <a:custGeom>
              <a:avLst/>
              <a:gdLst>
                <a:gd name="T0" fmla="*/ 0 w 343"/>
                <a:gd name="T1" fmla="*/ 0 h 164"/>
                <a:gd name="T2" fmla="*/ 0 w 343"/>
                <a:gd name="T3" fmla="*/ 0 h 164"/>
                <a:gd name="T4" fmla="*/ 0 w 343"/>
                <a:gd name="T5" fmla="*/ 0 h 164"/>
                <a:gd name="T6" fmla="*/ 0 w 343"/>
                <a:gd name="T7" fmla="*/ 0 h 164"/>
                <a:gd name="T8" fmla="*/ 0 w 343"/>
                <a:gd name="T9" fmla="*/ 0 h 1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3"/>
                <a:gd name="T16" fmla="*/ 0 h 164"/>
                <a:gd name="T17" fmla="*/ 343 w 343"/>
                <a:gd name="T18" fmla="*/ 164 h 1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3" h="164">
                  <a:moveTo>
                    <a:pt x="327" y="164"/>
                  </a:moveTo>
                  <a:lnTo>
                    <a:pt x="343" y="120"/>
                  </a:lnTo>
                  <a:lnTo>
                    <a:pt x="16" y="0"/>
                  </a:lnTo>
                  <a:lnTo>
                    <a:pt x="0" y="42"/>
                  </a:lnTo>
                  <a:lnTo>
                    <a:pt x="327" y="16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92" name="Freeform 2419"/>
            <p:cNvSpPr>
              <a:spLocks/>
            </p:cNvSpPr>
            <p:nvPr/>
          </p:nvSpPr>
          <p:spPr bwMode="auto">
            <a:xfrm>
              <a:off x="2465" y="1133"/>
              <a:ext cx="9" cy="15"/>
            </a:xfrm>
            <a:custGeom>
              <a:avLst/>
              <a:gdLst>
                <a:gd name="T0" fmla="*/ 0 w 49"/>
                <a:gd name="T1" fmla="*/ 0 h 98"/>
                <a:gd name="T2" fmla="*/ 0 w 49"/>
                <a:gd name="T3" fmla="*/ 0 h 98"/>
                <a:gd name="T4" fmla="*/ 0 w 49"/>
                <a:gd name="T5" fmla="*/ 0 h 98"/>
                <a:gd name="T6" fmla="*/ 0 w 49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98"/>
                <a:gd name="T14" fmla="*/ 49 w 49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98">
                  <a:moveTo>
                    <a:pt x="4" y="98"/>
                  </a:moveTo>
                  <a:lnTo>
                    <a:pt x="49" y="96"/>
                  </a:lnTo>
                  <a:lnTo>
                    <a:pt x="0" y="0"/>
                  </a:lnTo>
                  <a:lnTo>
                    <a:pt x="4" y="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93" name="Freeform 2420"/>
            <p:cNvSpPr>
              <a:spLocks/>
            </p:cNvSpPr>
            <p:nvPr/>
          </p:nvSpPr>
          <p:spPr bwMode="auto">
            <a:xfrm>
              <a:off x="2465" y="1133"/>
              <a:ext cx="9" cy="15"/>
            </a:xfrm>
            <a:custGeom>
              <a:avLst/>
              <a:gdLst>
                <a:gd name="T0" fmla="*/ 0 w 49"/>
                <a:gd name="T1" fmla="*/ 0 h 97"/>
                <a:gd name="T2" fmla="*/ 0 w 49"/>
                <a:gd name="T3" fmla="*/ 0 h 97"/>
                <a:gd name="T4" fmla="*/ 0 w 49"/>
                <a:gd name="T5" fmla="*/ 0 h 97"/>
                <a:gd name="T6" fmla="*/ 0 w 49"/>
                <a:gd name="T7" fmla="*/ 0 h 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97"/>
                <a:gd name="T14" fmla="*/ 49 w 49"/>
                <a:gd name="T15" fmla="*/ 97 h 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97">
                  <a:moveTo>
                    <a:pt x="49" y="97"/>
                  </a:moveTo>
                  <a:lnTo>
                    <a:pt x="0" y="1"/>
                  </a:lnTo>
                  <a:lnTo>
                    <a:pt x="45" y="0"/>
                  </a:lnTo>
                  <a:lnTo>
                    <a:pt x="49" y="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94" name="Freeform 2421"/>
            <p:cNvSpPr>
              <a:spLocks/>
            </p:cNvSpPr>
            <p:nvPr/>
          </p:nvSpPr>
          <p:spPr bwMode="auto">
            <a:xfrm>
              <a:off x="2465" y="1133"/>
              <a:ext cx="9" cy="15"/>
            </a:xfrm>
            <a:custGeom>
              <a:avLst/>
              <a:gdLst>
                <a:gd name="T0" fmla="*/ 0 w 49"/>
                <a:gd name="T1" fmla="*/ 0 h 99"/>
                <a:gd name="T2" fmla="*/ 0 w 49"/>
                <a:gd name="T3" fmla="*/ 0 h 99"/>
                <a:gd name="T4" fmla="*/ 0 w 49"/>
                <a:gd name="T5" fmla="*/ 0 h 99"/>
                <a:gd name="T6" fmla="*/ 0 w 49"/>
                <a:gd name="T7" fmla="*/ 0 h 99"/>
                <a:gd name="T8" fmla="*/ 0 w 49"/>
                <a:gd name="T9" fmla="*/ 0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99"/>
                <a:gd name="T17" fmla="*/ 49 w 49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99">
                  <a:moveTo>
                    <a:pt x="4" y="99"/>
                  </a:moveTo>
                  <a:lnTo>
                    <a:pt x="49" y="97"/>
                  </a:lnTo>
                  <a:lnTo>
                    <a:pt x="45" y="0"/>
                  </a:lnTo>
                  <a:lnTo>
                    <a:pt x="0" y="1"/>
                  </a:lnTo>
                  <a:lnTo>
                    <a:pt x="4" y="9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95" name="Freeform 2422"/>
            <p:cNvSpPr>
              <a:spLocks/>
            </p:cNvSpPr>
            <p:nvPr/>
          </p:nvSpPr>
          <p:spPr bwMode="auto">
            <a:xfrm>
              <a:off x="2469" y="1128"/>
              <a:ext cx="11" cy="8"/>
            </a:xfrm>
            <a:custGeom>
              <a:avLst/>
              <a:gdLst>
                <a:gd name="T0" fmla="*/ 0 w 68"/>
                <a:gd name="T1" fmla="*/ 0 h 50"/>
                <a:gd name="T2" fmla="*/ 0 w 68"/>
                <a:gd name="T3" fmla="*/ 0 h 50"/>
                <a:gd name="T4" fmla="*/ 0 w 68"/>
                <a:gd name="T5" fmla="*/ 0 h 50"/>
                <a:gd name="T6" fmla="*/ 0 w 68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50"/>
                <a:gd name="T14" fmla="*/ 68 w 68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50">
                  <a:moveTo>
                    <a:pt x="0" y="4"/>
                  </a:moveTo>
                  <a:lnTo>
                    <a:pt x="3" y="50"/>
                  </a:lnTo>
                  <a:lnTo>
                    <a:pt x="68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96" name="Freeform 2423"/>
            <p:cNvSpPr>
              <a:spLocks/>
            </p:cNvSpPr>
            <p:nvPr/>
          </p:nvSpPr>
          <p:spPr bwMode="auto">
            <a:xfrm>
              <a:off x="2469" y="1128"/>
              <a:ext cx="12" cy="8"/>
            </a:xfrm>
            <a:custGeom>
              <a:avLst/>
              <a:gdLst>
                <a:gd name="T0" fmla="*/ 0 w 68"/>
                <a:gd name="T1" fmla="*/ 0 h 50"/>
                <a:gd name="T2" fmla="*/ 0 w 68"/>
                <a:gd name="T3" fmla="*/ 0 h 50"/>
                <a:gd name="T4" fmla="*/ 0 w 68"/>
                <a:gd name="T5" fmla="*/ 0 h 50"/>
                <a:gd name="T6" fmla="*/ 0 w 68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50"/>
                <a:gd name="T14" fmla="*/ 68 w 68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50">
                  <a:moveTo>
                    <a:pt x="0" y="50"/>
                  </a:moveTo>
                  <a:lnTo>
                    <a:pt x="65" y="0"/>
                  </a:lnTo>
                  <a:lnTo>
                    <a:pt x="68" y="46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97" name="Freeform 2424"/>
            <p:cNvSpPr>
              <a:spLocks/>
            </p:cNvSpPr>
            <p:nvPr/>
          </p:nvSpPr>
          <p:spPr bwMode="auto">
            <a:xfrm>
              <a:off x="2469" y="1128"/>
              <a:ext cx="12" cy="8"/>
            </a:xfrm>
            <a:custGeom>
              <a:avLst/>
              <a:gdLst>
                <a:gd name="T0" fmla="*/ 0 w 71"/>
                <a:gd name="T1" fmla="*/ 0 h 50"/>
                <a:gd name="T2" fmla="*/ 0 w 71"/>
                <a:gd name="T3" fmla="*/ 0 h 50"/>
                <a:gd name="T4" fmla="*/ 0 w 71"/>
                <a:gd name="T5" fmla="*/ 0 h 50"/>
                <a:gd name="T6" fmla="*/ 0 w 71"/>
                <a:gd name="T7" fmla="*/ 0 h 50"/>
                <a:gd name="T8" fmla="*/ 0 w 71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50"/>
                <a:gd name="T17" fmla="*/ 71 w 71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50">
                  <a:moveTo>
                    <a:pt x="0" y="4"/>
                  </a:moveTo>
                  <a:lnTo>
                    <a:pt x="3" y="50"/>
                  </a:lnTo>
                  <a:lnTo>
                    <a:pt x="71" y="46"/>
                  </a:lnTo>
                  <a:lnTo>
                    <a:pt x="68" y="0"/>
                  </a:lnTo>
                  <a:lnTo>
                    <a:pt x="0" y="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98" name="Freeform 2425"/>
            <p:cNvSpPr>
              <a:spLocks/>
            </p:cNvSpPr>
            <p:nvPr/>
          </p:nvSpPr>
          <p:spPr bwMode="auto">
            <a:xfrm>
              <a:off x="2477" y="1132"/>
              <a:ext cx="8" cy="10"/>
            </a:xfrm>
            <a:custGeom>
              <a:avLst/>
              <a:gdLst>
                <a:gd name="T0" fmla="*/ 0 w 49"/>
                <a:gd name="T1" fmla="*/ 0 h 69"/>
                <a:gd name="T2" fmla="*/ 0 w 49"/>
                <a:gd name="T3" fmla="*/ 0 h 69"/>
                <a:gd name="T4" fmla="*/ 0 w 49"/>
                <a:gd name="T5" fmla="*/ 0 h 69"/>
                <a:gd name="T6" fmla="*/ 0 w 49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69"/>
                <a:gd name="T14" fmla="*/ 49 w 49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69">
                  <a:moveTo>
                    <a:pt x="45" y="0"/>
                  </a:moveTo>
                  <a:lnTo>
                    <a:pt x="0" y="3"/>
                  </a:lnTo>
                  <a:lnTo>
                    <a:pt x="49" y="6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099" name="Freeform 2426"/>
            <p:cNvSpPr>
              <a:spLocks/>
            </p:cNvSpPr>
            <p:nvPr/>
          </p:nvSpPr>
          <p:spPr bwMode="auto">
            <a:xfrm>
              <a:off x="2477" y="1132"/>
              <a:ext cx="8" cy="10"/>
            </a:xfrm>
            <a:custGeom>
              <a:avLst/>
              <a:gdLst>
                <a:gd name="T0" fmla="*/ 0 w 49"/>
                <a:gd name="T1" fmla="*/ 0 h 68"/>
                <a:gd name="T2" fmla="*/ 0 w 49"/>
                <a:gd name="T3" fmla="*/ 0 h 68"/>
                <a:gd name="T4" fmla="*/ 0 w 49"/>
                <a:gd name="T5" fmla="*/ 0 h 68"/>
                <a:gd name="T6" fmla="*/ 0 w 49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68"/>
                <a:gd name="T14" fmla="*/ 49 w 49"/>
                <a:gd name="T15" fmla="*/ 68 h 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68">
                  <a:moveTo>
                    <a:pt x="0" y="0"/>
                  </a:moveTo>
                  <a:lnTo>
                    <a:pt x="49" y="66"/>
                  </a:lnTo>
                  <a:lnTo>
                    <a:pt x="4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00" name="Freeform 2427"/>
            <p:cNvSpPr>
              <a:spLocks/>
            </p:cNvSpPr>
            <p:nvPr/>
          </p:nvSpPr>
          <p:spPr bwMode="auto">
            <a:xfrm>
              <a:off x="2477" y="1132"/>
              <a:ext cx="8" cy="10"/>
            </a:xfrm>
            <a:custGeom>
              <a:avLst/>
              <a:gdLst>
                <a:gd name="T0" fmla="*/ 0 w 49"/>
                <a:gd name="T1" fmla="*/ 0 h 71"/>
                <a:gd name="T2" fmla="*/ 0 w 49"/>
                <a:gd name="T3" fmla="*/ 0 h 71"/>
                <a:gd name="T4" fmla="*/ 0 w 49"/>
                <a:gd name="T5" fmla="*/ 0 h 71"/>
                <a:gd name="T6" fmla="*/ 0 w 49"/>
                <a:gd name="T7" fmla="*/ 0 h 71"/>
                <a:gd name="T8" fmla="*/ 0 w 49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71"/>
                <a:gd name="T17" fmla="*/ 49 w 49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71">
                  <a:moveTo>
                    <a:pt x="45" y="0"/>
                  </a:moveTo>
                  <a:lnTo>
                    <a:pt x="0" y="3"/>
                  </a:lnTo>
                  <a:lnTo>
                    <a:pt x="4" y="71"/>
                  </a:lnTo>
                  <a:lnTo>
                    <a:pt x="49" y="69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01" name="Freeform 2428"/>
            <p:cNvSpPr>
              <a:spLocks/>
            </p:cNvSpPr>
            <p:nvPr/>
          </p:nvSpPr>
          <p:spPr bwMode="auto">
            <a:xfrm>
              <a:off x="2541" y="1156"/>
              <a:ext cx="28" cy="24"/>
            </a:xfrm>
            <a:custGeom>
              <a:avLst/>
              <a:gdLst>
                <a:gd name="T0" fmla="*/ 0 w 178"/>
                <a:gd name="T1" fmla="*/ 0 h 157"/>
                <a:gd name="T2" fmla="*/ 0 w 178"/>
                <a:gd name="T3" fmla="*/ 0 h 157"/>
                <a:gd name="T4" fmla="*/ 0 w 178"/>
                <a:gd name="T5" fmla="*/ 0 h 157"/>
                <a:gd name="T6" fmla="*/ 0 w 178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8"/>
                <a:gd name="T13" fmla="*/ 0 h 157"/>
                <a:gd name="T14" fmla="*/ 178 w 178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8" h="157">
                  <a:moveTo>
                    <a:pt x="34" y="0"/>
                  </a:moveTo>
                  <a:lnTo>
                    <a:pt x="0" y="31"/>
                  </a:lnTo>
                  <a:lnTo>
                    <a:pt x="178" y="15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02" name="Freeform 2429"/>
            <p:cNvSpPr>
              <a:spLocks/>
            </p:cNvSpPr>
            <p:nvPr/>
          </p:nvSpPr>
          <p:spPr bwMode="auto">
            <a:xfrm>
              <a:off x="2541" y="1160"/>
              <a:ext cx="28" cy="26"/>
            </a:xfrm>
            <a:custGeom>
              <a:avLst/>
              <a:gdLst>
                <a:gd name="T0" fmla="*/ 0 w 178"/>
                <a:gd name="T1" fmla="*/ 0 h 157"/>
                <a:gd name="T2" fmla="*/ 0 w 178"/>
                <a:gd name="T3" fmla="*/ 0 h 157"/>
                <a:gd name="T4" fmla="*/ 0 w 178"/>
                <a:gd name="T5" fmla="*/ 0 h 157"/>
                <a:gd name="T6" fmla="*/ 0 w 178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8"/>
                <a:gd name="T13" fmla="*/ 0 h 157"/>
                <a:gd name="T14" fmla="*/ 178 w 178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8" h="157">
                  <a:moveTo>
                    <a:pt x="0" y="0"/>
                  </a:moveTo>
                  <a:lnTo>
                    <a:pt x="178" y="126"/>
                  </a:lnTo>
                  <a:lnTo>
                    <a:pt x="14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03" name="Freeform 2430"/>
            <p:cNvSpPr>
              <a:spLocks/>
            </p:cNvSpPr>
            <p:nvPr/>
          </p:nvSpPr>
          <p:spPr bwMode="auto">
            <a:xfrm>
              <a:off x="2541" y="1156"/>
              <a:ext cx="28" cy="30"/>
            </a:xfrm>
            <a:custGeom>
              <a:avLst/>
              <a:gdLst>
                <a:gd name="T0" fmla="*/ 0 w 178"/>
                <a:gd name="T1" fmla="*/ 0 h 188"/>
                <a:gd name="T2" fmla="*/ 0 w 178"/>
                <a:gd name="T3" fmla="*/ 0 h 188"/>
                <a:gd name="T4" fmla="*/ 0 w 178"/>
                <a:gd name="T5" fmla="*/ 0 h 188"/>
                <a:gd name="T6" fmla="*/ 0 w 178"/>
                <a:gd name="T7" fmla="*/ 0 h 188"/>
                <a:gd name="T8" fmla="*/ 0 w 178"/>
                <a:gd name="T9" fmla="*/ 0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8"/>
                <a:gd name="T16" fmla="*/ 0 h 188"/>
                <a:gd name="T17" fmla="*/ 178 w 178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8" h="188">
                  <a:moveTo>
                    <a:pt x="34" y="0"/>
                  </a:moveTo>
                  <a:lnTo>
                    <a:pt x="0" y="31"/>
                  </a:lnTo>
                  <a:lnTo>
                    <a:pt x="145" y="188"/>
                  </a:lnTo>
                  <a:lnTo>
                    <a:pt x="178" y="157"/>
                  </a:lnTo>
                  <a:lnTo>
                    <a:pt x="3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04" name="Line 2431"/>
            <p:cNvSpPr>
              <a:spLocks noChangeShapeType="1"/>
            </p:cNvSpPr>
            <p:nvPr/>
          </p:nvSpPr>
          <p:spPr bwMode="auto">
            <a:xfrm flipH="1">
              <a:off x="2634" y="1334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05" name="Freeform 2432"/>
            <p:cNvSpPr>
              <a:spLocks/>
            </p:cNvSpPr>
            <p:nvPr/>
          </p:nvSpPr>
          <p:spPr bwMode="auto">
            <a:xfrm>
              <a:off x="2631" y="1332"/>
              <a:ext cx="10" cy="5"/>
            </a:xfrm>
            <a:custGeom>
              <a:avLst/>
              <a:gdLst>
                <a:gd name="T0" fmla="*/ 0 w 59"/>
                <a:gd name="T1" fmla="*/ 0 h 31"/>
                <a:gd name="T2" fmla="*/ 0 w 59"/>
                <a:gd name="T3" fmla="*/ 0 h 31"/>
                <a:gd name="T4" fmla="*/ 0 w 59"/>
                <a:gd name="T5" fmla="*/ 0 h 31"/>
                <a:gd name="T6" fmla="*/ 0 w 59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31"/>
                <a:gd name="T14" fmla="*/ 59 w 59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31">
                  <a:moveTo>
                    <a:pt x="33" y="0"/>
                  </a:moveTo>
                  <a:lnTo>
                    <a:pt x="0" y="31"/>
                  </a:lnTo>
                  <a:lnTo>
                    <a:pt x="59" y="2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06" name="Freeform 2433"/>
            <p:cNvSpPr>
              <a:spLocks/>
            </p:cNvSpPr>
            <p:nvPr/>
          </p:nvSpPr>
          <p:spPr bwMode="auto">
            <a:xfrm>
              <a:off x="2631" y="1337"/>
              <a:ext cx="10" cy="5"/>
            </a:xfrm>
            <a:custGeom>
              <a:avLst/>
              <a:gdLst>
                <a:gd name="T0" fmla="*/ 0 w 59"/>
                <a:gd name="T1" fmla="*/ 0 h 30"/>
                <a:gd name="T2" fmla="*/ 0 w 59"/>
                <a:gd name="T3" fmla="*/ 0 h 30"/>
                <a:gd name="T4" fmla="*/ 0 w 59"/>
                <a:gd name="T5" fmla="*/ 0 h 30"/>
                <a:gd name="T6" fmla="*/ 0 w 59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30"/>
                <a:gd name="T14" fmla="*/ 59 w 59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30">
                  <a:moveTo>
                    <a:pt x="0" y="2"/>
                  </a:moveTo>
                  <a:lnTo>
                    <a:pt x="59" y="0"/>
                  </a:lnTo>
                  <a:lnTo>
                    <a:pt x="26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07" name="Freeform 2434"/>
            <p:cNvSpPr>
              <a:spLocks/>
            </p:cNvSpPr>
            <p:nvPr/>
          </p:nvSpPr>
          <p:spPr bwMode="auto">
            <a:xfrm>
              <a:off x="2631" y="1332"/>
              <a:ext cx="10" cy="10"/>
            </a:xfrm>
            <a:custGeom>
              <a:avLst/>
              <a:gdLst>
                <a:gd name="T0" fmla="*/ 0 w 59"/>
                <a:gd name="T1" fmla="*/ 0 h 59"/>
                <a:gd name="T2" fmla="*/ 0 w 59"/>
                <a:gd name="T3" fmla="*/ 0 h 59"/>
                <a:gd name="T4" fmla="*/ 0 w 59"/>
                <a:gd name="T5" fmla="*/ 0 h 59"/>
                <a:gd name="T6" fmla="*/ 0 w 59"/>
                <a:gd name="T7" fmla="*/ 0 h 59"/>
                <a:gd name="T8" fmla="*/ 0 w 59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59"/>
                <a:gd name="T17" fmla="*/ 59 w 59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59">
                  <a:moveTo>
                    <a:pt x="33" y="0"/>
                  </a:moveTo>
                  <a:lnTo>
                    <a:pt x="0" y="31"/>
                  </a:lnTo>
                  <a:lnTo>
                    <a:pt x="26" y="59"/>
                  </a:lnTo>
                  <a:lnTo>
                    <a:pt x="59" y="29"/>
                  </a:lnTo>
                  <a:lnTo>
                    <a:pt x="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08" name="Line 2435"/>
            <p:cNvSpPr>
              <a:spLocks noChangeShapeType="1"/>
            </p:cNvSpPr>
            <p:nvPr/>
          </p:nvSpPr>
          <p:spPr bwMode="auto">
            <a:xfrm flipV="1">
              <a:off x="2628" y="1338"/>
              <a:ext cx="8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09" name="Line 2436"/>
            <p:cNvSpPr>
              <a:spLocks noChangeShapeType="1"/>
            </p:cNvSpPr>
            <p:nvPr/>
          </p:nvSpPr>
          <p:spPr bwMode="auto">
            <a:xfrm flipH="1" flipV="1">
              <a:off x="2623" y="1338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10" name="Freeform 2437"/>
            <p:cNvSpPr>
              <a:spLocks/>
            </p:cNvSpPr>
            <p:nvPr/>
          </p:nvSpPr>
          <p:spPr bwMode="auto">
            <a:xfrm>
              <a:off x="2628" y="1337"/>
              <a:ext cx="9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12" y="37"/>
                  </a:moveTo>
                  <a:lnTo>
                    <a:pt x="55" y="22"/>
                  </a:lnTo>
                  <a:lnTo>
                    <a:pt x="0" y="0"/>
                  </a:lnTo>
                  <a:lnTo>
                    <a:pt x="12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11" name="Freeform 2438"/>
            <p:cNvSpPr>
              <a:spLocks/>
            </p:cNvSpPr>
            <p:nvPr/>
          </p:nvSpPr>
          <p:spPr bwMode="auto">
            <a:xfrm>
              <a:off x="2628" y="1334"/>
              <a:ext cx="9" cy="6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55" y="37"/>
                  </a:moveTo>
                  <a:lnTo>
                    <a:pt x="0" y="15"/>
                  </a:lnTo>
                  <a:lnTo>
                    <a:pt x="43" y="0"/>
                  </a:lnTo>
                  <a:lnTo>
                    <a:pt x="55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12" name="Freeform 2439"/>
            <p:cNvSpPr>
              <a:spLocks/>
            </p:cNvSpPr>
            <p:nvPr/>
          </p:nvSpPr>
          <p:spPr bwMode="auto">
            <a:xfrm>
              <a:off x="2628" y="1334"/>
              <a:ext cx="9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12" y="52"/>
                  </a:moveTo>
                  <a:lnTo>
                    <a:pt x="55" y="37"/>
                  </a:lnTo>
                  <a:lnTo>
                    <a:pt x="43" y="0"/>
                  </a:lnTo>
                  <a:lnTo>
                    <a:pt x="0" y="15"/>
                  </a:lnTo>
                  <a:lnTo>
                    <a:pt x="12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13" name="Freeform 2440"/>
            <p:cNvSpPr>
              <a:spLocks/>
            </p:cNvSpPr>
            <p:nvPr/>
          </p:nvSpPr>
          <p:spPr bwMode="auto">
            <a:xfrm>
              <a:off x="2624" y="1334"/>
              <a:ext cx="7" cy="9"/>
            </a:xfrm>
            <a:custGeom>
              <a:avLst/>
              <a:gdLst>
                <a:gd name="T0" fmla="*/ 0 w 43"/>
                <a:gd name="T1" fmla="*/ 0 h 52"/>
                <a:gd name="T2" fmla="*/ 0 w 43"/>
                <a:gd name="T3" fmla="*/ 0 h 52"/>
                <a:gd name="T4" fmla="*/ 0 w 43"/>
                <a:gd name="T5" fmla="*/ 0 h 52"/>
                <a:gd name="T6" fmla="*/ 0 w 43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2"/>
                <a:gd name="T14" fmla="*/ 43 w 43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2">
                  <a:moveTo>
                    <a:pt x="43" y="15"/>
                  </a:moveTo>
                  <a:lnTo>
                    <a:pt x="0" y="0"/>
                  </a:lnTo>
                  <a:lnTo>
                    <a:pt x="31" y="52"/>
                  </a:lnTo>
                  <a:lnTo>
                    <a:pt x="4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14" name="Freeform 2441"/>
            <p:cNvSpPr>
              <a:spLocks/>
            </p:cNvSpPr>
            <p:nvPr/>
          </p:nvSpPr>
          <p:spPr bwMode="auto">
            <a:xfrm>
              <a:off x="2622" y="1334"/>
              <a:ext cx="7" cy="9"/>
            </a:xfrm>
            <a:custGeom>
              <a:avLst/>
              <a:gdLst>
                <a:gd name="T0" fmla="*/ 0 w 43"/>
                <a:gd name="T1" fmla="*/ 0 h 52"/>
                <a:gd name="T2" fmla="*/ 0 w 43"/>
                <a:gd name="T3" fmla="*/ 0 h 52"/>
                <a:gd name="T4" fmla="*/ 0 w 43"/>
                <a:gd name="T5" fmla="*/ 0 h 52"/>
                <a:gd name="T6" fmla="*/ 0 w 43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2"/>
                <a:gd name="T14" fmla="*/ 43 w 43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2">
                  <a:moveTo>
                    <a:pt x="12" y="0"/>
                  </a:moveTo>
                  <a:lnTo>
                    <a:pt x="43" y="52"/>
                  </a:lnTo>
                  <a:lnTo>
                    <a:pt x="0" y="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15" name="Freeform 2442"/>
            <p:cNvSpPr>
              <a:spLocks/>
            </p:cNvSpPr>
            <p:nvPr/>
          </p:nvSpPr>
          <p:spPr bwMode="auto">
            <a:xfrm>
              <a:off x="2622" y="1334"/>
              <a:ext cx="9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55" y="15"/>
                  </a:moveTo>
                  <a:lnTo>
                    <a:pt x="12" y="0"/>
                  </a:lnTo>
                  <a:lnTo>
                    <a:pt x="0" y="37"/>
                  </a:lnTo>
                  <a:lnTo>
                    <a:pt x="43" y="52"/>
                  </a:lnTo>
                  <a:lnTo>
                    <a:pt x="55" y="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16" name="Freeform 2443"/>
            <p:cNvSpPr>
              <a:spLocks/>
            </p:cNvSpPr>
            <p:nvPr/>
          </p:nvSpPr>
          <p:spPr bwMode="auto">
            <a:xfrm>
              <a:off x="2618" y="1331"/>
              <a:ext cx="6" cy="10"/>
            </a:xfrm>
            <a:custGeom>
              <a:avLst/>
              <a:gdLst>
                <a:gd name="T0" fmla="*/ 0 w 34"/>
                <a:gd name="T1" fmla="*/ 0 h 59"/>
                <a:gd name="T2" fmla="*/ 0 w 34"/>
                <a:gd name="T3" fmla="*/ 0 h 59"/>
                <a:gd name="T4" fmla="*/ 0 w 34"/>
                <a:gd name="T5" fmla="*/ 0 h 59"/>
                <a:gd name="T6" fmla="*/ 0 w 34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9"/>
                <a:gd name="T14" fmla="*/ 34 w 34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9">
                  <a:moveTo>
                    <a:pt x="0" y="29"/>
                  </a:moveTo>
                  <a:lnTo>
                    <a:pt x="34" y="59"/>
                  </a:lnTo>
                  <a:lnTo>
                    <a:pt x="26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17" name="Freeform 2444"/>
            <p:cNvSpPr>
              <a:spLocks/>
            </p:cNvSpPr>
            <p:nvPr/>
          </p:nvSpPr>
          <p:spPr bwMode="auto">
            <a:xfrm>
              <a:off x="2623" y="1331"/>
              <a:ext cx="5" cy="10"/>
            </a:xfrm>
            <a:custGeom>
              <a:avLst/>
              <a:gdLst>
                <a:gd name="T0" fmla="*/ 0 w 34"/>
                <a:gd name="T1" fmla="*/ 0 h 59"/>
                <a:gd name="T2" fmla="*/ 0 w 34"/>
                <a:gd name="T3" fmla="*/ 0 h 59"/>
                <a:gd name="T4" fmla="*/ 0 w 34"/>
                <a:gd name="T5" fmla="*/ 0 h 59"/>
                <a:gd name="T6" fmla="*/ 0 w 34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9"/>
                <a:gd name="T14" fmla="*/ 34 w 34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9">
                  <a:moveTo>
                    <a:pt x="8" y="59"/>
                  </a:moveTo>
                  <a:lnTo>
                    <a:pt x="0" y="0"/>
                  </a:lnTo>
                  <a:lnTo>
                    <a:pt x="34" y="29"/>
                  </a:lnTo>
                  <a:lnTo>
                    <a:pt x="8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18" name="Freeform 2445"/>
            <p:cNvSpPr>
              <a:spLocks/>
            </p:cNvSpPr>
            <p:nvPr/>
          </p:nvSpPr>
          <p:spPr bwMode="auto">
            <a:xfrm>
              <a:off x="2618" y="1331"/>
              <a:ext cx="10" cy="10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w 6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9"/>
                <a:gd name="T17" fmla="*/ 60 w 6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9">
                  <a:moveTo>
                    <a:pt x="0" y="29"/>
                  </a:moveTo>
                  <a:lnTo>
                    <a:pt x="34" y="59"/>
                  </a:lnTo>
                  <a:lnTo>
                    <a:pt x="60" y="29"/>
                  </a:lnTo>
                  <a:lnTo>
                    <a:pt x="26" y="0"/>
                  </a:lnTo>
                  <a:lnTo>
                    <a:pt x="0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19" name="Freeform 2446"/>
            <p:cNvSpPr>
              <a:spLocks/>
            </p:cNvSpPr>
            <p:nvPr/>
          </p:nvSpPr>
          <p:spPr bwMode="auto">
            <a:xfrm>
              <a:off x="2679" y="1331"/>
              <a:ext cx="4" cy="10"/>
            </a:xfrm>
            <a:custGeom>
              <a:avLst/>
              <a:gdLst>
                <a:gd name="T0" fmla="*/ 0 w 34"/>
                <a:gd name="T1" fmla="*/ 0 h 59"/>
                <a:gd name="T2" fmla="*/ 0 w 34"/>
                <a:gd name="T3" fmla="*/ 0 h 59"/>
                <a:gd name="T4" fmla="*/ 0 w 34"/>
                <a:gd name="T5" fmla="*/ 0 h 59"/>
                <a:gd name="T6" fmla="*/ 0 w 34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9"/>
                <a:gd name="T14" fmla="*/ 34 w 34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9">
                  <a:moveTo>
                    <a:pt x="0" y="29"/>
                  </a:moveTo>
                  <a:lnTo>
                    <a:pt x="34" y="59"/>
                  </a:lnTo>
                  <a:lnTo>
                    <a:pt x="26" y="0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20" name="Freeform 2447"/>
            <p:cNvSpPr>
              <a:spLocks/>
            </p:cNvSpPr>
            <p:nvPr/>
          </p:nvSpPr>
          <p:spPr bwMode="auto">
            <a:xfrm>
              <a:off x="2682" y="1331"/>
              <a:ext cx="6" cy="10"/>
            </a:xfrm>
            <a:custGeom>
              <a:avLst/>
              <a:gdLst>
                <a:gd name="T0" fmla="*/ 0 w 34"/>
                <a:gd name="T1" fmla="*/ 0 h 59"/>
                <a:gd name="T2" fmla="*/ 0 w 34"/>
                <a:gd name="T3" fmla="*/ 0 h 59"/>
                <a:gd name="T4" fmla="*/ 0 w 34"/>
                <a:gd name="T5" fmla="*/ 0 h 59"/>
                <a:gd name="T6" fmla="*/ 0 w 34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59"/>
                <a:gd name="T14" fmla="*/ 34 w 34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59">
                  <a:moveTo>
                    <a:pt x="8" y="59"/>
                  </a:moveTo>
                  <a:lnTo>
                    <a:pt x="0" y="0"/>
                  </a:lnTo>
                  <a:lnTo>
                    <a:pt x="34" y="29"/>
                  </a:lnTo>
                  <a:lnTo>
                    <a:pt x="8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21" name="Freeform 2448"/>
            <p:cNvSpPr>
              <a:spLocks/>
            </p:cNvSpPr>
            <p:nvPr/>
          </p:nvSpPr>
          <p:spPr bwMode="auto">
            <a:xfrm>
              <a:off x="2679" y="1331"/>
              <a:ext cx="9" cy="10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w 6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9"/>
                <a:gd name="T17" fmla="*/ 60 w 6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9">
                  <a:moveTo>
                    <a:pt x="0" y="29"/>
                  </a:moveTo>
                  <a:lnTo>
                    <a:pt x="34" y="59"/>
                  </a:lnTo>
                  <a:lnTo>
                    <a:pt x="60" y="29"/>
                  </a:lnTo>
                  <a:lnTo>
                    <a:pt x="26" y="0"/>
                  </a:lnTo>
                  <a:lnTo>
                    <a:pt x="0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22" name="Line 2449"/>
            <p:cNvSpPr>
              <a:spLocks noChangeShapeType="1"/>
            </p:cNvSpPr>
            <p:nvPr/>
          </p:nvSpPr>
          <p:spPr bwMode="auto">
            <a:xfrm flipV="1">
              <a:off x="2688" y="1338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23" name="Line 2450"/>
            <p:cNvSpPr>
              <a:spLocks noChangeShapeType="1"/>
            </p:cNvSpPr>
            <p:nvPr/>
          </p:nvSpPr>
          <p:spPr bwMode="auto">
            <a:xfrm flipH="1" flipV="1">
              <a:off x="2683" y="1338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24" name="Freeform 2451"/>
            <p:cNvSpPr>
              <a:spLocks/>
            </p:cNvSpPr>
            <p:nvPr/>
          </p:nvSpPr>
          <p:spPr bwMode="auto">
            <a:xfrm>
              <a:off x="2687" y="1337"/>
              <a:ext cx="9" cy="6"/>
            </a:xfrm>
            <a:custGeom>
              <a:avLst/>
              <a:gdLst>
                <a:gd name="T0" fmla="*/ 0 w 54"/>
                <a:gd name="T1" fmla="*/ 0 h 37"/>
                <a:gd name="T2" fmla="*/ 0 w 54"/>
                <a:gd name="T3" fmla="*/ 0 h 37"/>
                <a:gd name="T4" fmla="*/ 0 w 54"/>
                <a:gd name="T5" fmla="*/ 0 h 37"/>
                <a:gd name="T6" fmla="*/ 0 w 54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37"/>
                <a:gd name="T14" fmla="*/ 54 w 54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37">
                  <a:moveTo>
                    <a:pt x="12" y="37"/>
                  </a:moveTo>
                  <a:lnTo>
                    <a:pt x="54" y="22"/>
                  </a:lnTo>
                  <a:lnTo>
                    <a:pt x="0" y="0"/>
                  </a:lnTo>
                  <a:lnTo>
                    <a:pt x="12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25" name="Freeform 2452"/>
            <p:cNvSpPr>
              <a:spLocks/>
            </p:cNvSpPr>
            <p:nvPr/>
          </p:nvSpPr>
          <p:spPr bwMode="auto">
            <a:xfrm>
              <a:off x="2687" y="1334"/>
              <a:ext cx="9" cy="6"/>
            </a:xfrm>
            <a:custGeom>
              <a:avLst/>
              <a:gdLst>
                <a:gd name="T0" fmla="*/ 0 w 54"/>
                <a:gd name="T1" fmla="*/ 0 h 37"/>
                <a:gd name="T2" fmla="*/ 0 w 54"/>
                <a:gd name="T3" fmla="*/ 0 h 37"/>
                <a:gd name="T4" fmla="*/ 0 w 54"/>
                <a:gd name="T5" fmla="*/ 0 h 37"/>
                <a:gd name="T6" fmla="*/ 0 w 54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37"/>
                <a:gd name="T14" fmla="*/ 54 w 54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37">
                  <a:moveTo>
                    <a:pt x="54" y="37"/>
                  </a:moveTo>
                  <a:lnTo>
                    <a:pt x="0" y="15"/>
                  </a:lnTo>
                  <a:lnTo>
                    <a:pt x="42" y="0"/>
                  </a:lnTo>
                  <a:lnTo>
                    <a:pt x="54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26" name="Freeform 2453"/>
            <p:cNvSpPr>
              <a:spLocks/>
            </p:cNvSpPr>
            <p:nvPr/>
          </p:nvSpPr>
          <p:spPr bwMode="auto">
            <a:xfrm>
              <a:off x="2687" y="1334"/>
              <a:ext cx="9" cy="9"/>
            </a:xfrm>
            <a:custGeom>
              <a:avLst/>
              <a:gdLst>
                <a:gd name="T0" fmla="*/ 0 w 54"/>
                <a:gd name="T1" fmla="*/ 0 h 52"/>
                <a:gd name="T2" fmla="*/ 0 w 54"/>
                <a:gd name="T3" fmla="*/ 0 h 52"/>
                <a:gd name="T4" fmla="*/ 0 w 54"/>
                <a:gd name="T5" fmla="*/ 0 h 52"/>
                <a:gd name="T6" fmla="*/ 0 w 54"/>
                <a:gd name="T7" fmla="*/ 0 h 52"/>
                <a:gd name="T8" fmla="*/ 0 w 54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52"/>
                <a:gd name="T17" fmla="*/ 54 w 54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52">
                  <a:moveTo>
                    <a:pt x="12" y="52"/>
                  </a:moveTo>
                  <a:lnTo>
                    <a:pt x="54" y="37"/>
                  </a:lnTo>
                  <a:lnTo>
                    <a:pt x="42" y="0"/>
                  </a:lnTo>
                  <a:lnTo>
                    <a:pt x="0" y="15"/>
                  </a:lnTo>
                  <a:lnTo>
                    <a:pt x="12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27" name="Freeform 2454"/>
            <p:cNvSpPr>
              <a:spLocks/>
            </p:cNvSpPr>
            <p:nvPr/>
          </p:nvSpPr>
          <p:spPr bwMode="auto">
            <a:xfrm>
              <a:off x="2683" y="1334"/>
              <a:ext cx="7" cy="9"/>
            </a:xfrm>
            <a:custGeom>
              <a:avLst/>
              <a:gdLst>
                <a:gd name="T0" fmla="*/ 0 w 43"/>
                <a:gd name="T1" fmla="*/ 0 h 52"/>
                <a:gd name="T2" fmla="*/ 0 w 43"/>
                <a:gd name="T3" fmla="*/ 0 h 52"/>
                <a:gd name="T4" fmla="*/ 0 w 43"/>
                <a:gd name="T5" fmla="*/ 0 h 52"/>
                <a:gd name="T6" fmla="*/ 0 w 43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2"/>
                <a:gd name="T14" fmla="*/ 43 w 43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2">
                  <a:moveTo>
                    <a:pt x="43" y="15"/>
                  </a:moveTo>
                  <a:lnTo>
                    <a:pt x="0" y="0"/>
                  </a:lnTo>
                  <a:lnTo>
                    <a:pt x="31" y="52"/>
                  </a:lnTo>
                  <a:lnTo>
                    <a:pt x="43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28" name="Freeform 2455"/>
            <p:cNvSpPr>
              <a:spLocks/>
            </p:cNvSpPr>
            <p:nvPr/>
          </p:nvSpPr>
          <p:spPr bwMode="auto">
            <a:xfrm>
              <a:off x="2681" y="1334"/>
              <a:ext cx="7" cy="9"/>
            </a:xfrm>
            <a:custGeom>
              <a:avLst/>
              <a:gdLst>
                <a:gd name="T0" fmla="*/ 0 w 43"/>
                <a:gd name="T1" fmla="*/ 0 h 52"/>
                <a:gd name="T2" fmla="*/ 0 w 43"/>
                <a:gd name="T3" fmla="*/ 0 h 52"/>
                <a:gd name="T4" fmla="*/ 0 w 43"/>
                <a:gd name="T5" fmla="*/ 0 h 52"/>
                <a:gd name="T6" fmla="*/ 0 w 43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2"/>
                <a:gd name="T14" fmla="*/ 43 w 43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2">
                  <a:moveTo>
                    <a:pt x="12" y="0"/>
                  </a:moveTo>
                  <a:lnTo>
                    <a:pt x="43" y="52"/>
                  </a:lnTo>
                  <a:lnTo>
                    <a:pt x="0" y="37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29" name="Freeform 2456"/>
            <p:cNvSpPr>
              <a:spLocks/>
            </p:cNvSpPr>
            <p:nvPr/>
          </p:nvSpPr>
          <p:spPr bwMode="auto">
            <a:xfrm>
              <a:off x="2681" y="1334"/>
              <a:ext cx="9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55" y="15"/>
                  </a:moveTo>
                  <a:lnTo>
                    <a:pt x="12" y="0"/>
                  </a:lnTo>
                  <a:lnTo>
                    <a:pt x="0" y="37"/>
                  </a:lnTo>
                  <a:lnTo>
                    <a:pt x="43" y="52"/>
                  </a:lnTo>
                  <a:lnTo>
                    <a:pt x="55" y="1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30" name="Line 2457"/>
            <p:cNvSpPr>
              <a:spLocks noChangeShapeType="1"/>
            </p:cNvSpPr>
            <p:nvPr/>
          </p:nvSpPr>
          <p:spPr bwMode="auto">
            <a:xfrm flipH="1">
              <a:off x="2693" y="1334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31" name="Freeform 2458"/>
            <p:cNvSpPr>
              <a:spLocks/>
            </p:cNvSpPr>
            <p:nvPr/>
          </p:nvSpPr>
          <p:spPr bwMode="auto">
            <a:xfrm>
              <a:off x="2690" y="1332"/>
              <a:ext cx="10" cy="5"/>
            </a:xfrm>
            <a:custGeom>
              <a:avLst/>
              <a:gdLst>
                <a:gd name="T0" fmla="*/ 0 w 60"/>
                <a:gd name="T1" fmla="*/ 0 h 31"/>
                <a:gd name="T2" fmla="*/ 0 w 60"/>
                <a:gd name="T3" fmla="*/ 0 h 31"/>
                <a:gd name="T4" fmla="*/ 0 w 60"/>
                <a:gd name="T5" fmla="*/ 0 h 31"/>
                <a:gd name="T6" fmla="*/ 0 w 6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1"/>
                <a:gd name="T14" fmla="*/ 60 w 60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1">
                  <a:moveTo>
                    <a:pt x="34" y="0"/>
                  </a:moveTo>
                  <a:lnTo>
                    <a:pt x="0" y="31"/>
                  </a:lnTo>
                  <a:lnTo>
                    <a:pt x="60" y="2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32" name="Freeform 2459"/>
            <p:cNvSpPr>
              <a:spLocks/>
            </p:cNvSpPr>
            <p:nvPr/>
          </p:nvSpPr>
          <p:spPr bwMode="auto">
            <a:xfrm>
              <a:off x="2690" y="1337"/>
              <a:ext cx="10" cy="5"/>
            </a:xfrm>
            <a:custGeom>
              <a:avLst/>
              <a:gdLst>
                <a:gd name="T0" fmla="*/ 0 w 60"/>
                <a:gd name="T1" fmla="*/ 0 h 30"/>
                <a:gd name="T2" fmla="*/ 0 w 60"/>
                <a:gd name="T3" fmla="*/ 0 h 30"/>
                <a:gd name="T4" fmla="*/ 0 w 60"/>
                <a:gd name="T5" fmla="*/ 0 h 30"/>
                <a:gd name="T6" fmla="*/ 0 w 60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0"/>
                <a:gd name="T14" fmla="*/ 60 w 60"/>
                <a:gd name="T15" fmla="*/ 30 h 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0">
                  <a:moveTo>
                    <a:pt x="0" y="2"/>
                  </a:moveTo>
                  <a:lnTo>
                    <a:pt x="60" y="0"/>
                  </a:lnTo>
                  <a:lnTo>
                    <a:pt x="26" y="3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33" name="Freeform 2460"/>
            <p:cNvSpPr>
              <a:spLocks/>
            </p:cNvSpPr>
            <p:nvPr/>
          </p:nvSpPr>
          <p:spPr bwMode="auto">
            <a:xfrm>
              <a:off x="2690" y="1332"/>
              <a:ext cx="10" cy="10"/>
            </a:xfrm>
            <a:custGeom>
              <a:avLst/>
              <a:gdLst>
                <a:gd name="T0" fmla="*/ 0 w 60"/>
                <a:gd name="T1" fmla="*/ 0 h 59"/>
                <a:gd name="T2" fmla="*/ 0 w 60"/>
                <a:gd name="T3" fmla="*/ 0 h 59"/>
                <a:gd name="T4" fmla="*/ 0 w 60"/>
                <a:gd name="T5" fmla="*/ 0 h 59"/>
                <a:gd name="T6" fmla="*/ 0 w 60"/>
                <a:gd name="T7" fmla="*/ 0 h 59"/>
                <a:gd name="T8" fmla="*/ 0 w 60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59"/>
                <a:gd name="T17" fmla="*/ 60 w 60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59">
                  <a:moveTo>
                    <a:pt x="34" y="0"/>
                  </a:moveTo>
                  <a:lnTo>
                    <a:pt x="0" y="31"/>
                  </a:lnTo>
                  <a:lnTo>
                    <a:pt x="26" y="59"/>
                  </a:lnTo>
                  <a:lnTo>
                    <a:pt x="60" y="29"/>
                  </a:lnTo>
                  <a:lnTo>
                    <a:pt x="3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34" name="Freeform 2461"/>
            <p:cNvSpPr>
              <a:spLocks/>
            </p:cNvSpPr>
            <p:nvPr/>
          </p:nvSpPr>
          <p:spPr bwMode="auto">
            <a:xfrm>
              <a:off x="2187" y="2321"/>
              <a:ext cx="7" cy="92"/>
            </a:xfrm>
            <a:custGeom>
              <a:avLst/>
              <a:gdLst>
                <a:gd name="T0" fmla="*/ 0 w 45"/>
                <a:gd name="T1" fmla="*/ 0 h 585"/>
                <a:gd name="T2" fmla="*/ 0 w 45"/>
                <a:gd name="T3" fmla="*/ 0 h 585"/>
                <a:gd name="T4" fmla="*/ 0 w 45"/>
                <a:gd name="T5" fmla="*/ 0 h 585"/>
                <a:gd name="T6" fmla="*/ 0 w 45"/>
                <a:gd name="T7" fmla="*/ 0 h 5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85"/>
                <a:gd name="T14" fmla="*/ 45 w 45"/>
                <a:gd name="T15" fmla="*/ 585 h 5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85">
                  <a:moveTo>
                    <a:pt x="45" y="0"/>
                  </a:moveTo>
                  <a:lnTo>
                    <a:pt x="0" y="0"/>
                  </a:lnTo>
                  <a:lnTo>
                    <a:pt x="45" y="58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35" name="Freeform 2462"/>
            <p:cNvSpPr>
              <a:spLocks/>
            </p:cNvSpPr>
            <p:nvPr/>
          </p:nvSpPr>
          <p:spPr bwMode="auto">
            <a:xfrm>
              <a:off x="2187" y="2321"/>
              <a:ext cx="7" cy="92"/>
            </a:xfrm>
            <a:custGeom>
              <a:avLst/>
              <a:gdLst>
                <a:gd name="T0" fmla="*/ 0 w 45"/>
                <a:gd name="T1" fmla="*/ 0 h 585"/>
                <a:gd name="T2" fmla="*/ 0 w 45"/>
                <a:gd name="T3" fmla="*/ 0 h 585"/>
                <a:gd name="T4" fmla="*/ 0 w 45"/>
                <a:gd name="T5" fmla="*/ 0 h 585"/>
                <a:gd name="T6" fmla="*/ 0 w 45"/>
                <a:gd name="T7" fmla="*/ 0 h 5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85"/>
                <a:gd name="T14" fmla="*/ 45 w 45"/>
                <a:gd name="T15" fmla="*/ 585 h 5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85">
                  <a:moveTo>
                    <a:pt x="0" y="0"/>
                  </a:moveTo>
                  <a:lnTo>
                    <a:pt x="45" y="585"/>
                  </a:lnTo>
                  <a:lnTo>
                    <a:pt x="0" y="5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36" name="Rectangle 2463"/>
            <p:cNvSpPr>
              <a:spLocks noChangeArrowheads="1"/>
            </p:cNvSpPr>
            <p:nvPr/>
          </p:nvSpPr>
          <p:spPr bwMode="auto">
            <a:xfrm>
              <a:off x="2187" y="2321"/>
              <a:ext cx="7" cy="9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137" name="Freeform 2464"/>
            <p:cNvSpPr>
              <a:spLocks/>
            </p:cNvSpPr>
            <p:nvPr/>
          </p:nvSpPr>
          <p:spPr bwMode="auto">
            <a:xfrm>
              <a:off x="2190" y="2317"/>
              <a:ext cx="39" cy="7"/>
            </a:xfrm>
            <a:custGeom>
              <a:avLst/>
              <a:gdLst>
                <a:gd name="T0" fmla="*/ 0 w 238"/>
                <a:gd name="T1" fmla="*/ 0 h 45"/>
                <a:gd name="T2" fmla="*/ 0 w 238"/>
                <a:gd name="T3" fmla="*/ 0 h 45"/>
                <a:gd name="T4" fmla="*/ 0 w 238"/>
                <a:gd name="T5" fmla="*/ 0 h 45"/>
                <a:gd name="T6" fmla="*/ 0 w 23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45"/>
                <a:gd name="T14" fmla="*/ 238 w 23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45">
                  <a:moveTo>
                    <a:pt x="0" y="0"/>
                  </a:moveTo>
                  <a:lnTo>
                    <a:pt x="0" y="45"/>
                  </a:lnTo>
                  <a:lnTo>
                    <a:pt x="2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38" name="Freeform 2465"/>
            <p:cNvSpPr>
              <a:spLocks/>
            </p:cNvSpPr>
            <p:nvPr/>
          </p:nvSpPr>
          <p:spPr bwMode="auto">
            <a:xfrm>
              <a:off x="2190" y="2317"/>
              <a:ext cx="39" cy="7"/>
            </a:xfrm>
            <a:custGeom>
              <a:avLst/>
              <a:gdLst>
                <a:gd name="T0" fmla="*/ 0 w 238"/>
                <a:gd name="T1" fmla="*/ 0 h 45"/>
                <a:gd name="T2" fmla="*/ 0 w 238"/>
                <a:gd name="T3" fmla="*/ 0 h 45"/>
                <a:gd name="T4" fmla="*/ 0 w 238"/>
                <a:gd name="T5" fmla="*/ 0 h 45"/>
                <a:gd name="T6" fmla="*/ 0 w 23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45"/>
                <a:gd name="T14" fmla="*/ 238 w 23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45">
                  <a:moveTo>
                    <a:pt x="0" y="45"/>
                  </a:moveTo>
                  <a:lnTo>
                    <a:pt x="238" y="0"/>
                  </a:lnTo>
                  <a:lnTo>
                    <a:pt x="23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39" name="Rectangle 2466"/>
            <p:cNvSpPr>
              <a:spLocks noChangeArrowheads="1"/>
            </p:cNvSpPr>
            <p:nvPr/>
          </p:nvSpPr>
          <p:spPr bwMode="auto">
            <a:xfrm>
              <a:off x="2190" y="2317"/>
              <a:ext cx="3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140" name="Freeform 2467"/>
            <p:cNvSpPr>
              <a:spLocks/>
            </p:cNvSpPr>
            <p:nvPr/>
          </p:nvSpPr>
          <p:spPr bwMode="auto">
            <a:xfrm>
              <a:off x="2712" y="1305"/>
              <a:ext cx="10" cy="24"/>
            </a:xfrm>
            <a:custGeom>
              <a:avLst/>
              <a:gdLst>
                <a:gd name="T0" fmla="*/ 0 w 62"/>
                <a:gd name="T1" fmla="*/ 0 h 148"/>
                <a:gd name="T2" fmla="*/ 0 w 62"/>
                <a:gd name="T3" fmla="*/ 0 h 148"/>
                <a:gd name="T4" fmla="*/ 0 w 62"/>
                <a:gd name="T5" fmla="*/ 0 h 148"/>
                <a:gd name="T6" fmla="*/ 0 w 62"/>
                <a:gd name="T7" fmla="*/ 0 h 1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148"/>
                <a:gd name="T14" fmla="*/ 62 w 62"/>
                <a:gd name="T15" fmla="*/ 148 h 1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148">
                  <a:moveTo>
                    <a:pt x="62" y="148"/>
                  </a:moveTo>
                  <a:lnTo>
                    <a:pt x="17" y="148"/>
                  </a:lnTo>
                  <a:lnTo>
                    <a:pt x="0" y="0"/>
                  </a:lnTo>
                  <a:lnTo>
                    <a:pt x="62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41" name="Freeform 2468"/>
            <p:cNvSpPr>
              <a:spLocks/>
            </p:cNvSpPr>
            <p:nvPr/>
          </p:nvSpPr>
          <p:spPr bwMode="auto">
            <a:xfrm>
              <a:off x="2707" y="1305"/>
              <a:ext cx="8" cy="24"/>
            </a:xfrm>
            <a:custGeom>
              <a:avLst/>
              <a:gdLst>
                <a:gd name="T0" fmla="*/ 0 w 48"/>
                <a:gd name="T1" fmla="*/ 0 h 148"/>
                <a:gd name="T2" fmla="*/ 0 w 48"/>
                <a:gd name="T3" fmla="*/ 0 h 148"/>
                <a:gd name="T4" fmla="*/ 0 w 48"/>
                <a:gd name="T5" fmla="*/ 0 h 148"/>
                <a:gd name="T6" fmla="*/ 0 w 48"/>
                <a:gd name="T7" fmla="*/ 0 h 1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"/>
                <a:gd name="T13" fmla="*/ 0 h 148"/>
                <a:gd name="T14" fmla="*/ 48 w 48"/>
                <a:gd name="T15" fmla="*/ 148 h 1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" h="148">
                  <a:moveTo>
                    <a:pt x="48" y="148"/>
                  </a:moveTo>
                  <a:lnTo>
                    <a:pt x="31" y="0"/>
                  </a:lnTo>
                  <a:lnTo>
                    <a:pt x="0" y="33"/>
                  </a:lnTo>
                  <a:lnTo>
                    <a:pt x="48" y="1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42" name="Freeform 2469"/>
            <p:cNvSpPr>
              <a:spLocks/>
            </p:cNvSpPr>
            <p:nvPr/>
          </p:nvSpPr>
          <p:spPr bwMode="auto">
            <a:xfrm>
              <a:off x="2707" y="1305"/>
              <a:ext cx="15" cy="24"/>
            </a:xfrm>
            <a:custGeom>
              <a:avLst/>
              <a:gdLst>
                <a:gd name="T0" fmla="*/ 0 w 93"/>
                <a:gd name="T1" fmla="*/ 0 h 148"/>
                <a:gd name="T2" fmla="*/ 0 w 93"/>
                <a:gd name="T3" fmla="*/ 0 h 148"/>
                <a:gd name="T4" fmla="*/ 0 w 93"/>
                <a:gd name="T5" fmla="*/ 0 h 148"/>
                <a:gd name="T6" fmla="*/ 0 w 93"/>
                <a:gd name="T7" fmla="*/ 0 h 148"/>
                <a:gd name="T8" fmla="*/ 0 w 93"/>
                <a:gd name="T9" fmla="*/ 0 h 1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148"/>
                <a:gd name="T17" fmla="*/ 93 w 93"/>
                <a:gd name="T18" fmla="*/ 148 h 1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148">
                  <a:moveTo>
                    <a:pt x="93" y="148"/>
                  </a:moveTo>
                  <a:lnTo>
                    <a:pt x="48" y="148"/>
                  </a:lnTo>
                  <a:lnTo>
                    <a:pt x="0" y="33"/>
                  </a:lnTo>
                  <a:lnTo>
                    <a:pt x="31" y="0"/>
                  </a:lnTo>
                  <a:lnTo>
                    <a:pt x="93" y="14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43" name="Freeform 2470"/>
            <p:cNvSpPr>
              <a:spLocks/>
            </p:cNvSpPr>
            <p:nvPr/>
          </p:nvSpPr>
          <p:spPr bwMode="auto">
            <a:xfrm>
              <a:off x="2687" y="1296"/>
              <a:ext cx="25" cy="14"/>
            </a:xfrm>
            <a:custGeom>
              <a:avLst/>
              <a:gdLst>
                <a:gd name="T0" fmla="*/ 0 w 151"/>
                <a:gd name="T1" fmla="*/ 0 h 89"/>
                <a:gd name="T2" fmla="*/ 0 w 151"/>
                <a:gd name="T3" fmla="*/ 0 h 89"/>
                <a:gd name="T4" fmla="*/ 0 w 151"/>
                <a:gd name="T5" fmla="*/ 0 h 89"/>
                <a:gd name="T6" fmla="*/ 0 w 151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1"/>
                <a:gd name="T13" fmla="*/ 0 h 89"/>
                <a:gd name="T14" fmla="*/ 151 w 15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1" h="89">
                  <a:moveTo>
                    <a:pt x="151" y="56"/>
                  </a:moveTo>
                  <a:lnTo>
                    <a:pt x="120" y="89"/>
                  </a:lnTo>
                  <a:lnTo>
                    <a:pt x="0" y="0"/>
                  </a:lnTo>
                  <a:lnTo>
                    <a:pt x="151" y="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44" name="Freeform 2471"/>
            <p:cNvSpPr>
              <a:spLocks/>
            </p:cNvSpPr>
            <p:nvPr/>
          </p:nvSpPr>
          <p:spPr bwMode="auto">
            <a:xfrm>
              <a:off x="2687" y="1296"/>
              <a:ext cx="20" cy="14"/>
            </a:xfrm>
            <a:custGeom>
              <a:avLst/>
              <a:gdLst>
                <a:gd name="T0" fmla="*/ 0 w 120"/>
                <a:gd name="T1" fmla="*/ 0 h 89"/>
                <a:gd name="T2" fmla="*/ 0 w 120"/>
                <a:gd name="T3" fmla="*/ 0 h 89"/>
                <a:gd name="T4" fmla="*/ 0 w 120"/>
                <a:gd name="T5" fmla="*/ 0 h 89"/>
                <a:gd name="T6" fmla="*/ 0 w 120"/>
                <a:gd name="T7" fmla="*/ 0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0"/>
                <a:gd name="T13" fmla="*/ 0 h 89"/>
                <a:gd name="T14" fmla="*/ 120 w 120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0" h="89">
                  <a:moveTo>
                    <a:pt x="120" y="89"/>
                  </a:moveTo>
                  <a:lnTo>
                    <a:pt x="0" y="0"/>
                  </a:lnTo>
                  <a:lnTo>
                    <a:pt x="3" y="46"/>
                  </a:lnTo>
                  <a:lnTo>
                    <a:pt x="120" y="8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45" name="Freeform 2472"/>
            <p:cNvSpPr>
              <a:spLocks/>
            </p:cNvSpPr>
            <p:nvPr/>
          </p:nvSpPr>
          <p:spPr bwMode="auto">
            <a:xfrm>
              <a:off x="2687" y="1296"/>
              <a:ext cx="25" cy="14"/>
            </a:xfrm>
            <a:custGeom>
              <a:avLst/>
              <a:gdLst>
                <a:gd name="T0" fmla="*/ 0 w 151"/>
                <a:gd name="T1" fmla="*/ 0 h 89"/>
                <a:gd name="T2" fmla="*/ 0 w 151"/>
                <a:gd name="T3" fmla="*/ 0 h 89"/>
                <a:gd name="T4" fmla="*/ 0 w 151"/>
                <a:gd name="T5" fmla="*/ 0 h 89"/>
                <a:gd name="T6" fmla="*/ 0 w 151"/>
                <a:gd name="T7" fmla="*/ 0 h 89"/>
                <a:gd name="T8" fmla="*/ 0 w 151"/>
                <a:gd name="T9" fmla="*/ 0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1"/>
                <a:gd name="T16" fmla="*/ 0 h 89"/>
                <a:gd name="T17" fmla="*/ 151 w 151"/>
                <a:gd name="T18" fmla="*/ 89 h 8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1" h="89">
                  <a:moveTo>
                    <a:pt x="151" y="56"/>
                  </a:moveTo>
                  <a:lnTo>
                    <a:pt x="120" y="89"/>
                  </a:lnTo>
                  <a:lnTo>
                    <a:pt x="3" y="46"/>
                  </a:lnTo>
                  <a:lnTo>
                    <a:pt x="0" y="0"/>
                  </a:lnTo>
                  <a:lnTo>
                    <a:pt x="151" y="5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46" name="Line 2473"/>
            <p:cNvSpPr>
              <a:spLocks noChangeShapeType="1"/>
            </p:cNvSpPr>
            <p:nvPr/>
          </p:nvSpPr>
          <p:spPr bwMode="auto">
            <a:xfrm flipH="1" flipV="1">
              <a:off x="2694" y="1321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47" name="Freeform 2474"/>
            <p:cNvSpPr>
              <a:spLocks/>
            </p:cNvSpPr>
            <p:nvPr/>
          </p:nvSpPr>
          <p:spPr bwMode="auto">
            <a:xfrm>
              <a:off x="2695" y="1319"/>
              <a:ext cx="6" cy="10"/>
            </a:xfrm>
            <a:custGeom>
              <a:avLst/>
              <a:gdLst>
                <a:gd name="T0" fmla="*/ 0 w 34"/>
                <a:gd name="T1" fmla="*/ 0 h 60"/>
                <a:gd name="T2" fmla="*/ 0 w 34"/>
                <a:gd name="T3" fmla="*/ 0 h 60"/>
                <a:gd name="T4" fmla="*/ 0 w 34"/>
                <a:gd name="T5" fmla="*/ 0 h 60"/>
                <a:gd name="T6" fmla="*/ 0 w 34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60"/>
                <a:gd name="T14" fmla="*/ 34 w 34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60">
                  <a:moveTo>
                    <a:pt x="34" y="30"/>
                  </a:moveTo>
                  <a:lnTo>
                    <a:pt x="0" y="0"/>
                  </a:lnTo>
                  <a:lnTo>
                    <a:pt x="8" y="60"/>
                  </a:lnTo>
                  <a:lnTo>
                    <a:pt x="34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48" name="Freeform 2475"/>
            <p:cNvSpPr>
              <a:spLocks/>
            </p:cNvSpPr>
            <p:nvPr/>
          </p:nvSpPr>
          <p:spPr bwMode="auto">
            <a:xfrm>
              <a:off x="2691" y="1319"/>
              <a:ext cx="6" cy="10"/>
            </a:xfrm>
            <a:custGeom>
              <a:avLst/>
              <a:gdLst>
                <a:gd name="T0" fmla="*/ 0 w 34"/>
                <a:gd name="T1" fmla="*/ 0 h 60"/>
                <a:gd name="T2" fmla="*/ 0 w 34"/>
                <a:gd name="T3" fmla="*/ 0 h 60"/>
                <a:gd name="T4" fmla="*/ 0 w 34"/>
                <a:gd name="T5" fmla="*/ 0 h 60"/>
                <a:gd name="T6" fmla="*/ 0 w 34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60"/>
                <a:gd name="T14" fmla="*/ 34 w 34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60">
                  <a:moveTo>
                    <a:pt x="26" y="0"/>
                  </a:moveTo>
                  <a:lnTo>
                    <a:pt x="34" y="60"/>
                  </a:lnTo>
                  <a:lnTo>
                    <a:pt x="0" y="3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49" name="Freeform 2476"/>
            <p:cNvSpPr>
              <a:spLocks/>
            </p:cNvSpPr>
            <p:nvPr/>
          </p:nvSpPr>
          <p:spPr bwMode="auto">
            <a:xfrm>
              <a:off x="2691" y="1319"/>
              <a:ext cx="10" cy="10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0 h 60"/>
                <a:gd name="T4" fmla="*/ 0 w 60"/>
                <a:gd name="T5" fmla="*/ 0 h 60"/>
                <a:gd name="T6" fmla="*/ 0 w 60"/>
                <a:gd name="T7" fmla="*/ 0 h 60"/>
                <a:gd name="T8" fmla="*/ 0 w 60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60"/>
                <a:gd name="T17" fmla="*/ 60 w 60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60">
                  <a:moveTo>
                    <a:pt x="60" y="30"/>
                  </a:moveTo>
                  <a:lnTo>
                    <a:pt x="26" y="0"/>
                  </a:lnTo>
                  <a:lnTo>
                    <a:pt x="0" y="30"/>
                  </a:lnTo>
                  <a:lnTo>
                    <a:pt x="34" y="60"/>
                  </a:lnTo>
                  <a:lnTo>
                    <a:pt x="60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50" name="Line 2477"/>
            <p:cNvSpPr>
              <a:spLocks noChangeShapeType="1"/>
            </p:cNvSpPr>
            <p:nvPr/>
          </p:nvSpPr>
          <p:spPr bwMode="auto">
            <a:xfrm flipV="1">
              <a:off x="2698" y="1330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51" name="Freeform 2478"/>
            <p:cNvSpPr>
              <a:spLocks/>
            </p:cNvSpPr>
            <p:nvPr/>
          </p:nvSpPr>
          <p:spPr bwMode="auto">
            <a:xfrm>
              <a:off x="2694" y="1330"/>
              <a:ext cx="8" cy="6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38" y="44"/>
                  </a:moveTo>
                  <a:lnTo>
                    <a:pt x="47" y="0"/>
                  </a:lnTo>
                  <a:lnTo>
                    <a:pt x="0" y="36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52" name="Freeform 2479"/>
            <p:cNvSpPr>
              <a:spLocks/>
            </p:cNvSpPr>
            <p:nvPr/>
          </p:nvSpPr>
          <p:spPr bwMode="auto">
            <a:xfrm>
              <a:off x="2694" y="1328"/>
              <a:ext cx="8" cy="7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47" y="8"/>
                  </a:moveTo>
                  <a:lnTo>
                    <a:pt x="0" y="44"/>
                  </a:lnTo>
                  <a:lnTo>
                    <a:pt x="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53" name="Freeform 2480"/>
            <p:cNvSpPr>
              <a:spLocks/>
            </p:cNvSpPr>
            <p:nvPr/>
          </p:nvSpPr>
          <p:spPr bwMode="auto">
            <a:xfrm>
              <a:off x="2694" y="1328"/>
              <a:ext cx="8" cy="8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0 h 52"/>
                <a:gd name="T4" fmla="*/ 0 w 47"/>
                <a:gd name="T5" fmla="*/ 0 h 52"/>
                <a:gd name="T6" fmla="*/ 0 w 47"/>
                <a:gd name="T7" fmla="*/ 0 h 52"/>
                <a:gd name="T8" fmla="*/ 0 w 47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2"/>
                <a:gd name="T17" fmla="*/ 47 w 47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2">
                  <a:moveTo>
                    <a:pt x="38" y="52"/>
                  </a:moveTo>
                  <a:lnTo>
                    <a:pt x="47" y="8"/>
                  </a:lnTo>
                  <a:lnTo>
                    <a:pt x="9" y="0"/>
                  </a:lnTo>
                  <a:lnTo>
                    <a:pt x="0" y="44"/>
                  </a:lnTo>
                  <a:lnTo>
                    <a:pt x="38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54" name="Line 2481"/>
            <p:cNvSpPr>
              <a:spLocks noChangeShapeType="1"/>
            </p:cNvSpPr>
            <p:nvPr/>
          </p:nvSpPr>
          <p:spPr bwMode="auto">
            <a:xfrm flipH="1">
              <a:off x="2693" y="1323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55" name="Line 2482"/>
            <p:cNvSpPr>
              <a:spLocks noChangeShapeType="1"/>
            </p:cNvSpPr>
            <p:nvPr/>
          </p:nvSpPr>
          <p:spPr bwMode="auto">
            <a:xfrm flipH="1">
              <a:off x="2691" y="1326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56" name="Freeform 2483"/>
            <p:cNvSpPr>
              <a:spLocks/>
            </p:cNvSpPr>
            <p:nvPr/>
          </p:nvSpPr>
          <p:spPr bwMode="auto">
            <a:xfrm>
              <a:off x="2629" y="1296"/>
              <a:ext cx="60" cy="7"/>
            </a:xfrm>
            <a:custGeom>
              <a:avLst/>
              <a:gdLst>
                <a:gd name="T0" fmla="*/ 0 w 362"/>
                <a:gd name="T1" fmla="*/ 0 h 46"/>
                <a:gd name="T2" fmla="*/ 0 w 362"/>
                <a:gd name="T3" fmla="*/ 0 h 46"/>
                <a:gd name="T4" fmla="*/ 0 w 362"/>
                <a:gd name="T5" fmla="*/ 0 h 46"/>
                <a:gd name="T6" fmla="*/ 0 w 362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2"/>
                <a:gd name="T13" fmla="*/ 0 h 46"/>
                <a:gd name="T14" fmla="*/ 362 w 362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2" h="46">
                  <a:moveTo>
                    <a:pt x="0" y="0"/>
                  </a:moveTo>
                  <a:lnTo>
                    <a:pt x="0" y="46"/>
                  </a:lnTo>
                  <a:lnTo>
                    <a:pt x="3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57" name="Freeform 2484"/>
            <p:cNvSpPr>
              <a:spLocks/>
            </p:cNvSpPr>
            <p:nvPr/>
          </p:nvSpPr>
          <p:spPr bwMode="auto">
            <a:xfrm>
              <a:off x="2629" y="1296"/>
              <a:ext cx="60" cy="7"/>
            </a:xfrm>
            <a:custGeom>
              <a:avLst/>
              <a:gdLst>
                <a:gd name="T0" fmla="*/ 0 w 362"/>
                <a:gd name="T1" fmla="*/ 0 h 46"/>
                <a:gd name="T2" fmla="*/ 0 w 362"/>
                <a:gd name="T3" fmla="*/ 0 h 46"/>
                <a:gd name="T4" fmla="*/ 0 w 362"/>
                <a:gd name="T5" fmla="*/ 0 h 46"/>
                <a:gd name="T6" fmla="*/ 0 w 362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2"/>
                <a:gd name="T13" fmla="*/ 0 h 46"/>
                <a:gd name="T14" fmla="*/ 362 w 362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2" h="46">
                  <a:moveTo>
                    <a:pt x="0" y="46"/>
                  </a:moveTo>
                  <a:lnTo>
                    <a:pt x="362" y="0"/>
                  </a:lnTo>
                  <a:lnTo>
                    <a:pt x="362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58" name="Rectangle 2485"/>
            <p:cNvSpPr>
              <a:spLocks noChangeArrowheads="1"/>
            </p:cNvSpPr>
            <p:nvPr/>
          </p:nvSpPr>
          <p:spPr bwMode="auto">
            <a:xfrm>
              <a:off x="2629" y="1296"/>
              <a:ext cx="6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159" name="Freeform 2486"/>
            <p:cNvSpPr>
              <a:spLocks/>
            </p:cNvSpPr>
            <p:nvPr/>
          </p:nvSpPr>
          <p:spPr bwMode="auto">
            <a:xfrm>
              <a:off x="2636" y="1319"/>
              <a:ext cx="5" cy="10"/>
            </a:xfrm>
            <a:custGeom>
              <a:avLst/>
              <a:gdLst>
                <a:gd name="T0" fmla="*/ 0 w 34"/>
                <a:gd name="T1" fmla="*/ 0 h 60"/>
                <a:gd name="T2" fmla="*/ 0 w 34"/>
                <a:gd name="T3" fmla="*/ 0 h 60"/>
                <a:gd name="T4" fmla="*/ 0 w 34"/>
                <a:gd name="T5" fmla="*/ 0 h 60"/>
                <a:gd name="T6" fmla="*/ 0 w 34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60"/>
                <a:gd name="T14" fmla="*/ 34 w 34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60">
                  <a:moveTo>
                    <a:pt x="34" y="30"/>
                  </a:moveTo>
                  <a:lnTo>
                    <a:pt x="0" y="0"/>
                  </a:lnTo>
                  <a:lnTo>
                    <a:pt x="8" y="60"/>
                  </a:lnTo>
                  <a:lnTo>
                    <a:pt x="34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60" name="Freeform 2487"/>
            <p:cNvSpPr>
              <a:spLocks/>
            </p:cNvSpPr>
            <p:nvPr/>
          </p:nvSpPr>
          <p:spPr bwMode="auto">
            <a:xfrm>
              <a:off x="2632" y="1319"/>
              <a:ext cx="5" cy="10"/>
            </a:xfrm>
            <a:custGeom>
              <a:avLst/>
              <a:gdLst>
                <a:gd name="T0" fmla="*/ 0 w 34"/>
                <a:gd name="T1" fmla="*/ 0 h 60"/>
                <a:gd name="T2" fmla="*/ 0 w 34"/>
                <a:gd name="T3" fmla="*/ 0 h 60"/>
                <a:gd name="T4" fmla="*/ 0 w 34"/>
                <a:gd name="T5" fmla="*/ 0 h 60"/>
                <a:gd name="T6" fmla="*/ 0 w 34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60"/>
                <a:gd name="T14" fmla="*/ 34 w 34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60">
                  <a:moveTo>
                    <a:pt x="26" y="0"/>
                  </a:moveTo>
                  <a:lnTo>
                    <a:pt x="34" y="60"/>
                  </a:lnTo>
                  <a:lnTo>
                    <a:pt x="0" y="3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61" name="Freeform 2488"/>
            <p:cNvSpPr>
              <a:spLocks/>
            </p:cNvSpPr>
            <p:nvPr/>
          </p:nvSpPr>
          <p:spPr bwMode="auto">
            <a:xfrm>
              <a:off x="2632" y="1319"/>
              <a:ext cx="9" cy="10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0 h 60"/>
                <a:gd name="T4" fmla="*/ 0 w 60"/>
                <a:gd name="T5" fmla="*/ 0 h 60"/>
                <a:gd name="T6" fmla="*/ 0 w 60"/>
                <a:gd name="T7" fmla="*/ 0 h 60"/>
                <a:gd name="T8" fmla="*/ 0 w 60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60"/>
                <a:gd name="T17" fmla="*/ 60 w 60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60">
                  <a:moveTo>
                    <a:pt x="60" y="30"/>
                  </a:moveTo>
                  <a:lnTo>
                    <a:pt x="26" y="0"/>
                  </a:lnTo>
                  <a:lnTo>
                    <a:pt x="0" y="30"/>
                  </a:lnTo>
                  <a:lnTo>
                    <a:pt x="34" y="60"/>
                  </a:lnTo>
                  <a:lnTo>
                    <a:pt x="60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62" name="Line 2489"/>
            <p:cNvSpPr>
              <a:spLocks noChangeShapeType="1"/>
            </p:cNvSpPr>
            <p:nvPr/>
          </p:nvSpPr>
          <p:spPr bwMode="auto">
            <a:xfrm flipH="1" flipV="1">
              <a:off x="2633" y="1331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63" name="Line 2490"/>
            <p:cNvSpPr>
              <a:spLocks noChangeShapeType="1"/>
            </p:cNvSpPr>
            <p:nvPr/>
          </p:nvSpPr>
          <p:spPr bwMode="auto">
            <a:xfrm flipH="1" flipV="1">
              <a:off x="2631" y="1331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64" name="Line 2491"/>
            <p:cNvSpPr>
              <a:spLocks noChangeShapeType="1"/>
            </p:cNvSpPr>
            <p:nvPr/>
          </p:nvSpPr>
          <p:spPr bwMode="auto">
            <a:xfrm flipH="1">
              <a:off x="2632" y="1326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65" name="Freeform 2492"/>
            <p:cNvSpPr>
              <a:spLocks/>
            </p:cNvSpPr>
            <p:nvPr/>
          </p:nvSpPr>
          <p:spPr bwMode="auto">
            <a:xfrm>
              <a:off x="2606" y="1296"/>
              <a:ext cx="24" cy="10"/>
            </a:xfrm>
            <a:custGeom>
              <a:avLst/>
              <a:gdLst>
                <a:gd name="T0" fmla="*/ 0 w 143"/>
                <a:gd name="T1" fmla="*/ 0 h 61"/>
                <a:gd name="T2" fmla="*/ 0 w 143"/>
                <a:gd name="T3" fmla="*/ 0 h 61"/>
                <a:gd name="T4" fmla="*/ 0 w 143"/>
                <a:gd name="T5" fmla="*/ 0 h 61"/>
                <a:gd name="T6" fmla="*/ 0 w 143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61"/>
                <a:gd name="T14" fmla="*/ 143 w 143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61">
                  <a:moveTo>
                    <a:pt x="142" y="0"/>
                  </a:moveTo>
                  <a:lnTo>
                    <a:pt x="143" y="46"/>
                  </a:lnTo>
                  <a:lnTo>
                    <a:pt x="0" y="61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66" name="Freeform 2493"/>
            <p:cNvSpPr>
              <a:spLocks/>
            </p:cNvSpPr>
            <p:nvPr/>
          </p:nvSpPr>
          <p:spPr bwMode="auto">
            <a:xfrm>
              <a:off x="2606" y="1303"/>
              <a:ext cx="24" cy="8"/>
            </a:xfrm>
            <a:custGeom>
              <a:avLst/>
              <a:gdLst>
                <a:gd name="T0" fmla="*/ 0 w 143"/>
                <a:gd name="T1" fmla="*/ 0 h 47"/>
                <a:gd name="T2" fmla="*/ 0 w 143"/>
                <a:gd name="T3" fmla="*/ 0 h 47"/>
                <a:gd name="T4" fmla="*/ 0 w 143"/>
                <a:gd name="T5" fmla="*/ 0 h 47"/>
                <a:gd name="T6" fmla="*/ 0 w 143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47"/>
                <a:gd name="T14" fmla="*/ 143 w 143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47">
                  <a:moveTo>
                    <a:pt x="143" y="0"/>
                  </a:moveTo>
                  <a:lnTo>
                    <a:pt x="0" y="15"/>
                  </a:lnTo>
                  <a:lnTo>
                    <a:pt x="32" y="47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67" name="Freeform 2494"/>
            <p:cNvSpPr>
              <a:spLocks/>
            </p:cNvSpPr>
            <p:nvPr/>
          </p:nvSpPr>
          <p:spPr bwMode="auto">
            <a:xfrm>
              <a:off x="2606" y="1296"/>
              <a:ext cx="24" cy="15"/>
            </a:xfrm>
            <a:custGeom>
              <a:avLst/>
              <a:gdLst>
                <a:gd name="T0" fmla="*/ 0 w 143"/>
                <a:gd name="T1" fmla="*/ 0 h 93"/>
                <a:gd name="T2" fmla="*/ 0 w 143"/>
                <a:gd name="T3" fmla="*/ 0 h 93"/>
                <a:gd name="T4" fmla="*/ 0 w 143"/>
                <a:gd name="T5" fmla="*/ 0 h 93"/>
                <a:gd name="T6" fmla="*/ 0 w 143"/>
                <a:gd name="T7" fmla="*/ 0 h 93"/>
                <a:gd name="T8" fmla="*/ 0 w 143"/>
                <a:gd name="T9" fmla="*/ 0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"/>
                <a:gd name="T16" fmla="*/ 0 h 93"/>
                <a:gd name="T17" fmla="*/ 143 w 143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" h="93">
                  <a:moveTo>
                    <a:pt x="142" y="0"/>
                  </a:moveTo>
                  <a:lnTo>
                    <a:pt x="143" y="46"/>
                  </a:lnTo>
                  <a:lnTo>
                    <a:pt x="32" y="93"/>
                  </a:lnTo>
                  <a:lnTo>
                    <a:pt x="0" y="61"/>
                  </a:lnTo>
                  <a:lnTo>
                    <a:pt x="14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68" name="Freeform 2495"/>
            <p:cNvSpPr>
              <a:spLocks/>
            </p:cNvSpPr>
            <p:nvPr/>
          </p:nvSpPr>
          <p:spPr bwMode="auto">
            <a:xfrm>
              <a:off x="2596" y="1306"/>
              <a:ext cx="16" cy="23"/>
            </a:xfrm>
            <a:custGeom>
              <a:avLst/>
              <a:gdLst>
                <a:gd name="T0" fmla="*/ 0 w 93"/>
                <a:gd name="T1" fmla="*/ 0 h 143"/>
                <a:gd name="T2" fmla="*/ 0 w 93"/>
                <a:gd name="T3" fmla="*/ 0 h 143"/>
                <a:gd name="T4" fmla="*/ 0 w 93"/>
                <a:gd name="T5" fmla="*/ 0 h 143"/>
                <a:gd name="T6" fmla="*/ 0 w 93"/>
                <a:gd name="T7" fmla="*/ 0 h 1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43"/>
                <a:gd name="T14" fmla="*/ 93 w 93"/>
                <a:gd name="T15" fmla="*/ 143 h 1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43">
                  <a:moveTo>
                    <a:pt x="61" y="0"/>
                  </a:moveTo>
                  <a:lnTo>
                    <a:pt x="93" y="32"/>
                  </a:lnTo>
                  <a:lnTo>
                    <a:pt x="0" y="14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69" name="Freeform 2496"/>
            <p:cNvSpPr>
              <a:spLocks/>
            </p:cNvSpPr>
            <p:nvPr/>
          </p:nvSpPr>
          <p:spPr bwMode="auto">
            <a:xfrm>
              <a:off x="2596" y="1311"/>
              <a:ext cx="16" cy="18"/>
            </a:xfrm>
            <a:custGeom>
              <a:avLst/>
              <a:gdLst>
                <a:gd name="T0" fmla="*/ 0 w 93"/>
                <a:gd name="T1" fmla="*/ 0 h 111"/>
                <a:gd name="T2" fmla="*/ 0 w 93"/>
                <a:gd name="T3" fmla="*/ 0 h 111"/>
                <a:gd name="T4" fmla="*/ 0 w 93"/>
                <a:gd name="T5" fmla="*/ 0 h 111"/>
                <a:gd name="T6" fmla="*/ 0 w 93"/>
                <a:gd name="T7" fmla="*/ 0 h 1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11"/>
                <a:gd name="T14" fmla="*/ 93 w 93"/>
                <a:gd name="T15" fmla="*/ 111 h 1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11">
                  <a:moveTo>
                    <a:pt x="93" y="0"/>
                  </a:moveTo>
                  <a:lnTo>
                    <a:pt x="0" y="111"/>
                  </a:lnTo>
                  <a:lnTo>
                    <a:pt x="46" y="11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70" name="Freeform 2497"/>
            <p:cNvSpPr>
              <a:spLocks/>
            </p:cNvSpPr>
            <p:nvPr/>
          </p:nvSpPr>
          <p:spPr bwMode="auto">
            <a:xfrm>
              <a:off x="2596" y="1306"/>
              <a:ext cx="16" cy="23"/>
            </a:xfrm>
            <a:custGeom>
              <a:avLst/>
              <a:gdLst>
                <a:gd name="T0" fmla="*/ 0 w 93"/>
                <a:gd name="T1" fmla="*/ 0 h 143"/>
                <a:gd name="T2" fmla="*/ 0 w 93"/>
                <a:gd name="T3" fmla="*/ 0 h 143"/>
                <a:gd name="T4" fmla="*/ 0 w 93"/>
                <a:gd name="T5" fmla="*/ 0 h 143"/>
                <a:gd name="T6" fmla="*/ 0 w 93"/>
                <a:gd name="T7" fmla="*/ 0 h 143"/>
                <a:gd name="T8" fmla="*/ 0 w 93"/>
                <a:gd name="T9" fmla="*/ 0 h 1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3"/>
                <a:gd name="T16" fmla="*/ 0 h 143"/>
                <a:gd name="T17" fmla="*/ 93 w 93"/>
                <a:gd name="T18" fmla="*/ 143 h 1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3" h="143">
                  <a:moveTo>
                    <a:pt x="61" y="0"/>
                  </a:moveTo>
                  <a:lnTo>
                    <a:pt x="93" y="32"/>
                  </a:lnTo>
                  <a:lnTo>
                    <a:pt x="46" y="143"/>
                  </a:lnTo>
                  <a:lnTo>
                    <a:pt x="0" y="143"/>
                  </a:lnTo>
                  <a:lnTo>
                    <a:pt x="6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71" name="Freeform 2498"/>
            <p:cNvSpPr>
              <a:spLocks/>
            </p:cNvSpPr>
            <p:nvPr/>
          </p:nvSpPr>
          <p:spPr bwMode="auto">
            <a:xfrm>
              <a:off x="2576" y="1307"/>
              <a:ext cx="31" cy="7"/>
            </a:xfrm>
            <a:custGeom>
              <a:avLst/>
              <a:gdLst>
                <a:gd name="T0" fmla="*/ 0 w 183"/>
                <a:gd name="T1" fmla="*/ 0 h 46"/>
                <a:gd name="T2" fmla="*/ 0 w 183"/>
                <a:gd name="T3" fmla="*/ 0 h 46"/>
                <a:gd name="T4" fmla="*/ 0 w 183"/>
                <a:gd name="T5" fmla="*/ 0 h 46"/>
                <a:gd name="T6" fmla="*/ 0 w 18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3"/>
                <a:gd name="T13" fmla="*/ 0 h 46"/>
                <a:gd name="T14" fmla="*/ 183 w 18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3" h="46">
                  <a:moveTo>
                    <a:pt x="0" y="0"/>
                  </a:moveTo>
                  <a:lnTo>
                    <a:pt x="0" y="46"/>
                  </a:lnTo>
                  <a:lnTo>
                    <a:pt x="1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72" name="Freeform 2499"/>
            <p:cNvSpPr>
              <a:spLocks/>
            </p:cNvSpPr>
            <p:nvPr/>
          </p:nvSpPr>
          <p:spPr bwMode="auto">
            <a:xfrm>
              <a:off x="2576" y="1307"/>
              <a:ext cx="31" cy="7"/>
            </a:xfrm>
            <a:custGeom>
              <a:avLst/>
              <a:gdLst>
                <a:gd name="T0" fmla="*/ 0 w 183"/>
                <a:gd name="T1" fmla="*/ 0 h 46"/>
                <a:gd name="T2" fmla="*/ 0 w 183"/>
                <a:gd name="T3" fmla="*/ 0 h 46"/>
                <a:gd name="T4" fmla="*/ 0 w 183"/>
                <a:gd name="T5" fmla="*/ 0 h 46"/>
                <a:gd name="T6" fmla="*/ 0 w 18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3"/>
                <a:gd name="T13" fmla="*/ 0 h 46"/>
                <a:gd name="T14" fmla="*/ 183 w 18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3" h="46">
                  <a:moveTo>
                    <a:pt x="0" y="46"/>
                  </a:moveTo>
                  <a:lnTo>
                    <a:pt x="183" y="0"/>
                  </a:lnTo>
                  <a:lnTo>
                    <a:pt x="183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73" name="Rectangle 2500"/>
            <p:cNvSpPr>
              <a:spLocks noChangeArrowheads="1"/>
            </p:cNvSpPr>
            <p:nvPr/>
          </p:nvSpPr>
          <p:spPr bwMode="auto">
            <a:xfrm>
              <a:off x="2576" y="1307"/>
              <a:ext cx="3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174" name="Freeform 2501"/>
            <p:cNvSpPr>
              <a:spLocks/>
            </p:cNvSpPr>
            <p:nvPr/>
          </p:nvSpPr>
          <p:spPr bwMode="auto">
            <a:xfrm>
              <a:off x="2576" y="1324"/>
              <a:ext cx="24" cy="7"/>
            </a:xfrm>
            <a:custGeom>
              <a:avLst/>
              <a:gdLst>
                <a:gd name="T0" fmla="*/ 0 w 143"/>
                <a:gd name="T1" fmla="*/ 0 h 46"/>
                <a:gd name="T2" fmla="*/ 0 w 143"/>
                <a:gd name="T3" fmla="*/ 0 h 46"/>
                <a:gd name="T4" fmla="*/ 0 w 143"/>
                <a:gd name="T5" fmla="*/ 0 h 46"/>
                <a:gd name="T6" fmla="*/ 0 w 14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46"/>
                <a:gd name="T14" fmla="*/ 143 w 14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46">
                  <a:moveTo>
                    <a:pt x="0" y="0"/>
                  </a:moveTo>
                  <a:lnTo>
                    <a:pt x="0" y="46"/>
                  </a:lnTo>
                  <a:lnTo>
                    <a:pt x="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75" name="Freeform 2502"/>
            <p:cNvSpPr>
              <a:spLocks/>
            </p:cNvSpPr>
            <p:nvPr/>
          </p:nvSpPr>
          <p:spPr bwMode="auto">
            <a:xfrm>
              <a:off x="2576" y="1324"/>
              <a:ext cx="24" cy="7"/>
            </a:xfrm>
            <a:custGeom>
              <a:avLst/>
              <a:gdLst>
                <a:gd name="T0" fmla="*/ 0 w 143"/>
                <a:gd name="T1" fmla="*/ 0 h 46"/>
                <a:gd name="T2" fmla="*/ 0 w 143"/>
                <a:gd name="T3" fmla="*/ 0 h 46"/>
                <a:gd name="T4" fmla="*/ 0 w 143"/>
                <a:gd name="T5" fmla="*/ 0 h 46"/>
                <a:gd name="T6" fmla="*/ 0 w 143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"/>
                <a:gd name="T13" fmla="*/ 0 h 46"/>
                <a:gd name="T14" fmla="*/ 143 w 143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" h="46">
                  <a:moveTo>
                    <a:pt x="0" y="46"/>
                  </a:moveTo>
                  <a:lnTo>
                    <a:pt x="143" y="0"/>
                  </a:lnTo>
                  <a:lnTo>
                    <a:pt x="143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76" name="Rectangle 2503"/>
            <p:cNvSpPr>
              <a:spLocks noChangeArrowheads="1"/>
            </p:cNvSpPr>
            <p:nvPr/>
          </p:nvSpPr>
          <p:spPr bwMode="auto">
            <a:xfrm>
              <a:off x="2576" y="1324"/>
              <a:ext cx="24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177" name="Freeform 2504"/>
            <p:cNvSpPr>
              <a:spLocks/>
            </p:cNvSpPr>
            <p:nvPr/>
          </p:nvSpPr>
          <p:spPr bwMode="auto">
            <a:xfrm>
              <a:off x="2576" y="1320"/>
              <a:ext cx="25" cy="8"/>
            </a:xfrm>
            <a:custGeom>
              <a:avLst/>
              <a:gdLst>
                <a:gd name="T0" fmla="*/ 0 w 146"/>
                <a:gd name="T1" fmla="*/ 0 h 45"/>
                <a:gd name="T2" fmla="*/ 0 w 146"/>
                <a:gd name="T3" fmla="*/ 0 h 45"/>
                <a:gd name="T4" fmla="*/ 0 w 146"/>
                <a:gd name="T5" fmla="*/ 0 h 45"/>
                <a:gd name="T6" fmla="*/ 0 w 14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"/>
                <a:gd name="T13" fmla="*/ 0 h 45"/>
                <a:gd name="T14" fmla="*/ 146 w 14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" h="45">
                  <a:moveTo>
                    <a:pt x="146" y="45"/>
                  </a:moveTo>
                  <a:lnTo>
                    <a:pt x="146" y="0"/>
                  </a:lnTo>
                  <a:lnTo>
                    <a:pt x="0" y="45"/>
                  </a:lnTo>
                  <a:lnTo>
                    <a:pt x="14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78" name="Freeform 2505"/>
            <p:cNvSpPr>
              <a:spLocks/>
            </p:cNvSpPr>
            <p:nvPr/>
          </p:nvSpPr>
          <p:spPr bwMode="auto">
            <a:xfrm>
              <a:off x="2576" y="1320"/>
              <a:ext cx="25" cy="8"/>
            </a:xfrm>
            <a:custGeom>
              <a:avLst/>
              <a:gdLst>
                <a:gd name="T0" fmla="*/ 0 w 146"/>
                <a:gd name="T1" fmla="*/ 0 h 45"/>
                <a:gd name="T2" fmla="*/ 0 w 146"/>
                <a:gd name="T3" fmla="*/ 0 h 45"/>
                <a:gd name="T4" fmla="*/ 0 w 146"/>
                <a:gd name="T5" fmla="*/ 0 h 45"/>
                <a:gd name="T6" fmla="*/ 0 w 14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"/>
                <a:gd name="T13" fmla="*/ 0 h 45"/>
                <a:gd name="T14" fmla="*/ 146 w 14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" h="45">
                  <a:moveTo>
                    <a:pt x="14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79" name="Rectangle 2506"/>
            <p:cNvSpPr>
              <a:spLocks noChangeArrowheads="1"/>
            </p:cNvSpPr>
            <p:nvPr/>
          </p:nvSpPr>
          <p:spPr bwMode="auto">
            <a:xfrm>
              <a:off x="2576" y="1320"/>
              <a:ext cx="2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180" name="Freeform 2507"/>
            <p:cNvSpPr>
              <a:spLocks/>
            </p:cNvSpPr>
            <p:nvPr/>
          </p:nvSpPr>
          <p:spPr bwMode="auto">
            <a:xfrm>
              <a:off x="2572" y="1320"/>
              <a:ext cx="8" cy="11"/>
            </a:xfrm>
            <a:custGeom>
              <a:avLst/>
              <a:gdLst>
                <a:gd name="T0" fmla="*/ 0 w 45"/>
                <a:gd name="T1" fmla="*/ 0 h 69"/>
                <a:gd name="T2" fmla="*/ 0 w 45"/>
                <a:gd name="T3" fmla="*/ 0 h 69"/>
                <a:gd name="T4" fmla="*/ 0 w 45"/>
                <a:gd name="T5" fmla="*/ 0 h 69"/>
                <a:gd name="T6" fmla="*/ 0 w 45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9"/>
                <a:gd name="T14" fmla="*/ 45 w 45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9">
                  <a:moveTo>
                    <a:pt x="45" y="0"/>
                  </a:moveTo>
                  <a:lnTo>
                    <a:pt x="0" y="0"/>
                  </a:lnTo>
                  <a:lnTo>
                    <a:pt x="45" y="6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81" name="Freeform 2508"/>
            <p:cNvSpPr>
              <a:spLocks/>
            </p:cNvSpPr>
            <p:nvPr/>
          </p:nvSpPr>
          <p:spPr bwMode="auto">
            <a:xfrm>
              <a:off x="2572" y="1320"/>
              <a:ext cx="8" cy="11"/>
            </a:xfrm>
            <a:custGeom>
              <a:avLst/>
              <a:gdLst>
                <a:gd name="T0" fmla="*/ 0 w 45"/>
                <a:gd name="T1" fmla="*/ 0 h 69"/>
                <a:gd name="T2" fmla="*/ 0 w 45"/>
                <a:gd name="T3" fmla="*/ 0 h 69"/>
                <a:gd name="T4" fmla="*/ 0 w 45"/>
                <a:gd name="T5" fmla="*/ 0 h 69"/>
                <a:gd name="T6" fmla="*/ 0 w 45"/>
                <a:gd name="T7" fmla="*/ 0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9"/>
                <a:gd name="T14" fmla="*/ 45 w 45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9">
                  <a:moveTo>
                    <a:pt x="0" y="0"/>
                  </a:moveTo>
                  <a:lnTo>
                    <a:pt x="45" y="69"/>
                  </a:lnTo>
                  <a:lnTo>
                    <a:pt x="0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82" name="Rectangle 2509"/>
            <p:cNvSpPr>
              <a:spLocks noChangeArrowheads="1"/>
            </p:cNvSpPr>
            <p:nvPr/>
          </p:nvSpPr>
          <p:spPr bwMode="auto">
            <a:xfrm>
              <a:off x="2572" y="1320"/>
              <a:ext cx="8" cy="1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183" name="Freeform 2510"/>
            <p:cNvSpPr>
              <a:spLocks/>
            </p:cNvSpPr>
            <p:nvPr/>
          </p:nvSpPr>
          <p:spPr bwMode="auto">
            <a:xfrm>
              <a:off x="2572" y="1308"/>
              <a:ext cx="8" cy="12"/>
            </a:xfrm>
            <a:custGeom>
              <a:avLst/>
              <a:gdLst>
                <a:gd name="T0" fmla="*/ 0 w 45"/>
                <a:gd name="T1" fmla="*/ 0 h 76"/>
                <a:gd name="T2" fmla="*/ 0 w 45"/>
                <a:gd name="T3" fmla="*/ 0 h 76"/>
                <a:gd name="T4" fmla="*/ 0 w 45"/>
                <a:gd name="T5" fmla="*/ 0 h 76"/>
                <a:gd name="T6" fmla="*/ 0 w 45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6"/>
                <a:gd name="T14" fmla="*/ 45 w 45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6">
                  <a:moveTo>
                    <a:pt x="0" y="76"/>
                  </a:moveTo>
                  <a:lnTo>
                    <a:pt x="45" y="76"/>
                  </a:lnTo>
                  <a:lnTo>
                    <a:pt x="0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84" name="Freeform 2511"/>
            <p:cNvSpPr>
              <a:spLocks/>
            </p:cNvSpPr>
            <p:nvPr/>
          </p:nvSpPr>
          <p:spPr bwMode="auto">
            <a:xfrm>
              <a:off x="2572" y="1308"/>
              <a:ext cx="8" cy="12"/>
            </a:xfrm>
            <a:custGeom>
              <a:avLst/>
              <a:gdLst>
                <a:gd name="T0" fmla="*/ 0 w 45"/>
                <a:gd name="T1" fmla="*/ 0 h 76"/>
                <a:gd name="T2" fmla="*/ 0 w 45"/>
                <a:gd name="T3" fmla="*/ 0 h 76"/>
                <a:gd name="T4" fmla="*/ 0 w 45"/>
                <a:gd name="T5" fmla="*/ 0 h 76"/>
                <a:gd name="T6" fmla="*/ 0 w 45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6"/>
                <a:gd name="T14" fmla="*/ 45 w 45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6">
                  <a:moveTo>
                    <a:pt x="45" y="76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85" name="Rectangle 2512"/>
            <p:cNvSpPr>
              <a:spLocks noChangeArrowheads="1"/>
            </p:cNvSpPr>
            <p:nvPr/>
          </p:nvSpPr>
          <p:spPr bwMode="auto">
            <a:xfrm>
              <a:off x="2572" y="1308"/>
              <a:ext cx="8" cy="1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186" name="Line 2513"/>
            <p:cNvSpPr>
              <a:spLocks noChangeShapeType="1"/>
            </p:cNvSpPr>
            <p:nvPr/>
          </p:nvSpPr>
          <p:spPr bwMode="auto">
            <a:xfrm flipV="1">
              <a:off x="2620" y="1321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87" name="Freeform 2514"/>
            <p:cNvSpPr>
              <a:spLocks/>
            </p:cNvSpPr>
            <p:nvPr/>
          </p:nvSpPr>
          <p:spPr bwMode="auto">
            <a:xfrm>
              <a:off x="2619" y="1323"/>
              <a:ext cx="10" cy="5"/>
            </a:xfrm>
            <a:custGeom>
              <a:avLst/>
              <a:gdLst>
                <a:gd name="T0" fmla="*/ 0 w 60"/>
                <a:gd name="T1" fmla="*/ 0 h 31"/>
                <a:gd name="T2" fmla="*/ 0 w 60"/>
                <a:gd name="T3" fmla="*/ 0 h 31"/>
                <a:gd name="T4" fmla="*/ 0 w 60"/>
                <a:gd name="T5" fmla="*/ 0 h 31"/>
                <a:gd name="T6" fmla="*/ 0 w 6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1"/>
                <a:gd name="T14" fmla="*/ 60 w 60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1">
                  <a:moveTo>
                    <a:pt x="26" y="31"/>
                  </a:moveTo>
                  <a:lnTo>
                    <a:pt x="60" y="0"/>
                  </a:lnTo>
                  <a:lnTo>
                    <a:pt x="0" y="2"/>
                  </a:lnTo>
                  <a:lnTo>
                    <a:pt x="26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88" name="Freeform 2515"/>
            <p:cNvSpPr>
              <a:spLocks/>
            </p:cNvSpPr>
            <p:nvPr/>
          </p:nvSpPr>
          <p:spPr bwMode="auto">
            <a:xfrm>
              <a:off x="2619" y="1318"/>
              <a:ext cx="10" cy="5"/>
            </a:xfrm>
            <a:custGeom>
              <a:avLst/>
              <a:gdLst>
                <a:gd name="T0" fmla="*/ 0 w 60"/>
                <a:gd name="T1" fmla="*/ 0 h 31"/>
                <a:gd name="T2" fmla="*/ 0 w 60"/>
                <a:gd name="T3" fmla="*/ 0 h 31"/>
                <a:gd name="T4" fmla="*/ 0 w 60"/>
                <a:gd name="T5" fmla="*/ 0 h 31"/>
                <a:gd name="T6" fmla="*/ 0 w 6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1"/>
                <a:gd name="T14" fmla="*/ 60 w 60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1">
                  <a:moveTo>
                    <a:pt x="60" y="29"/>
                  </a:moveTo>
                  <a:lnTo>
                    <a:pt x="0" y="31"/>
                  </a:lnTo>
                  <a:lnTo>
                    <a:pt x="34" y="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89" name="Freeform 2516"/>
            <p:cNvSpPr>
              <a:spLocks/>
            </p:cNvSpPr>
            <p:nvPr/>
          </p:nvSpPr>
          <p:spPr bwMode="auto">
            <a:xfrm>
              <a:off x="2619" y="1318"/>
              <a:ext cx="10" cy="10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0 h 60"/>
                <a:gd name="T4" fmla="*/ 0 w 60"/>
                <a:gd name="T5" fmla="*/ 0 h 60"/>
                <a:gd name="T6" fmla="*/ 0 w 60"/>
                <a:gd name="T7" fmla="*/ 0 h 60"/>
                <a:gd name="T8" fmla="*/ 0 w 60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60"/>
                <a:gd name="T17" fmla="*/ 60 w 60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60">
                  <a:moveTo>
                    <a:pt x="26" y="60"/>
                  </a:moveTo>
                  <a:lnTo>
                    <a:pt x="60" y="29"/>
                  </a:lnTo>
                  <a:lnTo>
                    <a:pt x="34" y="0"/>
                  </a:lnTo>
                  <a:lnTo>
                    <a:pt x="0" y="31"/>
                  </a:lnTo>
                  <a:lnTo>
                    <a:pt x="26" y="6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90" name="Line 2517"/>
            <p:cNvSpPr>
              <a:spLocks noChangeShapeType="1"/>
            </p:cNvSpPr>
            <p:nvPr/>
          </p:nvSpPr>
          <p:spPr bwMode="auto">
            <a:xfrm flipH="1" flipV="1">
              <a:off x="2628" y="1334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91" name="Line 2518"/>
            <p:cNvSpPr>
              <a:spLocks noChangeShapeType="1"/>
            </p:cNvSpPr>
            <p:nvPr/>
          </p:nvSpPr>
          <p:spPr bwMode="auto">
            <a:xfrm flipV="1">
              <a:off x="2627" y="1334"/>
              <a:ext cx="3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92" name="Line 2519"/>
            <p:cNvSpPr>
              <a:spLocks noChangeShapeType="1"/>
            </p:cNvSpPr>
            <p:nvPr/>
          </p:nvSpPr>
          <p:spPr bwMode="auto">
            <a:xfrm flipV="1">
              <a:off x="2629" y="1332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93" name="Line 2520"/>
            <p:cNvSpPr>
              <a:spLocks noChangeShapeType="1"/>
            </p:cNvSpPr>
            <p:nvPr/>
          </p:nvSpPr>
          <p:spPr bwMode="auto">
            <a:xfrm>
              <a:off x="2620" y="1334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94" name="Line 2521"/>
            <p:cNvSpPr>
              <a:spLocks noChangeShapeType="1"/>
            </p:cNvSpPr>
            <p:nvPr/>
          </p:nvSpPr>
          <p:spPr bwMode="auto">
            <a:xfrm flipV="1">
              <a:off x="2622" y="1331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95" name="Line 2522"/>
            <p:cNvSpPr>
              <a:spLocks noChangeShapeType="1"/>
            </p:cNvSpPr>
            <p:nvPr/>
          </p:nvSpPr>
          <p:spPr bwMode="auto">
            <a:xfrm flipV="1">
              <a:off x="2619" y="1332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96" name="Line 2523"/>
            <p:cNvSpPr>
              <a:spLocks noChangeShapeType="1"/>
            </p:cNvSpPr>
            <p:nvPr/>
          </p:nvSpPr>
          <p:spPr bwMode="auto">
            <a:xfrm flipH="1" flipV="1">
              <a:off x="2619" y="1329"/>
              <a:ext cx="2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97" name="Line 2524"/>
            <p:cNvSpPr>
              <a:spLocks noChangeShapeType="1"/>
            </p:cNvSpPr>
            <p:nvPr/>
          </p:nvSpPr>
          <p:spPr bwMode="auto">
            <a:xfrm flipV="1">
              <a:off x="2621" y="1331"/>
              <a:ext cx="7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98" name="Freeform 2525"/>
            <p:cNvSpPr>
              <a:spLocks/>
            </p:cNvSpPr>
            <p:nvPr/>
          </p:nvSpPr>
          <p:spPr bwMode="auto">
            <a:xfrm>
              <a:off x="2618" y="1328"/>
              <a:ext cx="6" cy="8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44"/>
                  </a:moveTo>
                  <a:lnTo>
                    <a:pt x="29" y="0"/>
                  </a:lnTo>
                  <a:lnTo>
                    <a:pt x="0" y="52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199" name="Freeform 2526"/>
            <p:cNvSpPr>
              <a:spLocks/>
            </p:cNvSpPr>
            <p:nvPr/>
          </p:nvSpPr>
          <p:spPr bwMode="auto">
            <a:xfrm>
              <a:off x="2616" y="1328"/>
              <a:ext cx="7" cy="8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0"/>
                  </a:moveTo>
                  <a:lnTo>
                    <a:pt x="9" y="52"/>
                  </a:lnTo>
                  <a:lnTo>
                    <a:pt x="0" y="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00" name="Freeform 2527"/>
            <p:cNvSpPr>
              <a:spLocks/>
            </p:cNvSpPr>
            <p:nvPr/>
          </p:nvSpPr>
          <p:spPr bwMode="auto">
            <a:xfrm>
              <a:off x="2616" y="1328"/>
              <a:ext cx="8" cy="8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0 h 52"/>
                <a:gd name="T4" fmla="*/ 0 w 47"/>
                <a:gd name="T5" fmla="*/ 0 h 52"/>
                <a:gd name="T6" fmla="*/ 0 w 47"/>
                <a:gd name="T7" fmla="*/ 0 h 52"/>
                <a:gd name="T8" fmla="*/ 0 w 47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2"/>
                <a:gd name="T17" fmla="*/ 47 w 47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2">
                  <a:moveTo>
                    <a:pt x="47" y="44"/>
                  </a:moveTo>
                  <a:lnTo>
                    <a:pt x="38" y="0"/>
                  </a:lnTo>
                  <a:lnTo>
                    <a:pt x="0" y="8"/>
                  </a:lnTo>
                  <a:lnTo>
                    <a:pt x="9" y="52"/>
                  </a:lnTo>
                  <a:lnTo>
                    <a:pt x="47" y="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01" name="Line 2528"/>
            <p:cNvSpPr>
              <a:spLocks noChangeShapeType="1"/>
            </p:cNvSpPr>
            <p:nvPr/>
          </p:nvSpPr>
          <p:spPr bwMode="auto">
            <a:xfrm flipH="1">
              <a:off x="2620" y="1324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02" name="Line 2529"/>
            <p:cNvSpPr>
              <a:spLocks noChangeShapeType="1"/>
            </p:cNvSpPr>
            <p:nvPr/>
          </p:nvSpPr>
          <p:spPr bwMode="auto">
            <a:xfrm>
              <a:off x="2619" y="1327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03" name="Line 2530"/>
            <p:cNvSpPr>
              <a:spLocks noChangeShapeType="1"/>
            </p:cNvSpPr>
            <p:nvPr/>
          </p:nvSpPr>
          <p:spPr bwMode="auto">
            <a:xfrm>
              <a:off x="2622" y="1323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04" name="Freeform 2531"/>
            <p:cNvSpPr>
              <a:spLocks/>
            </p:cNvSpPr>
            <p:nvPr/>
          </p:nvSpPr>
          <p:spPr bwMode="auto">
            <a:xfrm>
              <a:off x="2617" y="1324"/>
              <a:ext cx="8" cy="7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9" y="0"/>
                  </a:moveTo>
                  <a:lnTo>
                    <a:pt x="0" y="44"/>
                  </a:lnTo>
                  <a:lnTo>
                    <a:pt x="47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05" name="Freeform 2532"/>
            <p:cNvSpPr>
              <a:spLocks/>
            </p:cNvSpPr>
            <p:nvPr/>
          </p:nvSpPr>
          <p:spPr bwMode="auto">
            <a:xfrm>
              <a:off x="2617" y="1325"/>
              <a:ext cx="8" cy="7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0" y="35"/>
                  </a:moveTo>
                  <a:lnTo>
                    <a:pt x="47" y="0"/>
                  </a:lnTo>
                  <a:lnTo>
                    <a:pt x="38" y="44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06" name="Freeform 2533"/>
            <p:cNvSpPr>
              <a:spLocks/>
            </p:cNvSpPr>
            <p:nvPr/>
          </p:nvSpPr>
          <p:spPr bwMode="auto">
            <a:xfrm>
              <a:off x="2617" y="1324"/>
              <a:ext cx="8" cy="8"/>
            </a:xfrm>
            <a:custGeom>
              <a:avLst/>
              <a:gdLst>
                <a:gd name="T0" fmla="*/ 0 w 47"/>
                <a:gd name="T1" fmla="*/ 0 h 53"/>
                <a:gd name="T2" fmla="*/ 0 w 47"/>
                <a:gd name="T3" fmla="*/ 0 h 53"/>
                <a:gd name="T4" fmla="*/ 0 w 47"/>
                <a:gd name="T5" fmla="*/ 0 h 53"/>
                <a:gd name="T6" fmla="*/ 0 w 47"/>
                <a:gd name="T7" fmla="*/ 0 h 53"/>
                <a:gd name="T8" fmla="*/ 0 w 47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3"/>
                <a:gd name="T17" fmla="*/ 47 w 4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3">
                  <a:moveTo>
                    <a:pt x="9" y="0"/>
                  </a:moveTo>
                  <a:lnTo>
                    <a:pt x="0" y="44"/>
                  </a:lnTo>
                  <a:lnTo>
                    <a:pt x="38" y="53"/>
                  </a:lnTo>
                  <a:lnTo>
                    <a:pt x="47" y="9"/>
                  </a:lnTo>
                  <a:lnTo>
                    <a:pt x="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07" name="Line 2534"/>
            <p:cNvSpPr>
              <a:spLocks noChangeShapeType="1"/>
            </p:cNvSpPr>
            <p:nvPr/>
          </p:nvSpPr>
          <p:spPr bwMode="auto">
            <a:xfrm>
              <a:off x="2621" y="1325"/>
              <a:ext cx="7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08" name="Line 2535"/>
            <p:cNvSpPr>
              <a:spLocks noChangeShapeType="1"/>
            </p:cNvSpPr>
            <p:nvPr/>
          </p:nvSpPr>
          <p:spPr bwMode="auto">
            <a:xfrm flipH="1">
              <a:off x="2624" y="1320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09" name="Line 2536"/>
            <p:cNvSpPr>
              <a:spLocks noChangeShapeType="1"/>
            </p:cNvSpPr>
            <p:nvPr/>
          </p:nvSpPr>
          <p:spPr bwMode="auto">
            <a:xfrm>
              <a:off x="2627" y="1320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10" name="Line 2537"/>
            <p:cNvSpPr>
              <a:spLocks noChangeShapeType="1"/>
            </p:cNvSpPr>
            <p:nvPr/>
          </p:nvSpPr>
          <p:spPr bwMode="auto">
            <a:xfrm flipH="1">
              <a:off x="2629" y="1320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11" name="Line 2538"/>
            <p:cNvSpPr>
              <a:spLocks noChangeShapeType="1"/>
            </p:cNvSpPr>
            <p:nvPr/>
          </p:nvSpPr>
          <p:spPr bwMode="auto">
            <a:xfrm>
              <a:off x="2629" y="1320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12" name="Freeform 2539"/>
            <p:cNvSpPr>
              <a:spLocks/>
            </p:cNvSpPr>
            <p:nvPr/>
          </p:nvSpPr>
          <p:spPr bwMode="auto">
            <a:xfrm>
              <a:off x="2622" y="1317"/>
              <a:ext cx="10" cy="7"/>
            </a:xfrm>
            <a:custGeom>
              <a:avLst/>
              <a:gdLst>
                <a:gd name="T0" fmla="*/ 0 w 55"/>
                <a:gd name="T1" fmla="*/ 0 h 37"/>
                <a:gd name="T2" fmla="*/ 0 w 55"/>
                <a:gd name="T3" fmla="*/ 0 h 37"/>
                <a:gd name="T4" fmla="*/ 0 w 55"/>
                <a:gd name="T5" fmla="*/ 0 h 37"/>
                <a:gd name="T6" fmla="*/ 0 w 55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7"/>
                <a:gd name="T14" fmla="*/ 55 w 55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7">
                  <a:moveTo>
                    <a:pt x="43" y="0"/>
                  </a:moveTo>
                  <a:lnTo>
                    <a:pt x="0" y="14"/>
                  </a:lnTo>
                  <a:lnTo>
                    <a:pt x="55" y="3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13" name="Freeform 2540"/>
            <p:cNvSpPr>
              <a:spLocks/>
            </p:cNvSpPr>
            <p:nvPr/>
          </p:nvSpPr>
          <p:spPr bwMode="auto">
            <a:xfrm>
              <a:off x="2622" y="1320"/>
              <a:ext cx="10" cy="6"/>
            </a:xfrm>
            <a:custGeom>
              <a:avLst/>
              <a:gdLst>
                <a:gd name="T0" fmla="*/ 0 w 55"/>
                <a:gd name="T1" fmla="*/ 0 h 38"/>
                <a:gd name="T2" fmla="*/ 0 w 55"/>
                <a:gd name="T3" fmla="*/ 0 h 38"/>
                <a:gd name="T4" fmla="*/ 0 w 55"/>
                <a:gd name="T5" fmla="*/ 0 h 38"/>
                <a:gd name="T6" fmla="*/ 0 w 55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5"/>
                <a:gd name="T13" fmla="*/ 0 h 38"/>
                <a:gd name="T14" fmla="*/ 55 w 55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5" h="38">
                  <a:moveTo>
                    <a:pt x="0" y="0"/>
                  </a:moveTo>
                  <a:lnTo>
                    <a:pt x="55" y="23"/>
                  </a:lnTo>
                  <a:lnTo>
                    <a:pt x="12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14" name="Freeform 2541"/>
            <p:cNvSpPr>
              <a:spLocks/>
            </p:cNvSpPr>
            <p:nvPr/>
          </p:nvSpPr>
          <p:spPr bwMode="auto">
            <a:xfrm>
              <a:off x="2622" y="1317"/>
              <a:ext cx="10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43" y="0"/>
                  </a:moveTo>
                  <a:lnTo>
                    <a:pt x="0" y="14"/>
                  </a:lnTo>
                  <a:lnTo>
                    <a:pt x="12" y="52"/>
                  </a:lnTo>
                  <a:lnTo>
                    <a:pt x="55" y="37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15" name="Line 2542"/>
            <p:cNvSpPr>
              <a:spLocks noChangeShapeType="1"/>
            </p:cNvSpPr>
            <p:nvPr/>
          </p:nvSpPr>
          <p:spPr bwMode="auto">
            <a:xfrm>
              <a:off x="2630" y="1321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16" name="Freeform 2543"/>
            <p:cNvSpPr>
              <a:spLocks/>
            </p:cNvSpPr>
            <p:nvPr/>
          </p:nvSpPr>
          <p:spPr bwMode="auto">
            <a:xfrm>
              <a:off x="2628" y="1317"/>
              <a:ext cx="8" cy="9"/>
            </a:xfrm>
            <a:custGeom>
              <a:avLst/>
              <a:gdLst>
                <a:gd name="T0" fmla="*/ 0 w 43"/>
                <a:gd name="T1" fmla="*/ 0 h 52"/>
                <a:gd name="T2" fmla="*/ 0 w 43"/>
                <a:gd name="T3" fmla="*/ 0 h 52"/>
                <a:gd name="T4" fmla="*/ 0 w 43"/>
                <a:gd name="T5" fmla="*/ 0 h 52"/>
                <a:gd name="T6" fmla="*/ 0 w 43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2"/>
                <a:gd name="T14" fmla="*/ 43 w 43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2">
                  <a:moveTo>
                    <a:pt x="0" y="37"/>
                  </a:moveTo>
                  <a:lnTo>
                    <a:pt x="43" y="52"/>
                  </a:lnTo>
                  <a:lnTo>
                    <a:pt x="11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17" name="Freeform 2544"/>
            <p:cNvSpPr>
              <a:spLocks/>
            </p:cNvSpPr>
            <p:nvPr/>
          </p:nvSpPr>
          <p:spPr bwMode="auto">
            <a:xfrm>
              <a:off x="2630" y="1317"/>
              <a:ext cx="8" cy="9"/>
            </a:xfrm>
            <a:custGeom>
              <a:avLst/>
              <a:gdLst>
                <a:gd name="T0" fmla="*/ 0 w 43"/>
                <a:gd name="T1" fmla="*/ 0 h 52"/>
                <a:gd name="T2" fmla="*/ 0 w 43"/>
                <a:gd name="T3" fmla="*/ 0 h 52"/>
                <a:gd name="T4" fmla="*/ 0 w 43"/>
                <a:gd name="T5" fmla="*/ 0 h 52"/>
                <a:gd name="T6" fmla="*/ 0 w 43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2"/>
                <a:gd name="T14" fmla="*/ 43 w 43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2">
                  <a:moveTo>
                    <a:pt x="32" y="52"/>
                  </a:moveTo>
                  <a:lnTo>
                    <a:pt x="0" y="0"/>
                  </a:lnTo>
                  <a:lnTo>
                    <a:pt x="43" y="15"/>
                  </a:lnTo>
                  <a:lnTo>
                    <a:pt x="32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18" name="Freeform 2545"/>
            <p:cNvSpPr>
              <a:spLocks/>
            </p:cNvSpPr>
            <p:nvPr/>
          </p:nvSpPr>
          <p:spPr bwMode="auto">
            <a:xfrm>
              <a:off x="2628" y="1317"/>
              <a:ext cx="10" cy="9"/>
            </a:xfrm>
            <a:custGeom>
              <a:avLst/>
              <a:gdLst>
                <a:gd name="T0" fmla="*/ 0 w 54"/>
                <a:gd name="T1" fmla="*/ 0 h 52"/>
                <a:gd name="T2" fmla="*/ 0 w 54"/>
                <a:gd name="T3" fmla="*/ 0 h 52"/>
                <a:gd name="T4" fmla="*/ 0 w 54"/>
                <a:gd name="T5" fmla="*/ 0 h 52"/>
                <a:gd name="T6" fmla="*/ 0 w 54"/>
                <a:gd name="T7" fmla="*/ 0 h 52"/>
                <a:gd name="T8" fmla="*/ 0 w 54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52"/>
                <a:gd name="T17" fmla="*/ 54 w 54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52">
                  <a:moveTo>
                    <a:pt x="0" y="37"/>
                  </a:moveTo>
                  <a:lnTo>
                    <a:pt x="43" y="52"/>
                  </a:lnTo>
                  <a:lnTo>
                    <a:pt x="54" y="15"/>
                  </a:lnTo>
                  <a:lnTo>
                    <a:pt x="11" y="0"/>
                  </a:lnTo>
                  <a:lnTo>
                    <a:pt x="0" y="3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19" name="Line 2546"/>
            <p:cNvSpPr>
              <a:spLocks noChangeShapeType="1"/>
            </p:cNvSpPr>
            <p:nvPr/>
          </p:nvSpPr>
          <p:spPr bwMode="auto">
            <a:xfrm flipH="1">
              <a:off x="2598" y="1327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20" name="Line 2547"/>
            <p:cNvSpPr>
              <a:spLocks noChangeShapeType="1"/>
            </p:cNvSpPr>
            <p:nvPr/>
          </p:nvSpPr>
          <p:spPr bwMode="auto">
            <a:xfrm>
              <a:off x="2573" y="1259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21" name="Freeform 2548"/>
            <p:cNvSpPr>
              <a:spLocks/>
            </p:cNvSpPr>
            <p:nvPr/>
          </p:nvSpPr>
          <p:spPr bwMode="auto">
            <a:xfrm>
              <a:off x="2573" y="1252"/>
              <a:ext cx="7" cy="9"/>
            </a:xfrm>
            <a:custGeom>
              <a:avLst/>
              <a:gdLst>
                <a:gd name="T0" fmla="*/ 0 w 44"/>
                <a:gd name="T1" fmla="*/ 0 h 59"/>
                <a:gd name="T2" fmla="*/ 0 w 44"/>
                <a:gd name="T3" fmla="*/ 0 h 59"/>
                <a:gd name="T4" fmla="*/ 0 w 44"/>
                <a:gd name="T5" fmla="*/ 0 h 59"/>
                <a:gd name="T6" fmla="*/ 0 w 44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9"/>
                <a:gd name="T14" fmla="*/ 44 w 44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9">
                  <a:moveTo>
                    <a:pt x="0" y="48"/>
                  </a:moveTo>
                  <a:lnTo>
                    <a:pt x="44" y="59"/>
                  </a:lnTo>
                  <a:lnTo>
                    <a:pt x="12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22" name="Freeform 2549"/>
            <p:cNvSpPr>
              <a:spLocks/>
            </p:cNvSpPr>
            <p:nvPr/>
          </p:nvSpPr>
          <p:spPr bwMode="auto">
            <a:xfrm>
              <a:off x="2575" y="1252"/>
              <a:ext cx="7" cy="9"/>
            </a:xfrm>
            <a:custGeom>
              <a:avLst/>
              <a:gdLst>
                <a:gd name="T0" fmla="*/ 0 w 44"/>
                <a:gd name="T1" fmla="*/ 0 h 59"/>
                <a:gd name="T2" fmla="*/ 0 w 44"/>
                <a:gd name="T3" fmla="*/ 0 h 59"/>
                <a:gd name="T4" fmla="*/ 0 w 44"/>
                <a:gd name="T5" fmla="*/ 0 h 59"/>
                <a:gd name="T6" fmla="*/ 0 w 44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59"/>
                <a:gd name="T14" fmla="*/ 44 w 44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59">
                  <a:moveTo>
                    <a:pt x="32" y="59"/>
                  </a:moveTo>
                  <a:lnTo>
                    <a:pt x="0" y="0"/>
                  </a:lnTo>
                  <a:lnTo>
                    <a:pt x="44" y="11"/>
                  </a:lnTo>
                  <a:lnTo>
                    <a:pt x="32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23" name="Freeform 2550"/>
            <p:cNvSpPr>
              <a:spLocks/>
            </p:cNvSpPr>
            <p:nvPr/>
          </p:nvSpPr>
          <p:spPr bwMode="auto">
            <a:xfrm>
              <a:off x="2573" y="1252"/>
              <a:ext cx="9" cy="9"/>
            </a:xfrm>
            <a:custGeom>
              <a:avLst/>
              <a:gdLst>
                <a:gd name="T0" fmla="*/ 0 w 56"/>
                <a:gd name="T1" fmla="*/ 0 h 59"/>
                <a:gd name="T2" fmla="*/ 0 w 56"/>
                <a:gd name="T3" fmla="*/ 0 h 59"/>
                <a:gd name="T4" fmla="*/ 0 w 56"/>
                <a:gd name="T5" fmla="*/ 0 h 59"/>
                <a:gd name="T6" fmla="*/ 0 w 56"/>
                <a:gd name="T7" fmla="*/ 0 h 59"/>
                <a:gd name="T8" fmla="*/ 0 w 56"/>
                <a:gd name="T9" fmla="*/ 0 h 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"/>
                <a:gd name="T16" fmla="*/ 0 h 59"/>
                <a:gd name="T17" fmla="*/ 56 w 56"/>
                <a:gd name="T18" fmla="*/ 59 h 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" h="59">
                  <a:moveTo>
                    <a:pt x="0" y="48"/>
                  </a:moveTo>
                  <a:lnTo>
                    <a:pt x="44" y="59"/>
                  </a:lnTo>
                  <a:lnTo>
                    <a:pt x="56" y="11"/>
                  </a:lnTo>
                  <a:lnTo>
                    <a:pt x="12" y="0"/>
                  </a:lnTo>
                  <a:lnTo>
                    <a:pt x="0" y="4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24" name="Line 2551"/>
            <p:cNvSpPr>
              <a:spLocks noChangeShapeType="1"/>
            </p:cNvSpPr>
            <p:nvPr/>
          </p:nvSpPr>
          <p:spPr bwMode="auto">
            <a:xfrm>
              <a:off x="2650" y="1307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25" name="Line 2552"/>
            <p:cNvSpPr>
              <a:spLocks noChangeShapeType="1"/>
            </p:cNvSpPr>
            <p:nvPr/>
          </p:nvSpPr>
          <p:spPr bwMode="auto">
            <a:xfrm flipH="1" flipV="1">
              <a:off x="2634" y="1321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26" name="Line 2553"/>
            <p:cNvSpPr>
              <a:spLocks noChangeShapeType="1"/>
            </p:cNvSpPr>
            <p:nvPr/>
          </p:nvSpPr>
          <p:spPr bwMode="auto">
            <a:xfrm flipV="1">
              <a:off x="2638" y="1330"/>
              <a:ext cx="2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27" name="Line 2554"/>
            <p:cNvSpPr>
              <a:spLocks noChangeShapeType="1"/>
            </p:cNvSpPr>
            <p:nvPr/>
          </p:nvSpPr>
          <p:spPr bwMode="auto">
            <a:xfrm flipH="1">
              <a:off x="2632" y="1333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28" name="Freeform 2555"/>
            <p:cNvSpPr>
              <a:spLocks/>
            </p:cNvSpPr>
            <p:nvPr/>
          </p:nvSpPr>
          <p:spPr bwMode="auto">
            <a:xfrm>
              <a:off x="2635" y="1330"/>
              <a:ext cx="8" cy="6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39" y="44"/>
                  </a:moveTo>
                  <a:lnTo>
                    <a:pt x="47" y="0"/>
                  </a:lnTo>
                  <a:lnTo>
                    <a:pt x="0" y="36"/>
                  </a:lnTo>
                  <a:lnTo>
                    <a:pt x="39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29" name="Freeform 2556"/>
            <p:cNvSpPr>
              <a:spLocks/>
            </p:cNvSpPr>
            <p:nvPr/>
          </p:nvSpPr>
          <p:spPr bwMode="auto">
            <a:xfrm>
              <a:off x="2635" y="1328"/>
              <a:ext cx="8" cy="7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47" y="8"/>
                  </a:moveTo>
                  <a:lnTo>
                    <a:pt x="0" y="44"/>
                  </a:lnTo>
                  <a:lnTo>
                    <a:pt x="9" y="0"/>
                  </a:lnTo>
                  <a:lnTo>
                    <a:pt x="47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30" name="Freeform 2557"/>
            <p:cNvSpPr>
              <a:spLocks/>
            </p:cNvSpPr>
            <p:nvPr/>
          </p:nvSpPr>
          <p:spPr bwMode="auto">
            <a:xfrm>
              <a:off x="2635" y="1328"/>
              <a:ext cx="8" cy="8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0 h 52"/>
                <a:gd name="T4" fmla="*/ 0 w 47"/>
                <a:gd name="T5" fmla="*/ 0 h 52"/>
                <a:gd name="T6" fmla="*/ 0 w 47"/>
                <a:gd name="T7" fmla="*/ 0 h 52"/>
                <a:gd name="T8" fmla="*/ 0 w 47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2"/>
                <a:gd name="T17" fmla="*/ 47 w 47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2">
                  <a:moveTo>
                    <a:pt x="39" y="52"/>
                  </a:moveTo>
                  <a:lnTo>
                    <a:pt x="47" y="8"/>
                  </a:lnTo>
                  <a:lnTo>
                    <a:pt x="9" y="0"/>
                  </a:lnTo>
                  <a:lnTo>
                    <a:pt x="0" y="44"/>
                  </a:lnTo>
                  <a:lnTo>
                    <a:pt x="39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31" name="Line 2558"/>
            <p:cNvSpPr>
              <a:spLocks noChangeShapeType="1"/>
            </p:cNvSpPr>
            <p:nvPr/>
          </p:nvSpPr>
          <p:spPr bwMode="auto">
            <a:xfrm flipH="1">
              <a:off x="2634" y="1323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32" name="Line 2559"/>
            <p:cNvSpPr>
              <a:spLocks noChangeShapeType="1"/>
            </p:cNvSpPr>
            <p:nvPr/>
          </p:nvSpPr>
          <p:spPr bwMode="auto">
            <a:xfrm flipH="1">
              <a:off x="2633" y="1328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33" name="Line 2560"/>
            <p:cNvSpPr>
              <a:spLocks noChangeShapeType="1"/>
            </p:cNvSpPr>
            <p:nvPr/>
          </p:nvSpPr>
          <p:spPr bwMode="auto">
            <a:xfrm>
              <a:off x="2639" y="1324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34" name="Freeform 2561"/>
            <p:cNvSpPr>
              <a:spLocks/>
            </p:cNvSpPr>
            <p:nvPr/>
          </p:nvSpPr>
          <p:spPr bwMode="auto">
            <a:xfrm>
              <a:off x="2635" y="1324"/>
              <a:ext cx="7" cy="8"/>
            </a:xfrm>
            <a:custGeom>
              <a:avLst/>
              <a:gdLst>
                <a:gd name="T0" fmla="*/ 0 w 38"/>
                <a:gd name="T1" fmla="*/ 0 h 53"/>
                <a:gd name="T2" fmla="*/ 0 w 38"/>
                <a:gd name="T3" fmla="*/ 0 h 53"/>
                <a:gd name="T4" fmla="*/ 0 w 38"/>
                <a:gd name="T5" fmla="*/ 0 h 53"/>
                <a:gd name="T6" fmla="*/ 0 w 38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3"/>
                <a:gd name="T14" fmla="*/ 38 w 38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3">
                  <a:moveTo>
                    <a:pt x="0" y="9"/>
                  </a:moveTo>
                  <a:lnTo>
                    <a:pt x="9" y="53"/>
                  </a:lnTo>
                  <a:lnTo>
                    <a:pt x="38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35" name="Freeform 2562"/>
            <p:cNvSpPr>
              <a:spLocks/>
            </p:cNvSpPr>
            <p:nvPr/>
          </p:nvSpPr>
          <p:spPr bwMode="auto">
            <a:xfrm>
              <a:off x="2637" y="1324"/>
              <a:ext cx="6" cy="8"/>
            </a:xfrm>
            <a:custGeom>
              <a:avLst/>
              <a:gdLst>
                <a:gd name="T0" fmla="*/ 0 w 38"/>
                <a:gd name="T1" fmla="*/ 0 h 53"/>
                <a:gd name="T2" fmla="*/ 0 w 38"/>
                <a:gd name="T3" fmla="*/ 0 h 53"/>
                <a:gd name="T4" fmla="*/ 0 w 38"/>
                <a:gd name="T5" fmla="*/ 0 h 53"/>
                <a:gd name="T6" fmla="*/ 0 w 38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3"/>
                <a:gd name="T14" fmla="*/ 38 w 38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3">
                  <a:moveTo>
                    <a:pt x="0" y="53"/>
                  </a:moveTo>
                  <a:lnTo>
                    <a:pt x="29" y="0"/>
                  </a:lnTo>
                  <a:lnTo>
                    <a:pt x="38" y="4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36" name="Freeform 2563"/>
            <p:cNvSpPr>
              <a:spLocks/>
            </p:cNvSpPr>
            <p:nvPr/>
          </p:nvSpPr>
          <p:spPr bwMode="auto">
            <a:xfrm>
              <a:off x="2635" y="1324"/>
              <a:ext cx="8" cy="8"/>
            </a:xfrm>
            <a:custGeom>
              <a:avLst/>
              <a:gdLst>
                <a:gd name="T0" fmla="*/ 0 w 47"/>
                <a:gd name="T1" fmla="*/ 0 h 53"/>
                <a:gd name="T2" fmla="*/ 0 w 47"/>
                <a:gd name="T3" fmla="*/ 0 h 53"/>
                <a:gd name="T4" fmla="*/ 0 w 47"/>
                <a:gd name="T5" fmla="*/ 0 h 53"/>
                <a:gd name="T6" fmla="*/ 0 w 47"/>
                <a:gd name="T7" fmla="*/ 0 h 53"/>
                <a:gd name="T8" fmla="*/ 0 w 47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3"/>
                <a:gd name="T17" fmla="*/ 47 w 4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3">
                  <a:moveTo>
                    <a:pt x="0" y="9"/>
                  </a:moveTo>
                  <a:lnTo>
                    <a:pt x="9" y="53"/>
                  </a:lnTo>
                  <a:lnTo>
                    <a:pt x="47" y="45"/>
                  </a:lnTo>
                  <a:lnTo>
                    <a:pt x="38" y="0"/>
                  </a:lnTo>
                  <a:lnTo>
                    <a:pt x="0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37" name="Line 2564"/>
            <p:cNvSpPr>
              <a:spLocks noChangeShapeType="1"/>
            </p:cNvSpPr>
            <p:nvPr/>
          </p:nvSpPr>
          <p:spPr bwMode="auto">
            <a:xfrm flipV="1">
              <a:off x="2654" y="1301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38" name="Line 2565"/>
            <p:cNvSpPr>
              <a:spLocks noChangeShapeType="1"/>
            </p:cNvSpPr>
            <p:nvPr/>
          </p:nvSpPr>
          <p:spPr bwMode="auto">
            <a:xfrm flipV="1">
              <a:off x="2650" y="1305"/>
              <a:ext cx="4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39" name="Line 2566"/>
            <p:cNvSpPr>
              <a:spLocks noChangeShapeType="1"/>
            </p:cNvSpPr>
            <p:nvPr/>
          </p:nvSpPr>
          <p:spPr bwMode="auto">
            <a:xfrm flipH="1">
              <a:off x="2667" y="1305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40" name="Line 2567"/>
            <p:cNvSpPr>
              <a:spLocks noChangeShapeType="1"/>
            </p:cNvSpPr>
            <p:nvPr/>
          </p:nvSpPr>
          <p:spPr bwMode="auto">
            <a:xfrm flipV="1">
              <a:off x="2663" y="1301"/>
              <a:ext cx="3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41" name="Freeform 2568"/>
            <p:cNvSpPr>
              <a:spLocks/>
            </p:cNvSpPr>
            <p:nvPr/>
          </p:nvSpPr>
          <p:spPr bwMode="auto">
            <a:xfrm>
              <a:off x="2666" y="1308"/>
              <a:ext cx="7" cy="6"/>
            </a:xfrm>
            <a:custGeom>
              <a:avLst/>
              <a:gdLst>
                <a:gd name="T0" fmla="*/ 0 w 40"/>
                <a:gd name="T1" fmla="*/ 0 h 46"/>
                <a:gd name="T2" fmla="*/ 0 w 40"/>
                <a:gd name="T3" fmla="*/ 0 h 46"/>
                <a:gd name="T4" fmla="*/ 0 w 40"/>
                <a:gd name="T5" fmla="*/ 0 h 46"/>
                <a:gd name="T6" fmla="*/ 0 w 4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46"/>
                <a:gd name="T14" fmla="*/ 40 w 4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46">
                  <a:moveTo>
                    <a:pt x="0" y="0"/>
                  </a:moveTo>
                  <a:lnTo>
                    <a:pt x="0" y="46"/>
                  </a:lnTo>
                  <a:lnTo>
                    <a:pt x="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42" name="Freeform 2569"/>
            <p:cNvSpPr>
              <a:spLocks/>
            </p:cNvSpPr>
            <p:nvPr/>
          </p:nvSpPr>
          <p:spPr bwMode="auto">
            <a:xfrm>
              <a:off x="2666" y="1308"/>
              <a:ext cx="7" cy="6"/>
            </a:xfrm>
            <a:custGeom>
              <a:avLst/>
              <a:gdLst>
                <a:gd name="T0" fmla="*/ 0 w 40"/>
                <a:gd name="T1" fmla="*/ 0 h 46"/>
                <a:gd name="T2" fmla="*/ 0 w 40"/>
                <a:gd name="T3" fmla="*/ 0 h 46"/>
                <a:gd name="T4" fmla="*/ 0 w 40"/>
                <a:gd name="T5" fmla="*/ 0 h 46"/>
                <a:gd name="T6" fmla="*/ 0 w 4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46"/>
                <a:gd name="T14" fmla="*/ 40 w 4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46">
                  <a:moveTo>
                    <a:pt x="0" y="46"/>
                  </a:moveTo>
                  <a:lnTo>
                    <a:pt x="40" y="0"/>
                  </a:lnTo>
                  <a:lnTo>
                    <a:pt x="4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43" name="Rectangle 2570"/>
            <p:cNvSpPr>
              <a:spLocks noChangeArrowheads="1"/>
            </p:cNvSpPr>
            <p:nvPr/>
          </p:nvSpPr>
          <p:spPr bwMode="auto">
            <a:xfrm>
              <a:off x="2666" y="1308"/>
              <a:ext cx="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244" name="Line 2571"/>
            <p:cNvSpPr>
              <a:spLocks noChangeShapeType="1"/>
            </p:cNvSpPr>
            <p:nvPr/>
          </p:nvSpPr>
          <p:spPr bwMode="auto">
            <a:xfrm flipV="1">
              <a:off x="2680" y="1321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45" name="Freeform 2572"/>
            <p:cNvSpPr>
              <a:spLocks/>
            </p:cNvSpPr>
            <p:nvPr/>
          </p:nvSpPr>
          <p:spPr bwMode="auto">
            <a:xfrm>
              <a:off x="2679" y="1323"/>
              <a:ext cx="9" cy="5"/>
            </a:xfrm>
            <a:custGeom>
              <a:avLst/>
              <a:gdLst>
                <a:gd name="T0" fmla="*/ 0 w 60"/>
                <a:gd name="T1" fmla="*/ 0 h 31"/>
                <a:gd name="T2" fmla="*/ 0 w 60"/>
                <a:gd name="T3" fmla="*/ 0 h 31"/>
                <a:gd name="T4" fmla="*/ 0 w 60"/>
                <a:gd name="T5" fmla="*/ 0 h 31"/>
                <a:gd name="T6" fmla="*/ 0 w 6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1"/>
                <a:gd name="T14" fmla="*/ 60 w 60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1">
                  <a:moveTo>
                    <a:pt x="26" y="31"/>
                  </a:moveTo>
                  <a:lnTo>
                    <a:pt x="60" y="0"/>
                  </a:lnTo>
                  <a:lnTo>
                    <a:pt x="0" y="2"/>
                  </a:lnTo>
                  <a:lnTo>
                    <a:pt x="26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46" name="Freeform 2573"/>
            <p:cNvSpPr>
              <a:spLocks/>
            </p:cNvSpPr>
            <p:nvPr/>
          </p:nvSpPr>
          <p:spPr bwMode="auto">
            <a:xfrm>
              <a:off x="2679" y="1318"/>
              <a:ext cx="9" cy="5"/>
            </a:xfrm>
            <a:custGeom>
              <a:avLst/>
              <a:gdLst>
                <a:gd name="T0" fmla="*/ 0 w 60"/>
                <a:gd name="T1" fmla="*/ 0 h 31"/>
                <a:gd name="T2" fmla="*/ 0 w 60"/>
                <a:gd name="T3" fmla="*/ 0 h 31"/>
                <a:gd name="T4" fmla="*/ 0 w 60"/>
                <a:gd name="T5" fmla="*/ 0 h 31"/>
                <a:gd name="T6" fmla="*/ 0 w 60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31"/>
                <a:gd name="T14" fmla="*/ 60 w 60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31">
                  <a:moveTo>
                    <a:pt x="60" y="29"/>
                  </a:moveTo>
                  <a:lnTo>
                    <a:pt x="0" y="31"/>
                  </a:lnTo>
                  <a:lnTo>
                    <a:pt x="34" y="0"/>
                  </a:lnTo>
                  <a:lnTo>
                    <a:pt x="60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47" name="Freeform 2574"/>
            <p:cNvSpPr>
              <a:spLocks/>
            </p:cNvSpPr>
            <p:nvPr/>
          </p:nvSpPr>
          <p:spPr bwMode="auto">
            <a:xfrm>
              <a:off x="2679" y="1318"/>
              <a:ext cx="9" cy="10"/>
            </a:xfrm>
            <a:custGeom>
              <a:avLst/>
              <a:gdLst>
                <a:gd name="T0" fmla="*/ 0 w 60"/>
                <a:gd name="T1" fmla="*/ 0 h 60"/>
                <a:gd name="T2" fmla="*/ 0 w 60"/>
                <a:gd name="T3" fmla="*/ 0 h 60"/>
                <a:gd name="T4" fmla="*/ 0 w 60"/>
                <a:gd name="T5" fmla="*/ 0 h 60"/>
                <a:gd name="T6" fmla="*/ 0 w 60"/>
                <a:gd name="T7" fmla="*/ 0 h 60"/>
                <a:gd name="T8" fmla="*/ 0 w 60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60"/>
                <a:gd name="T17" fmla="*/ 60 w 60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60">
                  <a:moveTo>
                    <a:pt x="26" y="60"/>
                  </a:moveTo>
                  <a:lnTo>
                    <a:pt x="60" y="29"/>
                  </a:lnTo>
                  <a:lnTo>
                    <a:pt x="34" y="0"/>
                  </a:lnTo>
                  <a:lnTo>
                    <a:pt x="0" y="31"/>
                  </a:lnTo>
                  <a:lnTo>
                    <a:pt x="26" y="6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48" name="Line 2575"/>
            <p:cNvSpPr>
              <a:spLocks noChangeShapeType="1"/>
            </p:cNvSpPr>
            <p:nvPr/>
          </p:nvSpPr>
          <p:spPr bwMode="auto">
            <a:xfrm>
              <a:off x="2680" y="1334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49" name="Line 2576"/>
            <p:cNvSpPr>
              <a:spLocks noChangeShapeType="1"/>
            </p:cNvSpPr>
            <p:nvPr/>
          </p:nvSpPr>
          <p:spPr bwMode="auto">
            <a:xfrm flipV="1">
              <a:off x="2681" y="1331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50" name="Line 2577"/>
            <p:cNvSpPr>
              <a:spLocks noChangeShapeType="1"/>
            </p:cNvSpPr>
            <p:nvPr/>
          </p:nvSpPr>
          <p:spPr bwMode="auto">
            <a:xfrm flipV="1">
              <a:off x="2680" y="1332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51" name="Line 2578"/>
            <p:cNvSpPr>
              <a:spLocks noChangeShapeType="1"/>
            </p:cNvSpPr>
            <p:nvPr/>
          </p:nvSpPr>
          <p:spPr bwMode="auto">
            <a:xfrm flipH="1" flipV="1">
              <a:off x="2680" y="1329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52" name="Line 2579"/>
            <p:cNvSpPr>
              <a:spLocks noChangeShapeType="1"/>
            </p:cNvSpPr>
            <p:nvPr/>
          </p:nvSpPr>
          <p:spPr bwMode="auto">
            <a:xfrm flipV="1">
              <a:off x="2681" y="1331"/>
              <a:ext cx="6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53" name="Freeform 2580"/>
            <p:cNvSpPr>
              <a:spLocks/>
            </p:cNvSpPr>
            <p:nvPr/>
          </p:nvSpPr>
          <p:spPr bwMode="auto">
            <a:xfrm>
              <a:off x="2678" y="1328"/>
              <a:ext cx="6" cy="8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44"/>
                  </a:moveTo>
                  <a:lnTo>
                    <a:pt x="29" y="0"/>
                  </a:lnTo>
                  <a:lnTo>
                    <a:pt x="0" y="52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54" name="Freeform 2581"/>
            <p:cNvSpPr>
              <a:spLocks/>
            </p:cNvSpPr>
            <p:nvPr/>
          </p:nvSpPr>
          <p:spPr bwMode="auto">
            <a:xfrm>
              <a:off x="2677" y="1328"/>
              <a:ext cx="5" cy="8"/>
            </a:xfrm>
            <a:custGeom>
              <a:avLst/>
              <a:gdLst>
                <a:gd name="T0" fmla="*/ 0 w 38"/>
                <a:gd name="T1" fmla="*/ 0 h 52"/>
                <a:gd name="T2" fmla="*/ 0 w 38"/>
                <a:gd name="T3" fmla="*/ 0 h 52"/>
                <a:gd name="T4" fmla="*/ 0 w 38"/>
                <a:gd name="T5" fmla="*/ 0 h 52"/>
                <a:gd name="T6" fmla="*/ 0 w 38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"/>
                <a:gd name="T13" fmla="*/ 0 h 52"/>
                <a:gd name="T14" fmla="*/ 38 w 3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" h="52">
                  <a:moveTo>
                    <a:pt x="38" y="0"/>
                  </a:moveTo>
                  <a:lnTo>
                    <a:pt x="9" y="52"/>
                  </a:lnTo>
                  <a:lnTo>
                    <a:pt x="0" y="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55" name="Freeform 2582"/>
            <p:cNvSpPr>
              <a:spLocks/>
            </p:cNvSpPr>
            <p:nvPr/>
          </p:nvSpPr>
          <p:spPr bwMode="auto">
            <a:xfrm>
              <a:off x="2677" y="1328"/>
              <a:ext cx="7" cy="8"/>
            </a:xfrm>
            <a:custGeom>
              <a:avLst/>
              <a:gdLst>
                <a:gd name="T0" fmla="*/ 0 w 47"/>
                <a:gd name="T1" fmla="*/ 0 h 52"/>
                <a:gd name="T2" fmla="*/ 0 w 47"/>
                <a:gd name="T3" fmla="*/ 0 h 52"/>
                <a:gd name="T4" fmla="*/ 0 w 47"/>
                <a:gd name="T5" fmla="*/ 0 h 52"/>
                <a:gd name="T6" fmla="*/ 0 w 47"/>
                <a:gd name="T7" fmla="*/ 0 h 52"/>
                <a:gd name="T8" fmla="*/ 0 w 47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2"/>
                <a:gd name="T17" fmla="*/ 47 w 47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2">
                  <a:moveTo>
                    <a:pt x="47" y="44"/>
                  </a:moveTo>
                  <a:lnTo>
                    <a:pt x="38" y="0"/>
                  </a:lnTo>
                  <a:lnTo>
                    <a:pt x="0" y="8"/>
                  </a:lnTo>
                  <a:lnTo>
                    <a:pt x="9" y="52"/>
                  </a:lnTo>
                  <a:lnTo>
                    <a:pt x="47" y="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56" name="Line 2583"/>
            <p:cNvSpPr>
              <a:spLocks noChangeShapeType="1"/>
            </p:cNvSpPr>
            <p:nvPr/>
          </p:nvSpPr>
          <p:spPr bwMode="auto">
            <a:xfrm flipH="1" flipV="1">
              <a:off x="2688" y="1334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57" name="Line 2584"/>
            <p:cNvSpPr>
              <a:spLocks noChangeShapeType="1"/>
            </p:cNvSpPr>
            <p:nvPr/>
          </p:nvSpPr>
          <p:spPr bwMode="auto">
            <a:xfrm flipV="1">
              <a:off x="2686" y="1334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58" name="Line 2585"/>
            <p:cNvSpPr>
              <a:spLocks noChangeShapeType="1"/>
            </p:cNvSpPr>
            <p:nvPr/>
          </p:nvSpPr>
          <p:spPr bwMode="auto">
            <a:xfrm flipV="1">
              <a:off x="2689" y="1332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59" name="Line 2586"/>
            <p:cNvSpPr>
              <a:spLocks noChangeShapeType="1"/>
            </p:cNvSpPr>
            <p:nvPr/>
          </p:nvSpPr>
          <p:spPr bwMode="auto">
            <a:xfrm flipH="1">
              <a:off x="2692" y="1333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60" name="Line 2587"/>
            <p:cNvSpPr>
              <a:spLocks noChangeShapeType="1"/>
            </p:cNvSpPr>
            <p:nvPr/>
          </p:nvSpPr>
          <p:spPr bwMode="auto">
            <a:xfrm flipH="1" flipV="1">
              <a:off x="2693" y="1331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61" name="Line 2588"/>
            <p:cNvSpPr>
              <a:spLocks noChangeShapeType="1"/>
            </p:cNvSpPr>
            <p:nvPr/>
          </p:nvSpPr>
          <p:spPr bwMode="auto">
            <a:xfrm flipH="1" flipV="1">
              <a:off x="2691" y="1331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62" name="Line 2589"/>
            <p:cNvSpPr>
              <a:spLocks noChangeShapeType="1"/>
            </p:cNvSpPr>
            <p:nvPr/>
          </p:nvSpPr>
          <p:spPr bwMode="auto">
            <a:xfrm flipH="1">
              <a:off x="2680" y="1324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63" name="Line 2590"/>
            <p:cNvSpPr>
              <a:spLocks noChangeShapeType="1"/>
            </p:cNvSpPr>
            <p:nvPr/>
          </p:nvSpPr>
          <p:spPr bwMode="auto">
            <a:xfrm>
              <a:off x="2680" y="1327"/>
              <a:ext cx="6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64" name="Line 2591"/>
            <p:cNvSpPr>
              <a:spLocks noChangeShapeType="1"/>
            </p:cNvSpPr>
            <p:nvPr/>
          </p:nvSpPr>
          <p:spPr bwMode="auto">
            <a:xfrm>
              <a:off x="2681" y="1323"/>
              <a:ext cx="4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65" name="Freeform 2592"/>
            <p:cNvSpPr>
              <a:spLocks/>
            </p:cNvSpPr>
            <p:nvPr/>
          </p:nvSpPr>
          <p:spPr bwMode="auto">
            <a:xfrm>
              <a:off x="2677" y="1324"/>
              <a:ext cx="7" cy="7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9" y="0"/>
                  </a:moveTo>
                  <a:lnTo>
                    <a:pt x="0" y="44"/>
                  </a:lnTo>
                  <a:lnTo>
                    <a:pt x="47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66" name="Freeform 2593"/>
            <p:cNvSpPr>
              <a:spLocks/>
            </p:cNvSpPr>
            <p:nvPr/>
          </p:nvSpPr>
          <p:spPr bwMode="auto">
            <a:xfrm>
              <a:off x="2677" y="1325"/>
              <a:ext cx="7" cy="7"/>
            </a:xfrm>
            <a:custGeom>
              <a:avLst/>
              <a:gdLst>
                <a:gd name="T0" fmla="*/ 0 w 47"/>
                <a:gd name="T1" fmla="*/ 0 h 44"/>
                <a:gd name="T2" fmla="*/ 0 w 47"/>
                <a:gd name="T3" fmla="*/ 0 h 44"/>
                <a:gd name="T4" fmla="*/ 0 w 47"/>
                <a:gd name="T5" fmla="*/ 0 h 44"/>
                <a:gd name="T6" fmla="*/ 0 w 47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4"/>
                <a:gd name="T14" fmla="*/ 47 w 47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4">
                  <a:moveTo>
                    <a:pt x="0" y="35"/>
                  </a:moveTo>
                  <a:lnTo>
                    <a:pt x="47" y="0"/>
                  </a:lnTo>
                  <a:lnTo>
                    <a:pt x="38" y="44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67" name="Freeform 2594"/>
            <p:cNvSpPr>
              <a:spLocks/>
            </p:cNvSpPr>
            <p:nvPr/>
          </p:nvSpPr>
          <p:spPr bwMode="auto">
            <a:xfrm>
              <a:off x="2677" y="1324"/>
              <a:ext cx="7" cy="8"/>
            </a:xfrm>
            <a:custGeom>
              <a:avLst/>
              <a:gdLst>
                <a:gd name="T0" fmla="*/ 0 w 47"/>
                <a:gd name="T1" fmla="*/ 0 h 53"/>
                <a:gd name="T2" fmla="*/ 0 w 47"/>
                <a:gd name="T3" fmla="*/ 0 h 53"/>
                <a:gd name="T4" fmla="*/ 0 w 47"/>
                <a:gd name="T5" fmla="*/ 0 h 53"/>
                <a:gd name="T6" fmla="*/ 0 w 47"/>
                <a:gd name="T7" fmla="*/ 0 h 53"/>
                <a:gd name="T8" fmla="*/ 0 w 47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7"/>
                <a:gd name="T16" fmla="*/ 0 h 53"/>
                <a:gd name="T17" fmla="*/ 47 w 47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7" h="53">
                  <a:moveTo>
                    <a:pt x="9" y="0"/>
                  </a:moveTo>
                  <a:lnTo>
                    <a:pt x="0" y="44"/>
                  </a:lnTo>
                  <a:lnTo>
                    <a:pt x="38" y="53"/>
                  </a:lnTo>
                  <a:lnTo>
                    <a:pt x="47" y="9"/>
                  </a:lnTo>
                  <a:lnTo>
                    <a:pt x="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68" name="Line 2595"/>
            <p:cNvSpPr>
              <a:spLocks noChangeShapeType="1"/>
            </p:cNvSpPr>
            <p:nvPr/>
          </p:nvSpPr>
          <p:spPr bwMode="auto">
            <a:xfrm>
              <a:off x="2681" y="1325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69" name="Line 2596"/>
            <p:cNvSpPr>
              <a:spLocks noChangeShapeType="1"/>
            </p:cNvSpPr>
            <p:nvPr/>
          </p:nvSpPr>
          <p:spPr bwMode="auto">
            <a:xfrm flipH="1">
              <a:off x="2683" y="1320"/>
              <a:ext cx="7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70" name="Line 2597"/>
            <p:cNvSpPr>
              <a:spLocks noChangeShapeType="1"/>
            </p:cNvSpPr>
            <p:nvPr/>
          </p:nvSpPr>
          <p:spPr bwMode="auto">
            <a:xfrm>
              <a:off x="2687" y="1320"/>
              <a:ext cx="3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71" name="Line 2598"/>
            <p:cNvSpPr>
              <a:spLocks noChangeShapeType="1"/>
            </p:cNvSpPr>
            <p:nvPr/>
          </p:nvSpPr>
          <p:spPr bwMode="auto">
            <a:xfrm flipH="1">
              <a:off x="2688" y="1320"/>
              <a:ext cx="4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72" name="Line 2599"/>
            <p:cNvSpPr>
              <a:spLocks noChangeShapeType="1"/>
            </p:cNvSpPr>
            <p:nvPr/>
          </p:nvSpPr>
          <p:spPr bwMode="auto">
            <a:xfrm>
              <a:off x="2688" y="1320"/>
              <a:ext cx="8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73" name="Freeform 2600"/>
            <p:cNvSpPr>
              <a:spLocks/>
            </p:cNvSpPr>
            <p:nvPr/>
          </p:nvSpPr>
          <p:spPr bwMode="auto">
            <a:xfrm>
              <a:off x="2682" y="1317"/>
              <a:ext cx="9" cy="7"/>
            </a:xfrm>
            <a:custGeom>
              <a:avLst/>
              <a:gdLst>
                <a:gd name="T0" fmla="*/ 0 w 54"/>
                <a:gd name="T1" fmla="*/ 0 h 37"/>
                <a:gd name="T2" fmla="*/ 0 w 54"/>
                <a:gd name="T3" fmla="*/ 0 h 37"/>
                <a:gd name="T4" fmla="*/ 0 w 54"/>
                <a:gd name="T5" fmla="*/ 0 h 37"/>
                <a:gd name="T6" fmla="*/ 0 w 54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37"/>
                <a:gd name="T14" fmla="*/ 54 w 54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37">
                  <a:moveTo>
                    <a:pt x="42" y="0"/>
                  </a:moveTo>
                  <a:lnTo>
                    <a:pt x="0" y="14"/>
                  </a:lnTo>
                  <a:lnTo>
                    <a:pt x="54" y="37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74" name="Freeform 2601"/>
            <p:cNvSpPr>
              <a:spLocks/>
            </p:cNvSpPr>
            <p:nvPr/>
          </p:nvSpPr>
          <p:spPr bwMode="auto">
            <a:xfrm>
              <a:off x="2682" y="1320"/>
              <a:ext cx="9" cy="6"/>
            </a:xfrm>
            <a:custGeom>
              <a:avLst/>
              <a:gdLst>
                <a:gd name="T0" fmla="*/ 0 w 54"/>
                <a:gd name="T1" fmla="*/ 0 h 38"/>
                <a:gd name="T2" fmla="*/ 0 w 54"/>
                <a:gd name="T3" fmla="*/ 0 h 38"/>
                <a:gd name="T4" fmla="*/ 0 w 54"/>
                <a:gd name="T5" fmla="*/ 0 h 38"/>
                <a:gd name="T6" fmla="*/ 0 w 54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38"/>
                <a:gd name="T14" fmla="*/ 54 w 54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38">
                  <a:moveTo>
                    <a:pt x="0" y="0"/>
                  </a:moveTo>
                  <a:lnTo>
                    <a:pt x="54" y="23"/>
                  </a:lnTo>
                  <a:lnTo>
                    <a:pt x="12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75" name="Freeform 2602"/>
            <p:cNvSpPr>
              <a:spLocks/>
            </p:cNvSpPr>
            <p:nvPr/>
          </p:nvSpPr>
          <p:spPr bwMode="auto">
            <a:xfrm>
              <a:off x="2682" y="1317"/>
              <a:ext cx="9" cy="9"/>
            </a:xfrm>
            <a:custGeom>
              <a:avLst/>
              <a:gdLst>
                <a:gd name="T0" fmla="*/ 0 w 54"/>
                <a:gd name="T1" fmla="*/ 0 h 52"/>
                <a:gd name="T2" fmla="*/ 0 w 54"/>
                <a:gd name="T3" fmla="*/ 0 h 52"/>
                <a:gd name="T4" fmla="*/ 0 w 54"/>
                <a:gd name="T5" fmla="*/ 0 h 52"/>
                <a:gd name="T6" fmla="*/ 0 w 54"/>
                <a:gd name="T7" fmla="*/ 0 h 52"/>
                <a:gd name="T8" fmla="*/ 0 w 54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52"/>
                <a:gd name="T17" fmla="*/ 54 w 54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52">
                  <a:moveTo>
                    <a:pt x="42" y="0"/>
                  </a:moveTo>
                  <a:lnTo>
                    <a:pt x="0" y="14"/>
                  </a:lnTo>
                  <a:lnTo>
                    <a:pt x="12" y="52"/>
                  </a:lnTo>
                  <a:lnTo>
                    <a:pt x="54" y="37"/>
                  </a:lnTo>
                  <a:lnTo>
                    <a:pt x="4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76" name="Line 2603"/>
            <p:cNvSpPr>
              <a:spLocks noChangeShapeType="1"/>
            </p:cNvSpPr>
            <p:nvPr/>
          </p:nvSpPr>
          <p:spPr bwMode="auto">
            <a:xfrm>
              <a:off x="2689" y="1321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77" name="Freeform 2604"/>
            <p:cNvSpPr>
              <a:spLocks/>
            </p:cNvSpPr>
            <p:nvPr/>
          </p:nvSpPr>
          <p:spPr bwMode="auto">
            <a:xfrm>
              <a:off x="2688" y="1317"/>
              <a:ext cx="7" cy="9"/>
            </a:xfrm>
            <a:custGeom>
              <a:avLst/>
              <a:gdLst>
                <a:gd name="T0" fmla="*/ 0 w 43"/>
                <a:gd name="T1" fmla="*/ 0 h 52"/>
                <a:gd name="T2" fmla="*/ 0 w 43"/>
                <a:gd name="T3" fmla="*/ 0 h 52"/>
                <a:gd name="T4" fmla="*/ 0 w 43"/>
                <a:gd name="T5" fmla="*/ 0 h 52"/>
                <a:gd name="T6" fmla="*/ 0 w 43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2"/>
                <a:gd name="T14" fmla="*/ 43 w 43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2">
                  <a:moveTo>
                    <a:pt x="0" y="37"/>
                  </a:moveTo>
                  <a:lnTo>
                    <a:pt x="43" y="52"/>
                  </a:lnTo>
                  <a:lnTo>
                    <a:pt x="12" y="0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78" name="Freeform 2605"/>
            <p:cNvSpPr>
              <a:spLocks/>
            </p:cNvSpPr>
            <p:nvPr/>
          </p:nvSpPr>
          <p:spPr bwMode="auto">
            <a:xfrm>
              <a:off x="2690" y="1317"/>
              <a:ext cx="7" cy="9"/>
            </a:xfrm>
            <a:custGeom>
              <a:avLst/>
              <a:gdLst>
                <a:gd name="T0" fmla="*/ 0 w 43"/>
                <a:gd name="T1" fmla="*/ 0 h 52"/>
                <a:gd name="T2" fmla="*/ 0 w 43"/>
                <a:gd name="T3" fmla="*/ 0 h 52"/>
                <a:gd name="T4" fmla="*/ 0 w 43"/>
                <a:gd name="T5" fmla="*/ 0 h 52"/>
                <a:gd name="T6" fmla="*/ 0 w 43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2"/>
                <a:gd name="T14" fmla="*/ 43 w 43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2">
                  <a:moveTo>
                    <a:pt x="31" y="52"/>
                  </a:moveTo>
                  <a:lnTo>
                    <a:pt x="0" y="0"/>
                  </a:lnTo>
                  <a:lnTo>
                    <a:pt x="43" y="15"/>
                  </a:lnTo>
                  <a:lnTo>
                    <a:pt x="31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79" name="Freeform 2606"/>
            <p:cNvSpPr>
              <a:spLocks/>
            </p:cNvSpPr>
            <p:nvPr/>
          </p:nvSpPr>
          <p:spPr bwMode="auto">
            <a:xfrm>
              <a:off x="2688" y="1317"/>
              <a:ext cx="9" cy="9"/>
            </a:xfrm>
            <a:custGeom>
              <a:avLst/>
              <a:gdLst>
                <a:gd name="T0" fmla="*/ 0 w 55"/>
                <a:gd name="T1" fmla="*/ 0 h 52"/>
                <a:gd name="T2" fmla="*/ 0 w 55"/>
                <a:gd name="T3" fmla="*/ 0 h 52"/>
                <a:gd name="T4" fmla="*/ 0 w 55"/>
                <a:gd name="T5" fmla="*/ 0 h 52"/>
                <a:gd name="T6" fmla="*/ 0 w 55"/>
                <a:gd name="T7" fmla="*/ 0 h 52"/>
                <a:gd name="T8" fmla="*/ 0 w 55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5"/>
                <a:gd name="T16" fmla="*/ 0 h 52"/>
                <a:gd name="T17" fmla="*/ 55 w 55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5" h="52">
                  <a:moveTo>
                    <a:pt x="0" y="37"/>
                  </a:moveTo>
                  <a:lnTo>
                    <a:pt x="43" y="52"/>
                  </a:lnTo>
                  <a:lnTo>
                    <a:pt x="55" y="15"/>
                  </a:lnTo>
                  <a:lnTo>
                    <a:pt x="12" y="0"/>
                  </a:lnTo>
                  <a:lnTo>
                    <a:pt x="0" y="3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80" name="Line 2607"/>
            <p:cNvSpPr>
              <a:spLocks noChangeShapeType="1"/>
            </p:cNvSpPr>
            <p:nvPr/>
          </p:nvSpPr>
          <p:spPr bwMode="auto">
            <a:xfrm flipV="1">
              <a:off x="2653" y="1322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81" name="Line 2608"/>
            <p:cNvSpPr>
              <a:spLocks noChangeShapeType="1"/>
            </p:cNvSpPr>
            <p:nvPr/>
          </p:nvSpPr>
          <p:spPr bwMode="auto">
            <a:xfrm flipH="1">
              <a:off x="2657" y="1325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82" name="Line 2609"/>
            <p:cNvSpPr>
              <a:spLocks noChangeShapeType="1"/>
            </p:cNvSpPr>
            <p:nvPr/>
          </p:nvSpPr>
          <p:spPr bwMode="auto">
            <a:xfrm>
              <a:off x="2663" y="1324"/>
              <a:ext cx="1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83" name="Line 2610"/>
            <p:cNvSpPr>
              <a:spLocks noChangeShapeType="1"/>
            </p:cNvSpPr>
            <p:nvPr/>
          </p:nvSpPr>
          <p:spPr bwMode="auto">
            <a:xfrm flipH="1" flipV="1">
              <a:off x="2663" y="1324"/>
              <a:ext cx="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84" name="Freeform 2611"/>
            <p:cNvSpPr>
              <a:spLocks/>
            </p:cNvSpPr>
            <p:nvPr/>
          </p:nvSpPr>
          <p:spPr bwMode="auto">
            <a:xfrm>
              <a:off x="2656" y="1324"/>
              <a:ext cx="8" cy="7"/>
            </a:xfrm>
            <a:custGeom>
              <a:avLst/>
              <a:gdLst>
                <a:gd name="T0" fmla="*/ 0 w 51"/>
                <a:gd name="T1" fmla="*/ 0 h 46"/>
                <a:gd name="T2" fmla="*/ 0 w 51"/>
                <a:gd name="T3" fmla="*/ 0 h 46"/>
                <a:gd name="T4" fmla="*/ 0 w 51"/>
                <a:gd name="T5" fmla="*/ 0 h 46"/>
                <a:gd name="T6" fmla="*/ 0 w 5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46"/>
                <a:gd name="T14" fmla="*/ 51 w 5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46">
                  <a:moveTo>
                    <a:pt x="0" y="0"/>
                  </a:moveTo>
                  <a:lnTo>
                    <a:pt x="0" y="46"/>
                  </a:lnTo>
                  <a:lnTo>
                    <a:pt x="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85" name="Freeform 2612"/>
            <p:cNvSpPr>
              <a:spLocks/>
            </p:cNvSpPr>
            <p:nvPr/>
          </p:nvSpPr>
          <p:spPr bwMode="auto">
            <a:xfrm>
              <a:off x="2656" y="1324"/>
              <a:ext cx="8" cy="7"/>
            </a:xfrm>
            <a:custGeom>
              <a:avLst/>
              <a:gdLst>
                <a:gd name="T0" fmla="*/ 0 w 51"/>
                <a:gd name="T1" fmla="*/ 0 h 46"/>
                <a:gd name="T2" fmla="*/ 0 w 51"/>
                <a:gd name="T3" fmla="*/ 0 h 46"/>
                <a:gd name="T4" fmla="*/ 0 w 51"/>
                <a:gd name="T5" fmla="*/ 0 h 46"/>
                <a:gd name="T6" fmla="*/ 0 w 5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46"/>
                <a:gd name="T14" fmla="*/ 51 w 5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46">
                  <a:moveTo>
                    <a:pt x="0" y="46"/>
                  </a:moveTo>
                  <a:lnTo>
                    <a:pt x="51" y="0"/>
                  </a:lnTo>
                  <a:lnTo>
                    <a:pt x="51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86" name="Rectangle 2613"/>
            <p:cNvSpPr>
              <a:spLocks noChangeArrowheads="1"/>
            </p:cNvSpPr>
            <p:nvPr/>
          </p:nvSpPr>
          <p:spPr bwMode="auto">
            <a:xfrm>
              <a:off x="2656" y="1324"/>
              <a:ext cx="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287" name="Line 2614"/>
            <p:cNvSpPr>
              <a:spLocks noChangeShapeType="1"/>
            </p:cNvSpPr>
            <p:nvPr/>
          </p:nvSpPr>
          <p:spPr bwMode="auto">
            <a:xfrm flipV="1">
              <a:off x="2660" y="1321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88" name="Freeform 2615"/>
            <p:cNvSpPr>
              <a:spLocks/>
            </p:cNvSpPr>
            <p:nvPr/>
          </p:nvSpPr>
          <p:spPr bwMode="auto">
            <a:xfrm>
              <a:off x="2663" y="1307"/>
              <a:ext cx="7" cy="15"/>
            </a:xfrm>
            <a:custGeom>
              <a:avLst/>
              <a:gdLst>
                <a:gd name="T0" fmla="*/ 0 w 45"/>
                <a:gd name="T1" fmla="*/ 0 h 98"/>
                <a:gd name="T2" fmla="*/ 0 w 45"/>
                <a:gd name="T3" fmla="*/ 0 h 98"/>
                <a:gd name="T4" fmla="*/ 0 w 45"/>
                <a:gd name="T5" fmla="*/ 0 h 98"/>
                <a:gd name="T6" fmla="*/ 0 w 45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8"/>
                <a:gd name="T14" fmla="*/ 45 w 45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8">
                  <a:moveTo>
                    <a:pt x="45" y="8"/>
                  </a:moveTo>
                  <a:lnTo>
                    <a:pt x="0" y="0"/>
                  </a:lnTo>
                  <a:lnTo>
                    <a:pt x="30" y="98"/>
                  </a:lnTo>
                  <a:lnTo>
                    <a:pt x="45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89" name="Freeform 2616"/>
            <p:cNvSpPr>
              <a:spLocks/>
            </p:cNvSpPr>
            <p:nvPr/>
          </p:nvSpPr>
          <p:spPr bwMode="auto">
            <a:xfrm>
              <a:off x="2660" y="1307"/>
              <a:ext cx="8" cy="15"/>
            </a:xfrm>
            <a:custGeom>
              <a:avLst/>
              <a:gdLst>
                <a:gd name="T0" fmla="*/ 0 w 45"/>
                <a:gd name="T1" fmla="*/ 0 h 98"/>
                <a:gd name="T2" fmla="*/ 0 w 45"/>
                <a:gd name="T3" fmla="*/ 0 h 98"/>
                <a:gd name="T4" fmla="*/ 0 w 45"/>
                <a:gd name="T5" fmla="*/ 0 h 98"/>
                <a:gd name="T6" fmla="*/ 0 w 45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8"/>
                <a:gd name="T14" fmla="*/ 45 w 45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8">
                  <a:moveTo>
                    <a:pt x="15" y="0"/>
                  </a:moveTo>
                  <a:lnTo>
                    <a:pt x="45" y="98"/>
                  </a:lnTo>
                  <a:lnTo>
                    <a:pt x="0" y="9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90" name="Freeform 2617"/>
            <p:cNvSpPr>
              <a:spLocks/>
            </p:cNvSpPr>
            <p:nvPr/>
          </p:nvSpPr>
          <p:spPr bwMode="auto">
            <a:xfrm>
              <a:off x="2660" y="1307"/>
              <a:ext cx="10" cy="15"/>
            </a:xfrm>
            <a:custGeom>
              <a:avLst/>
              <a:gdLst>
                <a:gd name="T0" fmla="*/ 0 w 60"/>
                <a:gd name="T1" fmla="*/ 0 h 98"/>
                <a:gd name="T2" fmla="*/ 0 w 60"/>
                <a:gd name="T3" fmla="*/ 0 h 98"/>
                <a:gd name="T4" fmla="*/ 0 w 60"/>
                <a:gd name="T5" fmla="*/ 0 h 98"/>
                <a:gd name="T6" fmla="*/ 0 w 60"/>
                <a:gd name="T7" fmla="*/ 0 h 98"/>
                <a:gd name="T8" fmla="*/ 0 w 60"/>
                <a:gd name="T9" fmla="*/ 0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98"/>
                <a:gd name="T17" fmla="*/ 60 w 60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98">
                  <a:moveTo>
                    <a:pt x="60" y="8"/>
                  </a:moveTo>
                  <a:lnTo>
                    <a:pt x="15" y="0"/>
                  </a:lnTo>
                  <a:lnTo>
                    <a:pt x="0" y="91"/>
                  </a:lnTo>
                  <a:lnTo>
                    <a:pt x="45" y="98"/>
                  </a:lnTo>
                  <a:lnTo>
                    <a:pt x="60" y="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91" name="Freeform 2618"/>
            <p:cNvSpPr>
              <a:spLocks/>
            </p:cNvSpPr>
            <p:nvPr/>
          </p:nvSpPr>
          <p:spPr bwMode="auto">
            <a:xfrm>
              <a:off x="2649" y="1308"/>
              <a:ext cx="10" cy="14"/>
            </a:xfrm>
            <a:custGeom>
              <a:avLst/>
              <a:gdLst>
                <a:gd name="T0" fmla="*/ 0 w 61"/>
                <a:gd name="T1" fmla="*/ 0 h 90"/>
                <a:gd name="T2" fmla="*/ 0 w 61"/>
                <a:gd name="T3" fmla="*/ 0 h 90"/>
                <a:gd name="T4" fmla="*/ 0 w 61"/>
                <a:gd name="T5" fmla="*/ 0 h 90"/>
                <a:gd name="T6" fmla="*/ 0 w 61"/>
                <a:gd name="T7" fmla="*/ 0 h 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90"/>
                <a:gd name="T14" fmla="*/ 61 w 61"/>
                <a:gd name="T15" fmla="*/ 90 h 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90">
                  <a:moveTo>
                    <a:pt x="16" y="90"/>
                  </a:moveTo>
                  <a:lnTo>
                    <a:pt x="61" y="83"/>
                  </a:lnTo>
                  <a:lnTo>
                    <a:pt x="0" y="0"/>
                  </a:lnTo>
                  <a:lnTo>
                    <a:pt x="16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92" name="Freeform 2619"/>
            <p:cNvSpPr>
              <a:spLocks/>
            </p:cNvSpPr>
            <p:nvPr/>
          </p:nvSpPr>
          <p:spPr bwMode="auto">
            <a:xfrm>
              <a:off x="2649" y="1307"/>
              <a:ext cx="10" cy="14"/>
            </a:xfrm>
            <a:custGeom>
              <a:avLst/>
              <a:gdLst>
                <a:gd name="T0" fmla="*/ 0 w 61"/>
                <a:gd name="T1" fmla="*/ 0 h 91"/>
                <a:gd name="T2" fmla="*/ 0 w 61"/>
                <a:gd name="T3" fmla="*/ 0 h 91"/>
                <a:gd name="T4" fmla="*/ 0 w 61"/>
                <a:gd name="T5" fmla="*/ 0 h 91"/>
                <a:gd name="T6" fmla="*/ 0 w 61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91"/>
                <a:gd name="T14" fmla="*/ 61 w 61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91">
                  <a:moveTo>
                    <a:pt x="61" y="91"/>
                  </a:moveTo>
                  <a:lnTo>
                    <a:pt x="0" y="8"/>
                  </a:lnTo>
                  <a:lnTo>
                    <a:pt x="45" y="0"/>
                  </a:lnTo>
                  <a:lnTo>
                    <a:pt x="61" y="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93" name="Freeform 2620"/>
            <p:cNvSpPr>
              <a:spLocks/>
            </p:cNvSpPr>
            <p:nvPr/>
          </p:nvSpPr>
          <p:spPr bwMode="auto">
            <a:xfrm>
              <a:off x="2649" y="1307"/>
              <a:ext cx="10" cy="15"/>
            </a:xfrm>
            <a:custGeom>
              <a:avLst/>
              <a:gdLst>
                <a:gd name="T0" fmla="*/ 0 w 61"/>
                <a:gd name="T1" fmla="*/ 0 h 98"/>
                <a:gd name="T2" fmla="*/ 0 w 61"/>
                <a:gd name="T3" fmla="*/ 0 h 98"/>
                <a:gd name="T4" fmla="*/ 0 w 61"/>
                <a:gd name="T5" fmla="*/ 0 h 98"/>
                <a:gd name="T6" fmla="*/ 0 w 61"/>
                <a:gd name="T7" fmla="*/ 0 h 98"/>
                <a:gd name="T8" fmla="*/ 0 w 61"/>
                <a:gd name="T9" fmla="*/ 0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98"/>
                <a:gd name="T17" fmla="*/ 61 w 61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98">
                  <a:moveTo>
                    <a:pt x="16" y="98"/>
                  </a:moveTo>
                  <a:lnTo>
                    <a:pt x="61" y="91"/>
                  </a:lnTo>
                  <a:lnTo>
                    <a:pt x="45" y="0"/>
                  </a:lnTo>
                  <a:lnTo>
                    <a:pt x="0" y="8"/>
                  </a:lnTo>
                  <a:lnTo>
                    <a:pt x="16" y="9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94" name="Line 2621"/>
            <p:cNvSpPr>
              <a:spLocks noChangeShapeType="1"/>
            </p:cNvSpPr>
            <p:nvPr/>
          </p:nvSpPr>
          <p:spPr bwMode="auto">
            <a:xfrm>
              <a:off x="2660" y="1300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95" name="Freeform 2622"/>
            <p:cNvSpPr>
              <a:spLocks/>
            </p:cNvSpPr>
            <p:nvPr/>
          </p:nvSpPr>
          <p:spPr bwMode="auto">
            <a:xfrm>
              <a:off x="2725" y="1245"/>
              <a:ext cx="22" cy="60"/>
            </a:xfrm>
            <a:custGeom>
              <a:avLst/>
              <a:gdLst>
                <a:gd name="T0" fmla="*/ 0 w 131"/>
                <a:gd name="T1" fmla="*/ 0 h 379"/>
                <a:gd name="T2" fmla="*/ 0 w 131"/>
                <a:gd name="T3" fmla="*/ 0 h 379"/>
                <a:gd name="T4" fmla="*/ 0 w 131"/>
                <a:gd name="T5" fmla="*/ 0 h 379"/>
                <a:gd name="T6" fmla="*/ 0 w 131"/>
                <a:gd name="T7" fmla="*/ 0 h 3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379"/>
                <a:gd name="T14" fmla="*/ 131 w 131"/>
                <a:gd name="T15" fmla="*/ 379 h 3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379">
                  <a:moveTo>
                    <a:pt x="0" y="364"/>
                  </a:moveTo>
                  <a:lnTo>
                    <a:pt x="42" y="379"/>
                  </a:lnTo>
                  <a:lnTo>
                    <a:pt x="131" y="0"/>
                  </a:lnTo>
                  <a:lnTo>
                    <a:pt x="0" y="3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96" name="Freeform 2623"/>
            <p:cNvSpPr>
              <a:spLocks/>
            </p:cNvSpPr>
            <p:nvPr/>
          </p:nvSpPr>
          <p:spPr bwMode="auto">
            <a:xfrm>
              <a:off x="2732" y="1245"/>
              <a:ext cx="22" cy="60"/>
            </a:xfrm>
            <a:custGeom>
              <a:avLst/>
              <a:gdLst>
                <a:gd name="T0" fmla="*/ 0 w 131"/>
                <a:gd name="T1" fmla="*/ 0 h 379"/>
                <a:gd name="T2" fmla="*/ 0 w 131"/>
                <a:gd name="T3" fmla="*/ 0 h 379"/>
                <a:gd name="T4" fmla="*/ 0 w 131"/>
                <a:gd name="T5" fmla="*/ 0 h 379"/>
                <a:gd name="T6" fmla="*/ 0 w 131"/>
                <a:gd name="T7" fmla="*/ 0 h 3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379"/>
                <a:gd name="T14" fmla="*/ 131 w 131"/>
                <a:gd name="T15" fmla="*/ 379 h 3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379">
                  <a:moveTo>
                    <a:pt x="0" y="379"/>
                  </a:moveTo>
                  <a:lnTo>
                    <a:pt x="89" y="0"/>
                  </a:lnTo>
                  <a:lnTo>
                    <a:pt x="131" y="15"/>
                  </a:lnTo>
                  <a:lnTo>
                    <a:pt x="0" y="37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97" name="Freeform 2624"/>
            <p:cNvSpPr>
              <a:spLocks/>
            </p:cNvSpPr>
            <p:nvPr/>
          </p:nvSpPr>
          <p:spPr bwMode="auto">
            <a:xfrm>
              <a:off x="2725" y="1245"/>
              <a:ext cx="29" cy="60"/>
            </a:xfrm>
            <a:custGeom>
              <a:avLst/>
              <a:gdLst>
                <a:gd name="T0" fmla="*/ 0 w 173"/>
                <a:gd name="T1" fmla="*/ 0 h 379"/>
                <a:gd name="T2" fmla="*/ 0 w 173"/>
                <a:gd name="T3" fmla="*/ 0 h 379"/>
                <a:gd name="T4" fmla="*/ 0 w 173"/>
                <a:gd name="T5" fmla="*/ 0 h 379"/>
                <a:gd name="T6" fmla="*/ 0 w 173"/>
                <a:gd name="T7" fmla="*/ 0 h 379"/>
                <a:gd name="T8" fmla="*/ 0 w 173"/>
                <a:gd name="T9" fmla="*/ 0 h 3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3"/>
                <a:gd name="T16" fmla="*/ 0 h 379"/>
                <a:gd name="T17" fmla="*/ 173 w 173"/>
                <a:gd name="T18" fmla="*/ 379 h 3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3" h="379">
                  <a:moveTo>
                    <a:pt x="0" y="364"/>
                  </a:moveTo>
                  <a:lnTo>
                    <a:pt x="42" y="379"/>
                  </a:lnTo>
                  <a:lnTo>
                    <a:pt x="173" y="15"/>
                  </a:lnTo>
                  <a:lnTo>
                    <a:pt x="131" y="0"/>
                  </a:lnTo>
                  <a:lnTo>
                    <a:pt x="0" y="36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98" name="Line 2625"/>
            <p:cNvSpPr>
              <a:spLocks noChangeShapeType="1"/>
            </p:cNvSpPr>
            <p:nvPr/>
          </p:nvSpPr>
          <p:spPr bwMode="auto">
            <a:xfrm flipH="1">
              <a:off x="2693" y="1328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299" name="Line 2626"/>
            <p:cNvSpPr>
              <a:spLocks noChangeShapeType="1"/>
            </p:cNvSpPr>
            <p:nvPr/>
          </p:nvSpPr>
          <p:spPr bwMode="auto">
            <a:xfrm>
              <a:off x="2698" y="1324"/>
              <a:ext cx="2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00" name="Freeform 2627"/>
            <p:cNvSpPr>
              <a:spLocks/>
            </p:cNvSpPr>
            <p:nvPr/>
          </p:nvSpPr>
          <p:spPr bwMode="auto">
            <a:xfrm>
              <a:off x="2695" y="1324"/>
              <a:ext cx="6" cy="8"/>
            </a:xfrm>
            <a:custGeom>
              <a:avLst/>
              <a:gdLst>
                <a:gd name="T0" fmla="*/ 0 w 37"/>
                <a:gd name="T1" fmla="*/ 0 h 53"/>
                <a:gd name="T2" fmla="*/ 0 w 37"/>
                <a:gd name="T3" fmla="*/ 0 h 53"/>
                <a:gd name="T4" fmla="*/ 0 w 37"/>
                <a:gd name="T5" fmla="*/ 0 h 53"/>
                <a:gd name="T6" fmla="*/ 0 w 37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53"/>
                <a:gd name="T14" fmla="*/ 37 w 37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53">
                  <a:moveTo>
                    <a:pt x="0" y="9"/>
                  </a:moveTo>
                  <a:lnTo>
                    <a:pt x="9" y="53"/>
                  </a:lnTo>
                  <a:lnTo>
                    <a:pt x="37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01" name="Freeform 2628"/>
            <p:cNvSpPr>
              <a:spLocks/>
            </p:cNvSpPr>
            <p:nvPr/>
          </p:nvSpPr>
          <p:spPr bwMode="auto">
            <a:xfrm>
              <a:off x="2697" y="1324"/>
              <a:ext cx="6" cy="8"/>
            </a:xfrm>
            <a:custGeom>
              <a:avLst/>
              <a:gdLst>
                <a:gd name="T0" fmla="*/ 0 w 37"/>
                <a:gd name="T1" fmla="*/ 0 h 53"/>
                <a:gd name="T2" fmla="*/ 0 w 37"/>
                <a:gd name="T3" fmla="*/ 0 h 53"/>
                <a:gd name="T4" fmla="*/ 0 w 37"/>
                <a:gd name="T5" fmla="*/ 0 h 53"/>
                <a:gd name="T6" fmla="*/ 0 w 37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53"/>
                <a:gd name="T14" fmla="*/ 37 w 37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53">
                  <a:moveTo>
                    <a:pt x="0" y="53"/>
                  </a:moveTo>
                  <a:lnTo>
                    <a:pt x="28" y="0"/>
                  </a:lnTo>
                  <a:lnTo>
                    <a:pt x="37" y="45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02" name="Freeform 2629"/>
            <p:cNvSpPr>
              <a:spLocks/>
            </p:cNvSpPr>
            <p:nvPr/>
          </p:nvSpPr>
          <p:spPr bwMode="auto">
            <a:xfrm>
              <a:off x="2695" y="1324"/>
              <a:ext cx="8" cy="8"/>
            </a:xfrm>
            <a:custGeom>
              <a:avLst/>
              <a:gdLst>
                <a:gd name="T0" fmla="*/ 0 w 46"/>
                <a:gd name="T1" fmla="*/ 0 h 53"/>
                <a:gd name="T2" fmla="*/ 0 w 46"/>
                <a:gd name="T3" fmla="*/ 0 h 53"/>
                <a:gd name="T4" fmla="*/ 0 w 46"/>
                <a:gd name="T5" fmla="*/ 0 h 53"/>
                <a:gd name="T6" fmla="*/ 0 w 46"/>
                <a:gd name="T7" fmla="*/ 0 h 53"/>
                <a:gd name="T8" fmla="*/ 0 w 46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"/>
                <a:gd name="T16" fmla="*/ 0 h 53"/>
                <a:gd name="T17" fmla="*/ 46 w 46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" h="53">
                  <a:moveTo>
                    <a:pt x="0" y="9"/>
                  </a:moveTo>
                  <a:lnTo>
                    <a:pt x="9" y="53"/>
                  </a:lnTo>
                  <a:lnTo>
                    <a:pt x="46" y="45"/>
                  </a:lnTo>
                  <a:lnTo>
                    <a:pt x="37" y="0"/>
                  </a:lnTo>
                  <a:lnTo>
                    <a:pt x="0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03" name="Line 2630"/>
            <p:cNvSpPr>
              <a:spLocks noChangeShapeType="1"/>
            </p:cNvSpPr>
            <p:nvPr/>
          </p:nvSpPr>
          <p:spPr bwMode="auto">
            <a:xfrm flipH="1">
              <a:off x="2725" y="1312"/>
              <a:ext cx="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04" name="Freeform 2631"/>
            <p:cNvSpPr>
              <a:spLocks/>
            </p:cNvSpPr>
            <p:nvPr/>
          </p:nvSpPr>
          <p:spPr bwMode="auto">
            <a:xfrm>
              <a:off x="2719" y="1308"/>
              <a:ext cx="10" cy="7"/>
            </a:xfrm>
            <a:custGeom>
              <a:avLst/>
              <a:gdLst>
                <a:gd name="T0" fmla="*/ 0 w 57"/>
                <a:gd name="T1" fmla="*/ 0 h 45"/>
                <a:gd name="T2" fmla="*/ 0 w 57"/>
                <a:gd name="T3" fmla="*/ 0 h 45"/>
                <a:gd name="T4" fmla="*/ 0 w 57"/>
                <a:gd name="T5" fmla="*/ 0 h 45"/>
                <a:gd name="T6" fmla="*/ 0 w 5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"/>
                <a:gd name="T13" fmla="*/ 0 h 45"/>
                <a:gd name="T14" fmla="*/ 57 w 5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" h="45">
                  <a:moveTo>
                    <a:pt x="57" y="45"/>
                  </a:moveTo>
                  <a:lnTo>
                    <a:pt x="57" y="0"/>
                  </a:lnTo>
                  <a:lnTo>
                    <a:pt x="0" y="45"/>
                  </a:lnTo>
                  <a:lnTo>
                    <a:pt x="57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05" name="Freeform 2632"/>
            <p:cNvSpPr>
              <a:spLocks/>
            </p:cNvSpPr>
            <p:nvPr/>
          </p:nvSpPr>
          <p:spPr bwMode="auto">
            <a:xfrm>
              <a:off x="2719" y="1308"/>
              <a:ext cx="10" cy="7"/>
            </a:xfrm>
            <a:custGeom>
              <a:avLst/>
              <a:gdLst>
                <a:gd name="T0" fmla="*/ 0 w 57"/>
                <a:gd name="T1" fmla="*/ 0 h 45"/>
                <a:gd name="T2" fmla="*/ 0 w 57"/>
                <a:gd name="T3" fmla="*/ 0 h 45"/>
                <a:gd name="T4" fmla="*/ 0 w 57"/>
                <a:gd name="T5" fmla="*/ 0 h 45"/>
                <a:gd name="T6" fmla="*/ 0 w 5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"/>
                <a:gd name="T13" fmla="*/ 0 h 45"/>
                <a:gd name="T14" fmla="*/ 57 w 5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" h="45">
                  <a:moveTo>
                    <a:pt x="57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06" name="Rectangle 2633"/>
            <p:cNvSpPr>
              <a:spLocks noChangeArrowheads="1"/>
            </p:cNvSpPr>
            <p:nvPr/>
          </p:nvSpPr>
          <p:spPr bwMode="auto">
            <a:xfrm>
              <a:off x="2719" y="1308"/>
              <a:ext cx="1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07" name="Freeform 2634"/>
            <p:cNvSpPr>
              <a:spLocks/>
            </p:cNvSpPr>
            <p:nvPr/>
          </p:nvSpPr>
          <p:spPr bwMode="auto">
            <a:xfrm>
              <a:off x="2722" y="1312"/>
              <a:ext cx="7" cy="7"/>
            </a:xfrm>
            <a:custGeom>
              <a:avLst/>
              <a:gdLst>
                <a:gd name="T0" fmla="*/ 0 w 44"/>
                <a:gd name="T1" fmla="*/ 0 h 45"/>
                <a:gd name="T2" fmla="*/ 0 w 44"/>
                <a:gd name="T3" fmla="*/ 0 h 45"/>
                <a:gd name="T4" fmla="*/ 0 w 44"/>
                <a:gd name="T5" fmla="*/ 0 h 45"/>
                <a:gd name="T6" fmla="*/ 0 w 4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45"/>
                <a:gd name="T14" fmla="*/ 44 w 4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45">
                  <a:moveTo>
                    <a:pt x="0" y="0"/>
                  </a:moveTo>
                  <a:lnTo>
                    <a:pt x="0" y="45"/>
                  </a:lnTo>
                  <a:lnTo>
                    <a:pt x="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08" name="Freeform 2635"/>
            <p:cNvSpPr>
              <a:spLocks/>
            </p:cNvSpPr>
            <p:nvPr/>
          </p:nvSpPr>
          <p:spPr bwMode="auto">
            <a:xfrm>
              <a:off x="2722" y="1312"/>
              <a:ext cx="7" cy="7"/>
            </a:xfrm>
            <a:custGeom>
              <a:avLst/>
              <a:gdLst>
                <a:gd name="T0" fmla="*/ 0 w 44"/>
                <a:gd name="T1" fmla="*/ 0 h 45"/>
                <a:gd name="T2" fmla="*/ 0 w 44"/>
                <a:gd name="T3" fmla="*/ 0 h 45"/>
                <a:gd name="T4" fmla="*/ 0 w 44"/>
                <a:gd name="T5" fmla="*/ 0 h 45"/>
                <a:gd name="T6" fmla="*/ 0 w 4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45"/>
                <a:gd name="T14" fmla="*/ 44 w 4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45">
                  <a:moveTo>
                    <a:pt x="0" y="45"/>
                  </a:moveTo>
                  <a:lnTo>
                    <a:pt x="44" y="0"/>
                  </a:lnTo>
                  <a:lnTo>
                    <a:pt x="44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09" name="Rectangle 2636"/>
            <p:cNvSpPr>
              <a:spLocks noChangeArrowheads="1"/>
            </p:cNvSpPr>
            <p:nvPr/>
          </p:nvSpPr>
          <p:spPr bwMode="auto">
            <a:xfrm>
              <a:off x="2722" y="1312"/>
              <a:ext cx="7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10" name="Line 2637"/>
            <p:cNvSpPr>
              <a:spLocks noChangeShapeType="1"/>
            </p:cNvSpPr>
            <p:nvPr/>
          </p:nvSpPr>
          <p:spPr bwMode="auto">
            <a:xfrm>
              <a:off x="2716" y="1308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11" name="Freeform 2638"/>
            <p:cNvSpPr>
              <a:spLocks/>
            </p:cNvSpPr>
            <p:nvPr/>
          </p:nvSpPr>
          <p:spPr bwMode="auto">
            <a:xfrm>
              <a:off x="2725" y="1303"/>
              <a:ext cx="7" cy="9"/>
            </a:xfrm>
            <a:custGeom>
              <a:avLst/>
              <a:gdLst>
                <a:gd name="T0" fmla="*/ 0 w 45"/>
                <a:gd name="T1" fmla="*/ 0 h 52"/>
                <a:gd name="T2" fmla="*/ 0 w 45"/>
                <a:gd name="T3" fmla="*/ 0 h 52"/>
                <a:gd name="T4" fmla="*/ 0 w 45"/>
                <a:gd name="T5" fmla="*/ 0 h 52"/>
                <a:gd name="T6" fmla="*/ 0 w 45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2"/>
                <a:gd name="T14" fmla="*/ 45 w 45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2">
                  <a:moveTo>
                    <a:pt x="0" y="52"/>
                  </a:moveTo>
                  <a:lnTo>
                    <a:pt x="45" y="52"/>
                  </a:lnTo>
                  <a:lnTo>
                    <a:pt x="0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12" name="Freeform 2639"/>
            <p:cNvSpPr>
              <a:spLocks/>
            </p:cNvSpPr>
            <p:nvPr/>
          </p:nvSpPr>
          <p:spPr bwMode="auto">
            <a:xfrm>
              <a:off x="2725" y="1303"/>
              <a:ext cx="7" cy="9"/>
            </a:xfrm>
            <a:custGeom>
              <a:avLst/>
              <a:gdLst>
                <a:gd name="T0" fmla="*/ 0 w 45"/>
                <a:gd name="T1" fmla="*/ 0 h 52"/>
                <a:gd name="T2" fmla="*/ 0 w 45"/>
                <a:gd name="T3" fmla="*/ 0 h 52"/>
                <a:gd name="T4" fmla="*/ 0 w 45"/>
                <a:gd name="T5" fmla="*/ 0 h 52"/>
                <a:gd name="T6" fmla="*/ 0 w 45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2"/>
                <a:gd name="T14" fmla="*/ 45 w 45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2">
                  <a:moveTo>
                    <a:pt x="45" y="5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13" name="Rectangle 2640"/>
            <p:cNvSpPr>
              <a:spLocks noChangeArrowheads="1"/>
            </p:cNvSpPr>
            <p:nvPr/>
          </p:nvSpPr>
          <p:spPr bwMode="auto">
            <a:xfrm>
              <a:off x="2725" y="1303"/>
              <a:ext cx="7" cy="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14" name="Line 2641"/>
            <p:cNvSpPr>
              <a:spLocks noChangeShapeType="1"/>
            </p:cNvSpPr>
            <p:nvPr/>
          </p:nvSpPr>
          <p:spPr bwMode="auto">
            <a:xfrm>
              <a:off x="2715" y="1326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15" name="Freeform 2642"/>
            <p:cNvSpPr>
              <a:spLocks/>
            </p:cNvSpPr>
            <p:nvPr/>
          </p:nvSpPr>
          <p:spPr bwMode="auto">
            <a:xfrm>
              <a:off x="2722" y="1321"/>
              <a:ext cx="7" cy="8"/>
            </a:xfrm>
            <a:custGeom>
              <a:avLst/>
              <a:gdLst>
                <a:gd name="T0" fmla="*/ 0 w 44"/>
                <a:gd name="T1" fmla="*/ 0 h 45"/>
                <a:gd name="T2" fmla="*/ 0 w 44"/>
                <a:gd name="T3" fmla="*/ 0 h 45"/>
                <a:gd name="T4" fmla="*/ 0 w 44"/>
                <a:gd name="T5" fmla="*/ 0 h 45"/>
                <a:gd name="T6" fmla="*/ 0 w 4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45"/>
                <a:gd name="T14" fmla="*/ 44 w 4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45">
                  <a:moveTo>
                    <a:pt x="44" y="45"/>
                  </a:moveTo>
                  <a:lnTo>
                    <a:pt x="44" y="0"/>
                  </a:lnTo>
                  <a:lnTo>
                    <a:pt x="0" y="45"/>
                  </a:lnTo>
                  <a:lnTo>
                    <a:pt x="44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16" name="Freeform 2643"/>
            <p:cNvSpPr>
              <a:spLocks/>
            </p:cNvSpPr>
            <p:nvPr/>
          </p:nvSpPr>
          <p:spPr bwMode="auto">
            <a:xfrm>
              <a:off x="2722" y="1321"/>
              <a:ext cx="7" cy="8"/>
            </a:xfrm>
            <a:custGeom>
              <a:avLst/>
              <a:gdLst>
                <a:gd name="T0" fmla="*/ 0 w 44"/>
                <a:gd name="T1" fmla="*/ 0 h 45"/>
                <a:gd name="T2" fmla="*/ 0 w 44"/>
                <a:gd name="T3" fmla="*/ 0 h 45"/>
                <a:gd name="T4" fmla="*/ 0 w 44"/>
                <a:gd name="T5" fmla="*/ 0 h 45"/>
                <a:gd name="T6" fmla="*/ 0 w 4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45"/>
                <a:gd name="T14" fmla="*/ 44 w 4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45">
                  <a:moveTo>
                    <a:pt x="44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17" name="Rectangle 2644"/>
            <p:cNvSpPr>
              <a:spLocks noChangeArrowheads="1"/>
            </p:cNvSpPr>
            <p:nvPr/>
          </p:nvSpPr>
          <p:spPr bwMode="auto">
            <a:xfrm>
              <a:off x="2722" y="1321"/>
              <a:ext cx="7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18" name="Line 2645"/>
            <p:cNvSpPr>
              <a:spLocks noChangeShapeType="1"/>
            </p:cNvSpPr>
            <p:nvPr/>
          </p:nvSpPr>
          <p:spPr bwMode="auto">
            <a:xfrm flipH="1" flipV="1">
              <a:off x="2715" y="1328"/>
              <a:ext cx="6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19" name="Line 2646"/>
            <p:cNvSpPr>
              <a:spLocks noChangeShapeType="1"/>
            </p:cNvSpPr>
            <p:nvPr/>
          </p:nvSpPr>
          <p:spPr bwMode="auto">
            <a:xfrm>
              <a:off x="2719" y="1324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20" name="Line 2647"/>
            <p:cNvSpPr>
              <a:spLocks noChangeShapeType="1"/>
            </p:cNvSpPr>
            <p:nvPr/>
          </p:nvSpPr>
          <p:spPr bwMode="auto">
            <a:xfrm flipV="1">
              <a:off x="2719" y="1320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21" name="Freeform 2648"/>
            <p:cNvSpPr>
              <a:spLocks/>
            </p:cNvSpPr>
            <p:nvPr/>
          </p:nvSpPr>
          <p:spPr bwMode="auto">
            <a:xfrm>
              <a:off x="2718" y="1316"/>
              <a:ext cx="8" cy="9"/>
            </a:xfrm>
            <a:custGeom>
              <a:avLst/>
              <a:gdLst>
                <a:gd name="T0" fmla="*/ 0 w 45"/>
                <a:gd name="T1" fmla="*/ 0 h 53"/>
                <a:gd name="T2" fmla="*/ 0 w 45"/>
                <a:gd name="T3" fmla="*/ 0 h 53"/>
                <a:gd name="T4" fmla="*/ 0 w 45"/>
                <a:gd name="T5" fmla="*/ 0 h 53"/>
                <a:gd name="T6" fmla="*/ 0 w 45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3"/>
                <a:gd name="T14" fmla="*/ 45 w 45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3">
                  <a:moveTo>
                    <a:pt x="0" y="53"/>
                  </a:moveTo>
                  <a:lnTo>
                    <a:pt x="45" y="53"/>
                  </a:lnTo>
                  <a:lnTo>
                    <a:pt x="0" y="0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22" name="Freeform 2649"/>
            <p:cNvSpPr>
              <a:spLocks/>
            </p:cNvSpPr>
            <p:nvPr/>
          </p:nvSpPr>
          <p:spPr bwMode="auto">
            <a:xfrm>
              <a:off x="2718" y="1316"/>
              <a:ext cx="8" cy="9"/>
            </a:xfrm>
            <a:custGeom>
              <a:avLst/>
              <a:gdLst>
                <a:gd name="T0" fmla="*/ 0 w 45"/>
                <a:gd name="T1" fmla="*/ 0 h 53"/>
                <a:gd name="T2" fmla="*/ 0 w 45"/>
                <a:gd name="T3" fmla="*/ 0 h 53"/>
                <a:gd name="T4" fmla="*/ 0 w 45"/>
                <a:gd name="T5" fmla="*/ 0 h 53"/>
                <a:gd name="T6" fmla="*/ 0 w 45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3"/>
                <a:gd name="T14" fmla="*/ 45 w 45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3">
                  <a:moveTo>
                    <a:pt x="45" y="5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23" name="Rectangle 2650"/>
            <p:cNvSpPr>
              <a:spLocks noChangeArrowheads="1"/>
            </p:cNvSpPr>
            <p:nvPr/>
          </p:nvSpPr>
          <p:spPr bwMode="auto">
            <a:xfrm>
              <a:off x="2718" y="1316"/>
              <a:ext cx="8" cy="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24" name="Freeform 2651"/>
            <p:cNvSpPr>
              <a:spLocks/>
            </p:cNvSpPr>
            <p:nvPr/>
          </p:nvSpPr>
          <p:spPr bwMode="auto">
            <a:xfrm>
              <a:off x="2725" y="1315"/>
              <a:ext cx="8" cy="10"/>
            </a:xfrm>
            <a:custGeom>
              <a:avLst/>
              <a:gdLst>
                <a:gd name="T0" fmla="*/ 0 w 45"/>
                <a:gd name="T1" fmla="*/ 0 h 60"/>
                <a:gd name="T2" fmla="*/ 0 w 45"/>
                <a:gd name="T3" fmla="*/ 0 h 60"/>
                <a:gd name="T4" fmla="*/ 0 w 45"/>
                <a:gd name="T5" fmla="*/ 0 h 60"/>
                <a:gd name="T6" fmla="*/ 0 w 45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0"/>
                <a:gd name="T14" fmla="*/ 45 w 45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0">
                  <a:moveTo>
                    <a:pt x="45" y="0"/>
                  </a:moveTo>
                  <a:lnTo>
                    <a:pt x="0" y="0"/>
                  </a:lnTo>
                  <a:lnTo>
                    <a:pt x="45" y="6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25" name="Freeform 2652"/>
            <p:cNvSpPr>
              <a:spLocks/>
            </p:cNvSpPr>
            <p:nvPr/>
          </p:nvSpPr>
          <p:spPr bwMode="auto">
            <a:xfrm>
              <a:off x="2725" y="1315"/>
              <a:ext cx="8" cy="10"/>
            </a:xfrm>
            <a:custGeom>
              <a:avLst/>
              <a:gdLst>
                <a:gd name="T0" fmla="*/ 0 w 45"/>
                <a:gd name="T1" fmla="*/ 0 h 60"/>
                <a:gd name="T2" fmla="*/ 0 w 45"/>
                <a:gd name="T3" fmla="*/ 0 h 60"/>
                <a:gd name="T4" fmla="*/ 0 w 45"/>
                <a:gd name="T5" fmla="*/ 0 h 60"/>
                <a:gd name="T6" fmla="*/ 0 w 45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0"/>
                <a:gd name="T14" fmla="*/ 45 w 45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0">
                  <a:moveTo>
                    <a:pt x="0" y="0"/>
                  </a:moveTo>
                  <a:lnTo>
                    <a:pt x="45" y="60"/>
                  </a:lnTo>
                  <a:lnTo>
                    <a:pt x="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26" name="Rectangle 2653"/>
            <p:cNvSpPr>
              <a:spLocks noChangeArrowheads="1"/>
            </p:cNvSpPr>
            <p:nvPr/>
          </p:nvSpPr>
          <p:spPr bwMode="auto">
            <a:xfrm>
              <a:off x="2725" y="1315"/>
              <a:ext cx="8" cy="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27" name="Freeform 2654"/>
            <p:cNvSpPr>
              <a:spLocks/>
            </p:cNvSpPr>
            <p:nvPr/>
          </p:nvSpPr>
          <p:spPr bwMode="auto">
            <a:xfrm>
              <a:off x="2715" y="1312"/>
              <a:ext cx="8" cy="12"/>
            </a:xfrm>
            <a:custGeom>
              <a:avLst/>
              <a:gdLst>
                <a:gd name="T0" fmla="*/ 0 w 46"/>
                <a:gd name="T1" fmla="*/ 0 h 77"/>
                <a:gd name="T2" fmla="*/ 0 w 46"/>
                <a:gd name="T3" fmla="*/ 0 h 77"/>
                <a:gd name="T4" fmla="*/ 0 w 46"/>
                <a:gd name="T5" fmla="*/ 0 h 77"/>
                <a:gd name="T6" fmla="*/ 0 w 46"/>
                <a:gd name="T7" fmla="*/ 0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77"/>
                <a:gd name="T14" fmla="*/ 46 w 46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77">
                  <a:moveTo>
                    <a:pt x="46" y="0"/>
                  </a:moveTo>
                  <a:lnTo>
                    <a:pt x="0" y="0"/>
                  </a:lnTo>
                  <a:lnTo>
                    <a:pt x="46" y="7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28" name="Freeform 2655"/>
            <p:cNvSpPr>
              <a:spLocks/>
            </p:cNvSpPr>
            <p:nvPr/>
          </p:nvSpPr>
          <p:spPr bwMode="auto">
            <a:xfrm>
              <a:off x="2715" y="1312"/>
              <a:ext cx="8" cy="12"/>
            </a:xfrm>
            <a:custGeom>
              <a:avLst/>
              <a:gdLst>
                <a:gd name="T0" fmla="*/ 0 w 46"/>
                <a:gd name="T1" fmla="*/ 0 h 77"/>
                <a:gd name="T2" fmla="*/ 0 w 46"/>
                <a:gd name="T3" fmla="*/ 0 h 77"/>
                <a:gd name="T4" fmla="*/ 0 w 46"/>
                <a:gd name="T5" fmla="*/ 0 h 77"/>
                <a:gd name="T6" fmla="*/ 0 w 46"/>
                <a:gd name="T7" fmla="*/ 0 h 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77"/>
                <a:gd name="T14" fmla="*/ 46 w 46"/>
                <a:gd name="T15" fmla="*/ 77 h 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77">
                  <a:moveTo>
                    <a:pt x="0" y="0"/>
                  </a:moveTo>
                  <a:lnTo>
                    <a:pt x="46" y="77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29" name="Rectangle 2656"/>
            <p:cNvSpPr>
              <a:spLocks noChangeArrowheads="1"/>
            </p:cNvSpPr>
            <p:nvPr/>
          </p:nvSpPr>
          <p:spPr bwMode="auto">
            <a:xfrm>
              <a:off x="2715" y="1312"/>
              <a:ext cx="8" cy="1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30" name="Freeform 2657"/>
            <p:cNvSpPr>
              <a:spLocks/>
            </p:cNvSpPr>
            <p:nvPr/>
          </p:nvSpPr>
          <p:spPr bwMode="auto">
            <a:xfrm>
              <a:off x="4701" y="2626"/>
              <a:ext cx="135" cy="8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0"/>
                  </a:moveTo>
                  <a:lnTo>
                    <a:pt x="0" y="45"/>
                  </a:lnTo>
                  <a:lnTo>
                    <a:pt x="8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31" name="Freeform 2658"/>
            <p:cNvSpPr>
              <a:spLocks/>
            </p:cNvSpPr>
            <p:nvPr/>
          </p:nvSpPr>
          <p:spPr bwMode="auto">
            <a:xfrm>
              <a:off x="4701" y="2626"/>
              <a:ext cx="135" cy="8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45"/>
                  </a:moveTo>
                  <a:lnTo>
                    <a:pt x="815" y="0"/>
                  </a:lnTo>
                  <a:lnTo>
                    <a:pt x="81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32" name="Rectangle 2659"/>
            <p:cNvSpPr>
              <a:spLocks noChangeArrowheads="1"/>
            </p:cNvSpPr>
            <p:nvPr/>
          </p:nvSpPr>
          <p:spPr bwMode="auto">
            <a:xfrm>
              <a:off x="4701" y="2626"/>
              <a:ext cx="13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33" name="Freeform 2660"/>
            <p:cNvSpPr>
              <a:spLocks/>
            </p:cNvSpPr>
            <p:nvPr/>
          </p:nvSpPr>
          <p:spPr bwMode="auto">
            <a:xfrm>
              <a:off x="4701" y="2429"/>
              <a:ext cx="135" cy="8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815" y="45"/>
                  </a:moveTo>
                  <a:lnTo>
                    <a:pt x="815" y="0"/>
                  </a:lnTo>
                  <a:lnTo>
                    <a:pt x="0" y="45"/>
                  </a:lnTo>
                  <a:lnTo>
                    <a:pt x="81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34" name="Freeform 2661"/>
            <p:cNvSpPr>
              <a:spLocks/>
            </p:cNvSpPr>
            <p:nvPr/>
          </p:nvSpPr>
          <p:spPr bwMode="auto">
            <a:xfrm>
              <a:off x="4701" y="2429"/>
              <a:ext cx="135" cy="8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81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35" name="Rectangle 2662"/>
            <p:cNvSpPr>
              <a:spLocks noChangeArrowheads="1"/>
            </p:cNvSpPr>
            <p:nvPr/>
          </p:nvSpPr>
          <p:spPr bwMode="auto">
            <a:xfrm>
              <a:off x="4701" y="2429"/>
              <a:ext cx="13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36" name="Freeform 2663"/>
            <p:cNvSpPr>
              <a:spLocks/>
            </p:cNvSpPr>
            <p:nvPr/>
          </p:nvSpPr>
          <p:spPr bwMode="auto">
            <a:xfrm>
              <a:off x="4770" y="2627"/>
              <a:ext cx="68" cy="55"/>
            </a:xfrm>
            <a:custGeom>
              <a:avLst/>
              <a:gdLst>
                <a:gd name="T0" fmla="*/ 0 w 407"/>
                <a:gd name="T1" fmla="*/ 0 h 348"/>
                <a:gd name="T2" fmla="*/ 0 w 407"/>
                <a:gd name="T3" fmla="*/ 0 h 348"/>
                <a:gd name="T4" fmla="*/ 0 w 407"/>
                <a:gd name="T5" fmla="*/ 0 h 348"/>
                <a:gd name="T6" fmla="*/ 0 w 407"/>
                <a:gd name="T7" fmla="*/ 0 h 3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7"/>
                <a:gd name="T13" fmla="*/ 0 h 348"/>
                <a:gd name="T14" fmla="*/ 407 w 407"/>
                <a:gd name="T15" fmla="*/ 348 h 3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7" h="348">
                  <a:moveTo>
                    <a:pt x="407" y="36"/>
                  </a:moveTo>
                  <a:lnTo>
                    <a:pt x="379" y="0"/>
                  </a:lnTo>
                  <a:lnTo>
                    <a:pt x="0" y="348"/>
                  </a:lnTo>
                  <a:lnTo>
                    <a:pt x="407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37" name="Freeform 2664"/>
            <p:cNvSpPr>
              <a:spLocks/>
            </p:cNvSpPr>
            <p:nvPr/>
          </p:nvSpPr>
          <p:spPr bwMode="auto">
            <a:xfrm>
              <a:off x="4766" y="2627"/>
              <a:ext cx="68" cy="55"/>
            </a:xfrm>
            <a:custGeom>
              <a:avLst/>
              <a:gdLst>
                <a:gd name="T0" fmla="*/ 0 w 407"/>
                <a:gd name="T1" fmla="*/ 0 h 348"/>
                <a:gd name="T2" fmla="*/ 0 w 407"/>
                <a:gd name="T3" fmla="*/ 0 h 348"/>
                <a:gd name="T4" fmla="*/ 0 w 407"/>
                <a:gd name="T5" fmla="*/ 0 h 348"/>
                <a:gd name="T6" fmla="*/ 0 w 407"/>
                <a:gd name="T7" fmla="*/ 0 h 3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7"/>
                <a:gd name="T13" fmla="*/ 0 h 348"/>
                <a:gd name="T14" fmla="*/ 407 w 407"/>
                <a:gd name="T15" fmla="*/ 348 h 3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7" h="348">
                  <a:moveTo>
                    <a:pt x="407" y="0"/>
                  </a:moveTo>
                  <a:lnTo>
                    <a:pt x="28" y="348"/>
                  </a:lnTo>
                  <a:lnTo>
                    <a:pt x="0" y="312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38" name="Freeform 2665"/>
            <p:cNvSpPr>
              <a:spLocks/>
            </p:cNvSpPr>
            <p:nvPr/>
          </p:nvSpPr>
          <p:spPr bwMode="auto">
            <a:xfrm>
              <a:off x="4766" y="2627"/>
              <a:ext cx="72" cy="55"/>
            </a:xfrm>
            <a:custGeom>
              <a:avLst/>
              <a:gdLst>
                <a:gd name="T0" fmla="*/ 0 w 435"/>
                <a:gd name="T1" fmla="*/ 0 h 348"/>
                <a:gd name="T2" fmla="*/ 0 w 435"/>
                <a:gd name="T3" fmla="*/ 0 h 348"/>
                <a:gd name="T4" fmla="*/ 0 w 435"/>
                <a:gd name="T5" fmla="*/ 0 h 348"/>
                <a:gd name="T6" fmla="*/ 0 w 435"/>
                <a:gd name="T7" fmla="*/ 0 h 348"/>
                <a:gd name="T8" fmla="*/ 0 w 435"/>
                <a:gd name="T9" fmla="*/ 0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5"/>
                <a:gd name="T16" fmla="*/ 0 h 348"/>
                <a:gd name="T17" fmla="*/ 435 w 435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5" h="348">
                  <a:moveTo>
                    <a:pt x="435" y="36"/>
                  </a:moveTo>
                  <a:lnTo>
                    <a:pt x="407" y="0"/>
                  </a:lnTo>
                  <a:lnTo>
                    <a:pt x="0" y="312"/>
                  </a:lnTo>
                  <a:lnTo>
                    <a:pt x="28" y="348"/>
                  </a:lnTo>
                  <a:lnTo>
                    <a:pt x="435" y="3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39" name="Freeform 2666"/>
            <p:cNvSpPr>
              <a:spLocks/>
            </p:cNvSpPr>
            <p:nvPr/>
          </p:nvSpPr>
          <p:spPr bwMode="auto">
            <a:xfrm>
              <a:off x="4485" y="2183"/>
              <a:ext cx="518" cy="7"/>
            </a:xfrm>
            <a:custGeom>
              <a:avLst/>
              <a:gdLst>
                <a:gd name="T0" fmla="*/ 0 w 3135"/>
                <a:gd name="T1" fmla="*/ 0 h 45"/>
                <a:gd name="T2" fmla="*/ 0 w 3135"/>
                <a:gd name="T3" fmla="*/ 0 h 45"/>
                <a:gd name="T4" fmla="*/ 0 w 3135"/>
                <a:gd name="T5" fmla="*/ 0 h 45"/>
                <a:gd name="T6" fmla="*/ 0 w 313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35"/>
                <a:gd name="T13" fmla="*/ 0 h 45"/>
                <a:gd name="T14" fmla="*/ 3135 w 313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35" h="45">
                  <a:moveTo>
                    <a:pt x="3135" y="45"/>
                  </a:moveTo>
                  <a:lnTo>
                    <a:pt x="3135" y="0"/>
                  </a:lnTo>
                  <a:lnTo>
                    <a:pt x="0" y="45"/>
                  </a:lnTo>
                  <a:lnTo>
                    <a:pt x="313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40" name="Freeform 2667"/>
            <p:cNvSpPr>
              <a:spLocks/>
            </p:cNvSpPr>
            <p:nvPr/>
          </p:nvSpPr>
          <p:spPr bwMode="auto">
            <a:xfrm>
              <a:off x="4485" y="2183"/>
              <a:ext cx="518" cy="7"/>
            </a:xfrm>
            <a:custGeom>
              <a:avLst/>
              <a:gdLst>
                <a:gd name="T0" fmla="*/ 0 w 3135"/>
                <a:gd name="T1" fmla="*/ 0 h 45"/>
                <a:gd name="T2" fmla="*/ 0 w 3135"/>
                <a:gd name="T3" fmla="*/ 0 h 45"/>
                <a:gd name="T4" fmla="*/ 0 w 3135"/>
                <a:gd name="T5" fmla="*/ 0 h 45"/>
                <a:gd name="T6" fmla="*/ 0 w 313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35"/>
                <a:gd name="T13" fmla="*/ 0 h 45"/>
                <a:gd name="T14" fmla="*/ 3135 w 313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35" h="45">
                  <a:moveTo>
                    <a:pt x="313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41" name="Rectangle 2668"/>
            <p:cNvSpPr>
              <a:spLocks noChangeArrowheads="1"/>
            </p:cNvSpPr>
            <p:nvPr/>
          </p:nvSpPr>
          <p:spPr bwMode="auto">
            <a:xfrm>
              <a:off x="4485" y="2183"/>
              <a:ext cx="51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42" name="Freeform 2669"/>
            <p:cNvSpPr>
              <a:spLocks/>
            </p:cNvSpPr>
            <p:nvPr/>
          </p:nvSpPr>
          <p:spPr bwMode="auto">
            <a:xfrm>
              <a:off x="4324" y="1866"/>
              <a:ext cx="7" cy="557"/>
            </a:xfrm>
            <a:custGeom>
              <a:avLst/>
              <a:gdLst>
                <a:gd name="T0" fmla="*/ 0 w 45"/>
                <a:gd name="T1" fmla="*/ 0 h 3511"/>
                <a:gd name="T2" fmla="*/ 0 w 45"/>
                <a:gd name="T3" fmla="*/ 0 h 3511"/>
                <a:gd name="T4" fmla="*/ 0 w 45"/>
                <a:gd name="T5" fmla="*/ 0 h 3511"/>
                <a:gd name="T6" fmla="*/ 0 w 45"/>
                <a:gd name="T7" fmla="*/ 0 h 35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511"/>
                <a:gd name="T14" fmla="*/ 45 w 45"/>
                <a:gd name="T15" fmla="*/ 3511 h 35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511">
                  <a:moveTo>
                    <a:pt x="45" y="0"/>
                  </a:moveTo>
                  <a:lnTo>
                    <a:pt x="0" y="0"/>
                  </a:lnTo>
                  <a:lnTo>
                    <a:pt x="45" y="351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43" name="Freeform 2670"/>
            <p:cNvSpPr>
              <a:spLocks/>
            </p:cNvSpPr>
            <p:nvPr/>
          </p:nvSpPr>
          <p:spPr bwMode="auto">
            <a:xfrm>
              <a:off x="4324" y="1866"/>
              <a:ext cx="7" cy="557"/>
            </a:xfrm>
            <a:custGeom>
              <a:avLst/>
              <a:gdLst>
                <a:gd name="T0" fmla="*/ 0 w 45"/>
                <a:gd name="T1" fmla="*/ 0 h 3511"/>
                <a:gd name="T2" fmla="*/ 0 w 45"/>
                <a:gd name="T3" fmla="*/ 0 h 3511"/>
                <a:gd name="T4" fmla="*/ 0 w 45"/>
                <a:gd name="T5" fmla="*/ 0 h 3511"/>
                <a:gd name="T6" fmla="*/ 0 w 45"/>
                <a:gd name="T7" fmla="*/ 0 h 35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511"/>
                <a:gd name="T14" fmla="*/ 45 w 45"/>
                <a:gd name="T15" fmla="*/ 3511 h 35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511">
                  <a:moveTo>
                    <a:pt x="0" y="0"/>
                  </a:moveTo>
                  <a:lnTo>
                    <a:pt x="45" y="3511"/>
                  </a:lnTo>
                  <a:lnTo>
                    <a:pt x="0" y="35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44" name="Rectangle 2671"/>
            <p:cNvSpPr>
              <a:spLocks noChangeArrowheads="1"/>
            </p:cNvSpPr>
            <p:nvPr/>
          </p:nvSpPr>
          <p:spPr bwMode="auto">
            <a:xfrm>
              <a:off x="4324" y="1866"/>
              <a:ext cx="7" cy="55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45" name="Freeform 2672"/>
            <p:cNvSpPr>
              <a:spLocks/>
            </p:cNvSpPr>
            <p:nvPr/>
          </p:nvSpPr>
          <p:spPr bwMode="auto">
            <a:xfrm>
              <a:off x="3545" y="3555"/>
              <a:ext cx="266" cy="6"/>
            </a:xfrm>
            <a:custGeom>
              <a:avLst/>
              <a:gdLst>
                <a:gd name="T0" fmla="*/ 0 w 1604"/>
                <a:gd name="T1" fmla="*/ 0 h 45"/>
                <a:gd name="T2" fmla="*/ 0 w 1604"/>
                <a:gd name="T3" fmla="*/ 0 h 45"/>
                <a:gd name="T4" fmla="*/ 0 w 1604"/>
                <a:gd name="T5" fmla="*/ 0 h 45"/>
                <a:gd name="T6" fmla="*/ 0 w 160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4"/>
                <a:gd name="T13" fmla="*/ 0 h 45"/>
                <a:gd name="T14" fmla="*/ 1604 w 160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4" h="45">
                  <a:moveTo>
                    <a:pt x="1604" y="45"/>
                  </a:moveTo>
                  <a:lnTo>
                    <a:pt x="1604" y="0"/>
                  </a:lnTo>
                  <a:lnTo>
                    <a:pt x="0" y="45"/>
                  </a:lnTo>
                  <a:lnTo>
                    <a:pt x="1604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46" name="Freeform 2673"/>
            <p:cNvSpPr>
              <a:spLocks/>
            </p:cNvSpPr>
            <p:nvPr/>
          </p:nvSpPr>
          <p:spPr bwMode="auto">
            <a:xfrm>
              <a:off x="3545" y="3555"/>
              <a:ext cx="266" cy="6"/>
            </a:xfrm>
            <a:custGeom>
              <a:avLst/>
              <a:gdLst>
                <a:gd name="T0" fmla="*/ 0 w 1604"/>
                <a:gd name="T1" fmla="*/ 0 h 45"/>
                <a:gd name="T2" fmla="*/ 0 w 1604"/>
                <a:gd name="T3" fmla="*/ 0 h 45"/>
                <a:gd name="T4" fmla="*/ 0 w 1604"/>
                <a:gd name="T5" fmla="*/ 0 h 45"/>
                <a:gd name="T6" fmla="*/ 0 w 160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4"/>
                <a:gd name="T13" fmla="*/ 0 h 45"/>
                <a:gd name="T14" fmla="*/ 1604 w 160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4" h="45">
                  <a:moveTo>
                    <a:pt x="1604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60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47" name="Rectangle 2674"/>
            <p:cNvSpPr>
              <a:spLocks noChangeArrowheads="1"/>
            </p:cNvSpPr>
            <p:nvPr/>
          </p:nvSpPr>
          <p:spPr bwMode="auto">
            <a:xfrm>
              <a:off x="3545" y="3555"/>
              <a:ext cx="266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48" name="Freeform 2675"/>
            <p:cNvSpPr>
              <a:spLocks/>
            </p:cNvSpPr>
            <p:nvPr/>
          </p:nvSpPr>
          <p:spPr bwMode="auto">
            <a:xfrm>
              <a:off x="3545" y="3080"/>
              <a:ext cx="341" cy="7"/>
            </a:xfrm>
            <a:custGeom>
              <a:avLst/>
              <a:gdLst>
                <a:gd name="T0" fmla="*/ 0 w 2064"/>
                <a:gd name="T1" fmla="*/ 0 h 45"/>
                <a:gd name="T2" fmla="*/ 0 w 2064"/>
                <a:gd name="T3" fmla="*/ 0 h 45"/>
                <a:gd name="T4" fmla="*/ 0 w 2064"/>
                <a:gd name="T5" fmla="*/ 0 h 45"/>
                <a:gd name="T6" fmla="*/ 0 w 206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4"/>
                <a:gd name="T13" fmla="*/ 0 h 45"/>
                <a:gd name="T14" fmla="*/ 2064 w 206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4" h="45">
                  <a:moveTo>
                    <a:pt x="2064" y="45"/>
                  </a:moveTo>
                  <a:lnTo>
                    <a:pt x="2064" y="0"/>
                  </a:lnTo>
                  <a:lnTo>
                    <a:pt x="0" y="45"/>
                  </a:lnTo>
                  <a:lnTo>
                    <a:pt x="2064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49" name="Freeform 2676"/>
            <p:cNvSpPr>
              <a:spLocks/>
            </p:cNvSpPr>
            <p:nvPr/>
          </p:nvSpPr>
          <p:spPr bwMode="auto">
            <a:xfrm>
              <a:off x="3545" y="3080"/>
              <a:ext cx="341" cy="7"/>
            </a:xfrm>
            <a:custGeom>
              <a:avLst/>
              <a:gdLst>
                <a:gd name="T0" fmla="*/ 0 w 2064"/>
                <a:gd name="T1" fmla="*/ 0 h 45"/>
                <a:gd name="T2" fmla="*/ 0 w 2064"/>
                <a:gd name="T3" fmla="*/ 0 h 45"/>
                <a:gd name="T4" fmla="*/ 0 w 2064"/>
                <a:gd name="T5" fmla="*/ 0 h 45"/>
                <a:gd name="T6" fmla="*/ 0 w 206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4"/>
                <a:gd name="T13" fmla="*/ 0 h 45"/>
                <a:gd name="T14" fmla="*/ 2064 w 206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4" h="45">
                  <a:moveTo>
                    <a:pt x="2064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50" name="Rectangle 2677"/>
            <p:cNvSpPr>
              <a:spLocks noChangeArrowheads="1"/>
            </p:cNvSpPr>
            <p:nvPr/>
          </p:nvSpPr>
          <p:spPr bwMode="auto">
            <a:xfrm>
              <a:off x="3545" y="3080"/>
              <a:ext cx="34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51" name="Freeform 2678"/>
            <p:cNvSpPr>
              <a:spLocks/>
            </p:cNvSpPr>
            <p:nvPr/>
          </p:nvSpPr>
          <p:spPr bwMode="auto">
            <a:xfrm>
              <a:off x="3541" y="3365"/>
              <a:ext cx="8" cy="193"/>
            </a:xfrm>
            <a:custGeom>
              <a:avLst/>
              <a:gdLst>
                <a:gd name="T0" fmla="*/ 0 w 45"/>
                <a:gd name="T1" fmla="*/ 0 h 1213"/>
                <a:gd name="T2" fmla="*/ 0 w 45"/>
                <a:gd name="T3" fmla="*/ 0 h 1213"/>
                <a:gd name="T4" fmla="*/ 0 w 45"/>
                <a:gd name="T5" fmla="*/ 0 h 1213"/>
                <a:gd name="T6" fmla="*/ 0 w 45"/>
                <a:gd name="T7" fmla="*/ 0 h 1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13"/>
                <a:gd name="T14" fmla="*/ 45 w 45"/>
                <a:gd name="T15" fmla="*/ 1213 h 1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13">
                  <a:moveTo>
                    <a:pt x="0" y="1213"/>
                  </a:moveTo>
                  <a:lnTo>
                    <a:pt x="45" y="1213"/>
                  </a:lnTo>
                  <a:lnTo>
                    <a:pt x="0" y="0"/>
                  </a:lnTo>
                  <a:lnTo>
                    <a:pt x="0" y="12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52" name="Freeform 2679"/>
            <p:cNvSpPr>
              <a:spLocks/>
            </p:cNvSpPr>
            <p:nvPr/>
          </p:nvSpPr>
          <p:spPr bwMode="auto">
            <a:xfrm>
              <a:off x="3541" y="3365"/>
              <a:ext cx="8" cy="193"/>
            </a:xfrm>
            <a:custGeom>
              <a:avLst/>
              <a:gdLst>
                <a:gd name="T0" fmla="*/ 0 w 45"/>
                <a:gd name="T1" fmla="*/ 0 h 1213"/>
                <a:gd name="T2" fmla="*/ 0 w 45"/>
                <a:gd name="T3" fmla="*/ 0 h 1213"/>
                <a:gd name="T4" fmla="*/ 0 w 45"/>
                <a:gd name="T5" fmla="*/ 0 h 1213"/>
                <a:gd name="T6" fmla="*/ 0 w 45"/>
                <a:gd name="T7" fmla="*/ 0 h 1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13"/>
                <a:gd name="T14" fmla="*/ 45 w 45"/>
                <a:gd name="T15" fmla="*/ 1213 h 1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13">
                  <a:moveTo>
                    <a:pt x="45" y="121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53" name="Rectangle 2680"/>
            <p:cNvSpPr>
              <a:spLocks noChangeArrowheads="1"/>
            </p:cNvSpPr>
            <p:nvPr/>
          </p:nvSpPr>
          <p:spPr bwMode="auto">
            <a:xfrm>
              <a:off x="3541" y="3365"/>
              <a:ext cx="8" cy="19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54" name="Freeform 2681"/>
            <p:cNvSpPr>
              <a:spLocks/>
            </p:cNvSpPr>
            <p:nvPr/>
          </p:nvSpPr>
          <p:spPr bwMode="auto">
            <a:xfrm>
              <a:off x="3541" y="2930"/>
              <a:ext cx="8" cy="153"/>
            </a:xfrm>
            <a:custGeom>
              <a:avLst/>
              <a:gdLst>
                <a:gd name="T0" fmla="*/ 0 w 45"/>
                <a:gd name="T1" fmla="*/ 0 h 967"/>
                <a:gd name="T2" fmla="*/ 0 w 45"/>
                <a:gd name="T3" fmla="*/ 0 h 967"/>
                <a:gd name="T4" fmla="*/ 0 w 45"/>
                <a:gd name="T5" fmla="*/ 0 h 967"/>
                <a:gd name="T6" fmla="*/ 0 w 45"/>
                <a:gd name="T7" fmla="*/ 0 h 9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67"/>
                <a:gd name="T14" fmla="*/ 45 w 45"/>
                <a:gd name="T15" fmla="*/ 967 h 9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67">
                  <a:moveTo>
                    <a:pt x="0" y="967"/>
                  </a:moveTo>
                  <a:lnTo>
                    <a:pt x="45" y="967"/>
                  </a:lnTo>
                  <a:lnTo>
                    <a:pt x="0" y="0"/>
                  </a:lnTo>
                  <a:lnTo>
                    <a:pt x="0" y="9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55" name="Freeform 2682"/>
            <p:cNvSpPr>
              <a:spLocks/>
            </p:cNvSpPr>
            <p:nvPr/>
          </p:nvSpPr>
          <p:spPr bwMode="auto">
            <a:xfrm>
              <a:off x="3541" y="2930"/>
              <a:ext cx="8" cy="153"/>
            </a:xfrm>
            <a:custGeom>
              <a:avLst/>
              <a:gdLst>
                <a:gd name="T0" fmla="*/ 0 w 45"/>
                <a:gd name="T1" fmla="*/ 0 h 967"/>
                <a:gd name="T2" fmla="*/ 0 w 45"/>
                <a:gd name="T3" fmla="*/ 0 h 967"/>
                <a:gd name="T4" fmla="*/ 0 w 45"/>
                <a:gd name="T5" fmla="*/ 0 h 967"/>
                <a:gd name="T6" fmla="*/ 0 w 45"/>
                <a:gd name="T7" fmla="*/ 0 h 9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67"/>
                <a:gd name="T14" fmla="*/ 45 w 45"/>
                <a:gd name="T15" fmla="*/ 967 h 9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67">
                  <a:moveTo>
                    <a:pt x="45" y="967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9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56" name="Rectangle 2683"/>
            <p:cNvSpPr>
              <a:spLocks noChangeArrowheads="1"/>
            </p:cNvSpPr>
            <p:nvPr/>
          </p:nvSpPr>
          <p:spPr bwMode="auto">
            <a:xfrm>
              <a:off x="3541" y="2930"/>
              <a:ext cx="8" cy="15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57" name="Freeform 2684"/>
            <p:cNvSpPr>
              <a:spLocks/>
            </p:cNvSpPr>
            <p:nvPr/>
          </p:nvSpPr>
          <p:spPr bwMode="auto">
            <a:xfrm>
              <a:off x="3814" y="2307"/>
              <a:ext cx="832" cy="1253"/>
            </a:xfrm>
            <a:custGeom>
              <a:avLst/>
              <a:gdLst>
                <a:gd name="T0" fmla="*/ 0 w 5038"/>
                <a:gd name="T1" fmla="*/ 0 h 7901"/>
                <a:gd name="T2" fmla="*/ 0 w 5038"/>
                <a:gd name="T3" fmla="*/ 0 h 7901"/>
                <a:gd name="T4" fmla="*/ 0 w 5038"/>
                <a:gd name="T5" fmla="*/ 0 h 7901"/>
                <a:gd name="T6" fmla="*/ 0 w 5038"/>
                <a:gd name="T7" fmla="*/ 0 h 79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38"/>
                <a:gd name="T13" fmla="*/ 0 h 7901"/>
                <a:gd name="T14" fmla="*/ 5038 w 5038"/>
                <a:gd name="T15" fmla="*/ 7901 h 79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38" h="7901">
                  <a:moveTo>
                    <a:pt x="5038" y="24"/>
                  </a:moveTo>
                  <a:lnTo>
                    <a:pt x="5000" y="0"/>
                  </a:lnTo>
                  <a:lnTo>
                    <a:pt x="0" y="7901"/>
                  </a:lnTo>
                  <a:lnTo>
                    <a:pt x="5038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58" name="Freeform 2685"/>
            <p:cNvSpPr>
              <a:spLocks/>
            </p:cNvSpPr>
            <p:nvPr/>
          </p:nvSpPr>
          <p:spPr bwMode="auto">
            <a:xfrm>
              <a:off x="3807" y="2307"/>
              <a:ext cx="833" cy="1253"/>
            </a:xfrm>
            <a:custGeom>
              <a:avLst/>
              <a:gdLst>
                <a:gd name="T0" fmla="*/ 0 w 5038"/>
                <a:gd name="T1" fmla="*/ 0 h 7901"/>
                <a:gd name="T2" fmla="*/ 0 w 5038"/>
                <a:gd name="T3" fmla="*/ 0 h 7901"/>
                <a:gd name="T4" fmla="*/ 0 w 5038"/>
                <a:gd name="T5" fmla="*/ 0 h 7901"/>
                <a:gd name="T6" fmla="*/ 0 w 5038"/>
                <a:gd name="T7" fmla="*/ 0 h 79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38"/>
                <a:gd name="T13" fmla="*/ 0 h 7901"/>
                <a:gd name="T14" fmla="*/ 5038 w 5038"/>
                <a:gd name="T15" fmla="*/ 7901 h 79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38" h="7901">
                  <a:moveTo>
                    <a:pt x="5038" y="0"/>
                  </a:moveTo>
                  <a:lnTo>
                    <a:pt x="38" y="7901"/>
                  </a:lnTo>
                  <a:lnTo>
                    <a:pt x="0" y="7877"/>
                  </a:lnTo>
                  <a:lnTo>
                    <a:pt x="503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59" name="Freeform 2686"/>
            <p:cNvSpPr>
              <a:spLocks/>
            </p:cNvSpPr>
            <p:nvPr/>
          </p:nvSpPr>
          <p:spPr bwMode="auto">
            <a:xfrm>
              <a:off x="3807" y="2307"/>
              <a:ext cx="839" cy="1253"/>
            </a:xfrm>
            <a:custGeom>
              <a:avLst/>
              <a:gdLst>
                <a:gd name="T0" fmla="*/ 0 w 5076"/>
                <a:gd name="T1" fmla="*/ 0 h 7901"/>
                <a:gd name="T2" fmla="*/ 0 w 5076"/>
                <a:gd name="T3" fmla="*/ 0 h 7901"/>
                <a:gd name="T4" fmla="*/ 0 w 5076"/>
                <a:gd name="T5" fmla="*/ 0 h 7901"/>
                <a:gd name="T6" fmla="*/ 0 w 5076"/>
                <a:gd name="T7" fmla="*/ 0 h 7901"/>
                <a:gd name="T8" fmla="*/ 0 w 5076"/>
                <a:gd name="T9" fmla="*/ 0 h 79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76"/>
                <a:gd name="T16" fmla="*/ 0 h 7901"/>
                <a:gd name="T17" fmla="*/ 5076 w 5076"/>
                <a:gd name="T18" fmla="*/ 7901 h 79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76" h="7901">
                  <a:moveTo>
                    <a:pt x="5076" y="24"/>
                  </a:moveTo>
                  <a:lnTo>
                    <a:pt x="5038" y="0"/>
                  </a:lnTo>
                  <a:lnTo>
                    <a:pt x="0" y="7877"/>
                  </a:lnTo>
                  <a:lnTo>
                    <a:pt x="38" y="7901"/>
                  </a:lnTo>
                  <a:lnTo>
                    <a:pt x="5076" y="2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60" name="Freeform 2687"/>
            <p:cNvSpPr>
              <a:spLocks/>
            </p:cNvSpPr>
            <p:nvPr/>
          </p:nvSpPr>
          <p:spPr bwMode="auto">
            <a:xfrm>
              <a:off x="3890" y="2184"/>
              <a:ext cx="598" cy="901"/>
            </a:xfrm>
            <a:custGeom>
              <a:avLst/>
              <a:gdLst>
                <a:gd name="T0" fmla="*/ 0 w 3618"/>
                <a:gd name="T1" fmla="*/ 0 h 5682"/>
                <a:gd name="T2" fmla="*/ 0 w 3618"/>
                <a:gd name="T3" fmla="*/ 0 h 5682"/>
                <a:gd name="T4" fmla="*/ 0 w 3618"/>
                <a:gd name="T5" fmla="*/ 0 h 5682"/>
                <a:gd name="T6" fmla="*/ 0 w 3618"/>
                <a:gd name="T7" fmla="*/ 0 h 56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18"/>
                <a:gd name="T13" fmla="*/ 0 h 5682"/>
                <a:gd name="T14" fmla="*/ 3618 w 3618"/>
                <a:gd name="T15" fmla="*/ 5682 h 56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18" h="5682">
                  <a:moveTo>
                    <a:pt x="3618" y="25"/>
                  </a:moveTo>
                  <a:lnTo>
                    <a:pt x="3580" y="0"/>
                  </a:lnTo>
                  <a:lnTo>
                    <a:pt x="0" y="5682"/>
                  </a:lnTo>
                  <a:lnTo>
                    <a:pt x="3618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61" name="Freeform 2688"/>
            <p:cNvSpPr>
              <a:spLocks/>
            </p:cNvSpPr>
            <p:nvPr/>
          </p:nvSpPr>
          <p:spPr bwMode="auto">
            <a:xfrm>
              <a:off x="3883" y="2184"/>
              <a:ext cx="599" cy="901"/>
            </a:xfrm>
            <a:custGeom>
              <a:avLst/>
              <a:gdLst>
                <a:gd name="T0" fmla="*/ 0 w 3619"/>
                <a:gd name="T1" fmla="*/ 0 h 5682"/>
                <a:gd name="T2" fmla="*/ 0 w 3619"/>
                <a:gd name="T3" fmla="*/ 0 h 5682"/>
                <a:gd name="T4" fmla="*/ 0 w 3619"/>
                <a:gd name="T5" fmla="*/ 0 h 5682"/>
                <a:gd name="T6" fmla="*/ 0 w 3619"/>
                <a:gd name="T7" fmla="*/ 0 h 568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19"/>
                <a:gd name="T13" fmla="*/ 0 h 5682"/>
                <a:gd name="T14" fmla="*/ 3619 w 3619"/>
                <a:gd name="T15" fmla="*/ 5682 h 568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19" h="5682">
                  <a:moveTo>
                    <a:pt x="3619" y="0"/>
                  </a:moveTo>
                  <a:lnTo>
                    <a:pt x="39" y="5682"/>
                  </a:lnTo>
                  <a:lnTo>
                    <a:pt x="0" y="5657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62" name="Freeform 2689"/>
            <p:cNvSpPr>
              <a:spLocks/>
            </p:cNvSpPr>
            <p:nvPr/>
          </p:nvSpPr>
          <p:spPr bwMode="auto">
            <a:xfrm>
              <a:off x="3883" y="2184"/>
              <a:ext cx="605" cy="901"/>
            </a:xfrm>
            <a:custGeom>
              <a:avLst/>
              <a:gdLst>
                <a:gd name="T0" fmla="*/ 0 w 3657"/>
                <a:gd name="T1" fmla="*/ 0 h 5682"/>
                <a:gd name="T2" fmla="*/ 0 w 3657"/>
                <a:gd name="T3" fmla="*/ 0 h 5682"/>
                <a:gd name="T4" fmla="*/ 0 w 3657"/>
                <a:gd name="T5" fmla="*/ 0 h 5682"/>
                <a:gd name="T6" fmla="*/ 0 w 3657"/>
                <a:gd name="T7" fmla="*/ 0 h 5682"/>
                <a:gd name="T8" fmla="*/ 0 w 3657"/>
                <a:gd name="T9" fmla="*/ 0 h 56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657"/>
                <a:gd name="T16" fmla="*/ 0 h 5682"/>
                <a:gd name="T17" fmla="*/ 3657 w 3657"/>
                <a:gd name="T18" fmla="*/ 5682 h 56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657" h="5682">
                  <a:moveTo>
                    <a:pt x="3657" y="25"/>
                  </a:moveTo>
                  <a:lnTo>
                    <a:pt x="3619" y="0"/>
                  </a:lnTo>
                  <a:lnTo>
                    <a:pt x="0" y="5657"/>
                  </a:lnTo>
                  <a:lnTo>
                    <a:pt x="39" y="5682"/>
                  </a:lnTo>
                  <a:lnTo>
                    <a:pt x="3657" y="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63" name="Freeform 2690"/>
            <p:cNvSpPr>
              <a:spLocks/>
            </p:cNvSpPr>
            <p:nvPr/>
          </p:nvSpPr>
          <p:spPr bwMode="auto">
            <a:xfrm>
              <a:off x="4385" y="2331"/>
              <a:ext cx="39" cy="8"/>
            </a:xfrm>
            <a:custGeom>
              <a:avLst/>
              <a:gdLst>
                <a:gd name="T0" fmla="*/ 0 w 235"/>
                <a:gd name="T1" fmla="*/ 0 h 45"/>
                <a:gd name="T2" fmla="*/ 0 w 235"/>
                <a:gd name="T3" fmla="*/ 0 h 45"/>
                <a:gd name="T4" fmla="*/ 0 w 235"/>
                <a:gd name="T5" fmla="*/ 0 h 45"/>
                <a:gd name="T6" fmla="*/ 0 w 23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5"/>
                <a:gd name="T13" fmla="*/ 0 h 45"/>
                <a:gd name="T14" fmla="*/ 235 w 23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5" h="45">
                  <a:moveTo>
                    <a:pt x="235" y="45"/>
                  </a:moveTo>
                  <a:lnTo>
                    <a:pt x="235" y="0"/>
                  </a:lnTo>
                  <a:lnTo>
                    <a:pt x="0" y="45"/>
                  </a:lnTo>
                  <a:lnTo>
                    <a:pt x="23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64" name="Freeform 2691"/>
            <p:cNvSpPr>
              <a:spLocks/>
            </p:cNvSpPr>
            <p:nvPr/>
          </p:nvSpPr>
          <p:spPr bwMode="auto">
            <a:xfrm>
              <a:off x="4385" y="2331"/>
              <a:ext cx="39" cy="8"/>
            </a:xfrm>
            <a:custGeom>
              <a:avLst/>
              <a:gdLst>
                <a:gd name="T0" fmla="*/ 0 w 235"/>
                <a:gd name="T1" fmla="*/ 0 h 45"/>
                <a:gd name="T2" fmla="*/ 0 w 235"/>
                <a:gd name="T3" fmla="*/ 0 h 45"/>
                <a:gd name="T4" fmla="*/ 0 w 235"/>
                <a:gd name="T5" fmla="*/ 0 h 45"/>
                <a:gd name="T6" fmla="*/ 0 w 23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5"/>
                <a:gd name="T13" fmla="*/ 0 h 45"/>
                <a:gd name="T14" fmla="*/ 235 w 23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5" h="45">
                  <a:moveTo>
                    <a:pt x="23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65" name="Rectangle 2692"/>
            <p:cNvSpPr>
              <a:spLocks noChangeArrowheads="1"/>
            </p:cNvSpPr>
            <p:nvPr/>
          </p:nvSpPr>
          <p:spPr bwMode="auto">
            <a:xfrm>
              <a:off x="4385" y="2331"/>
              <a:ext cx="39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66" name="Freeform 2693"/>
            <p:cNvSpPr>
              <a:spLocks/>
            </p:cNvSpPr>
            <p:nvPr/>
          </p:nvSpPr>
          <p:spPr bwMode="auto">
            <a:xfrm>
              <a:off x="4697" y="2433"/>
              <a:ext cx="8" cy="197"/>
            </a:xfrm>
            <a:custGeom>
              <a:avLst/>
              <a:gdLst>
                <a:gd name="T0" fmla="*/ 0 w 46"/>
                <a:gd name="T1" fmla="*/ 0 h 1242"/>
                <a:gd name="T2" fmla="*/ 0 w 46"/>
                <a:gd name="T3" fmla="*/ 0 h 1242"/>
                <a:gd name="T4" fmla="*/ 0 w 46"/>
                <a:gd name="T5" fmla="*/ 0 h 1242"/>
                <a:gd name="T6" fmla="*/ 0 w 46"/>
                <a:gd name="T7" fmla="*/ 0 h 12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242"/>
                <a:gd name="T14" fmla="*/ 46 w 46"/>
                <a:gd name="T15" fmla="*/ 1242 h 12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242">
                  <a:moveTo>
                    <a:pt x="46" y="0"/>
                  </a:moveTo>
                  <a:lnTo>
                    <a:pt x="0" y="0"/>
                  </a:lnTo>
                  <a:lnTo>
                    <a:pt x="46" y="124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67" name="Freeform 2694"/>
            <p:cNvSpPr>
              <a:spLocks/>
            </p:cNvSpPr>
            <p:nvPr/>
          </p:nvSpPr>
          <p:spPr bwMode="auto">
            <a:xfrm>
              <a:off x="4697" y="2433"/>
              <a:ext cx="8" cy="197"/>
            </a:xfrm>
            <a:custGeom>
              <a:avLst/>
              <a:gdLst>
                <a:gd name="T0" fmla="*/ 0 w 46"/>
                <a:gd name="T1" fmla="*/ 0 h 1242"/>
                <a:gd name="T2" fmla="*/ 0 w 46"/>
                <a:gd name="T3" fmla="*/ 0 h 1242"/>
                <a:gd name="T4" fmla="*/ 0 w 46"/>
                <a:gd name="T5" fmla="*/ 0 h 1242"/>
                <a:gd name="T6" fmla="*/ 0 w 46"/>
                <a:gd name="T7" fmla="*/ 0 h 12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242"/>
                <a:gd name="T14" fmla="*/ 46 w 46"/>
                <a:gd name="T15" fmla="*/ 1242 h 12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242">
                  <a:moveTo>
                    <a:pt x="0" y="0"/>
                  </a:moveTo>
                  <a:lnTo>
                    <a:pt x="46" y="1242"/>
                  </a:lnTo>
                  <a:lnTo>
                    <a:pt x="0" y="1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68" name="Rectangle 2695"/>
            <p:cNvSpPr>
              <a:spLocks noChangeArrowheads="1"/>
            </p:cNvSpPr>
            <p:nvPr/>
          </p:nvSpPr>
          <p:spPr bwMode="auto">
            <a:xfrm>
              <a:off x="4697" y="2433"/>
              <a:ext cx="8" cy="19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69" name="Freeform 2696"/>
            <p:cNvSpPr>
              <a:spLocks/>
            </p:cNvSpPr>
            <p:nvPr/>
          </p:nvSpPr>
          <p:spPr bwMode="auto">
            <a:xfrm>
              <a:off x="4764" y="2679"/>
              <a:ext cx="8" cy="102"/>
            </a:xfrm>
            <a:custGeom>
              <a:avLst/>
              <a:gdLst>
                <a:gd name="T0" fmla="*/ 0 w 45"/>
                <a:gd name="T1" fmla="*/ 0 h 640"/>
                <a:gd name="T2" fmla="*/ 0 w 45"/>
                <a:gd name="T3" fmla="*/ 0 h 640"/>
                <a:gd name="T4" fmla="*/ 0 w 45"/>
                <a:gd name="T5" fmla="*/ 0 h 640"/>
                <a:gd name="T6" fmla="*/ 0 w 45"/>
                <a:gd name="T7" fmla="*/ 0 h 6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40"/>
                <a:gd name="T14" fmla="*/ 45 w 45"/>
                <a:gd name="T15" fmla="*/ 640 h 6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40">
                  <a:moveTo>
                    <a:pt x="0" y="640"/>
                  </a:moveTo>
                  <a:lnTo>
                    <a:pt x="45" y="640"/>
                  </a:lnTo>
                  <a:lnTo>
                    <a:pt x="0" y="0"/>
                  </a:lnTo>
                  <a:lnTo>
                    <a:pt x="0" y="6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70" name="Freeform 2697"/>
            <p:cNvSpPr>
              <a:spLocks/>
            </p:cNvSpPr>
            <p:nvPr/>
          </p:nvSpPr>
          <p:spPr bwMode="auto">
            <a:xfrm>
              <a:off x="4764" y="2679"/>
              <a:ext cx="8" cy="102"/>
            </a:xfrm>
            <a:custGeom>
              <a:avLst/>
              <a:gdLst>
                <a:gd name="T0" fmla="*/ 0 w 45"/>
                <a:gd name="T1" fmla="*/ 0 h 640"/>
                <a:gd name="T2" fmla="*/ 0 w 45"/>
                <a:gd name="T3" fmla="*/ 0 h 640"/>
                <a:gd name="T4" fmla="*/ 0 w 45"/>
                <a:gd name="T5" fmla="*/ 0 h 640"/>
                <a:gd name="T6" fmla="*/ 0 w 45"/>
                <a:gd name="T7" fmla="*/ 0 h 6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40"/>
                <a:gd name="T14" fmla="*/ 45 w 45"/>
                <a:gd name="T15" fmla="*/ 640 h 6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40">
                  <a:moveTo>
                    <a:pt x="45" y="640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6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71" name="Rectangle 2698"/>
            <p:cNvSpPr>
              <a:spLocks noChangeArrowheads="1"/>
            </p:cNvSpPr>
            <p:nvPr/>
          </p:nvSpPr>
          <p:spPr bwMode="auto">
            <a:xfrm>
              <a:off x="4764" y="2679"/>
              <a:ext cx="8" cy="10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72" name="Freeform 2699"/>
            <p:cNvSpPr>
              <a:spLocks/>
            </p:cNvSpPr>
            <p:nvPr/>
          </p:nvSpPr>
          <p:spPr bwMode="auto">
            <a:xfrm>
              <a:off x="4764" y="2722"/>
              <a:ext cx="8" cy="59"/>
            </a:xfrm>
            <a:custGeom>
              <a:avLst/>
              <a:gdLst>
                <a:gd name="T0" fmla="*/ 0 w 45"/>
                <a:gd name="T1" fmla="*/ 0 h 374"/>
                <a:gd name="T2" fmla="*/ 0 w 45"/>
                <a:gd name="T3" fmla="*/ 0 h 374"/>
                <a:gd name="T4" fmla="*/ 0 w 45"/>
                <a:gd name="T5" fmla="*/ 0 h 374"/>
                <a:gd name="T6" fmla="*/ 0 w 45"/>
                <a:gd name="T7" fmla="*/ 0 h 3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74"/>
                <a:gd name="T14" fmla="*/ 45 w 45"/>
                <a:gd name="T15" fmla="*/ 374 h 3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74">
                  <a:moveTo>
                    <a:pt x="0" y="374"/>
                  </a:moveTo>
                  <a:lnTo>
                    <a:pt x="45" y="374"/>
                  </a:lnTo>
                  <a:lnTo>
                    <a:pt x="0" y="0"/>
                  </a:lnTo>
                  <a:lnTo>
                    <a:pt x="0" y="3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73" name="Freeform 2700"/>
            <p:cNvSpPr>
              <a:spLocks/>
            </p:cNvSpPr>
            <p:nvPr/>
          </p:nvSpPr>
          <p:spPr bwMode="auto">
            <a:xfrm>
              <a:off x="4764" y="2722"/>
              <a:ext cx="8" cy="59"/>
            </a:xfrm>
            <a:custGeom>
              <a:avLst/>
              <a:gdLst>
                <a:gd name="T0" fmla="*/ 0 w 45"/>
                <a:gd name="T1" fmla="*/ 0 h 374"/>
                <a:gd name="T2" fmla="*/ 0 w 45"/>
                <a:gd name="T3" fmla="*/ 0 h 374"/>
                <a:gd name="T4" fmla="*/ 0 w 45"/>
                <a:gd name="T5" fmla="*/ 0 h 374"/>
                <a:gd name="T6" fmla="*/ 0 w 45"/>
                <a:gd name="T7" fmla="*/ 0 h 3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74"/>
                <a:gd name="T14" fmla="*/ 45 w 45"/>
                <a:gd name="T15" fmla="*/ 374 h 3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74">
                  <a:moveTo>
                    <a:pt x="45" y="374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3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74" name="Rectangle 2701"/>
            <p:cNvSpPr>
              <a:spLocks noChangeArrowheads="1"/>
            </p:cNvSpPr>
            <p:nvPr/>
          </p:nvSpPr>
          <p:spPr bwMode="auto">
            <a:xfrm>
              <a:off x="4764" y="2722"/>
              <a:ext cx="8" cy="5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75" name="Freeform 2702"/>
            <p:cNvSpPr>
              <a:spLocks/>
            </p:cNvSpPr>
            <p:nvPr/>
          </p:nvSpPr>
          <p:spPr bwMode="auto">
            <a:xfrm>
              <a:off x="4699" y="2633"/>
              <a:ext cx="71" cy="49"/>
            </a:xfrm>
            <a:custGeom>
              <a:avLst/>
              <a:gdLst>
                <a:gd name="T0" fmla="*/ 0 w 435"/>
                <a:gd name="T1" fmla="*/ 0 h 312"/>
                <a:gd name="T2" fmla="*/ 0 w 435"/>
                <a:gd name="T3" fmla="*/ 0 h 312"/>
                <a:gd name="T4" fmla="*/ 0 w 435"/>
                <a:gd name="T5" fmla="*/ 0 h 312"/>
                <a:gd name="T6" fmla="*/ 0 w 435"/>
                <a:gd name="T7" fmla="*/ 0 h 3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5"/>
                <a:gd name="T13" fmla="*/ 0 h 312"/>
                <a:gd name="T14" fmla="*/ 435 w 435"/>
                <a:gd name="T15" fmla="*/ 312 h 3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5" h="312">
                  <a:moveTo>
                    <a:pt x="407" y="312"/>
                  </a:moveTo>
                  <a:lnTo>
                    <a:pt x="435" y="276"/>
                  </a:lnTo>
                  <a:lnTo>
                    <a:pt x="0" y="0"/>
                  </a:lnTo>
                  <a:lnTo>
                    <a:pt x="407" y="3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76" name="Freeform 2703"/>
            <p:cNvSpPr>
              <a:spLocks/>
            </p:cNvSpPr>
            <p:nvPr/>
          </p:nvSpPr>
          <p:spPr bwMode="auto">
            <a:xfrm>
              <a:off x="4699" y="2627"/>
              <a:ext cx="71" cy="50"/>
            </a:xfrm>
            <a:custGeom>
              <a:avLst/>
              <a:gdLst>
                <a:gd name="T0" fmla="*/ 0 w 435"/>
                <a:gd name="T1" fmla="*/ 0 h 312"/>
                <a:gd name="T2" fmla="*/ 0 w 435"/>
                <a:gd name="T3" fmla="*/ 0 h 312"/>
                <a:gd name="T4" fmla="*/ 0 w 435"/>
                <a:gd name="T5" fmla="*/ 0 h 312"/>
                <a:gd name="T6" fmla="*/ 0 w 435"/>
                <a:gd name="T7" fmla="*/ 0 h 3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5"/>
                <a:gd name="T13" fmla="*/ 0 h 312"/>
                <a:gd name="T14" fmla="*/ 435 w 435"/>
                <a:gd name="T15" fmla="*/ 312 h 3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5" h="312">
                  <a:moveTo>
                    <a:pt x="435" y="312"/>
                  </a:moveTo>
                  <a:lnTo>
                    <a:pt x="0" y="36"/>
                  </a:lnTo>
                  <a:lnTo>
                    <a:pt x="26" y="0"/>
                  </a:lnTo>
                  <a:lnTo>
                    <a:pt x="435" y="3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77" name="Freeform 2704"/>
            <p:cNvSpPr>
              <a:spLocks/>
            </p:cNvSpPr>
            <p:nvPr/>
          </p:nvSpPr>
          <p:spPr bwMode="auto">
            <a:xfrm>
              <a:off x="4699" y="2627"/>
              <a:ext cx="71" cy="55"/>
            </a:xfrm>
            <a:custGeom>
              <a:avLst/>
              <a:gdLst>
                <a:gd name="T0" fmla="*/ 0 w 435"/>
                <a:gd name="T1" fmla="*/ 0 h 348"/>
                <a:gd name="T2" fmla="*/ 0 w 435"/>
                <a:gd name="T3" fmla="*/ 0 h 348"/>
                <a:gd name="T4" fmla="*/ 0 w 435"/>
                <a:gd name="T5" fmla="*/ 0 h 348"/>
                <a:gd name="T6" fmla="*/ 0 w 435"/>
                <a:gd name="T7" fmla="*/ 0 h 348"/>
                <a:gd name="T8" fmla="*/ 0 w 435"/>
                <a:gd name="T9" fmla="*/ 0 h 3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5"/>
                <a:gd name="T16" fmla="*/ 0 h 348"/>
                <a:gd name="T17" fmla="*/ 435 w 435"/>
                <a:gd name="T18" fmla="*/ 348 h 3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5" h="348">
                  <a:moveTo>
                    <a:pt x="407" y="348"/>
                  </a:moveTo>
                  <a:lnTo>
                    <a:pt x="435" y="312"/>
                  </a:lnTo>
                  <a:lnTo>
                    <a:pt x="26" y="0"/>
                  </a:lnTo>
                  <a:lnTo>
                    <a:pt x="0" y="36"/>
                  </a:lnTo>
                  <a:lnTo>
                    <a:pt x="407" y="34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78" name="Freeform 2705"/>
            <p:cNvSpPr>
              <a:spLocks/>
            </p:cNvSpPr>
            <p:nvPr/>
          </p:nvSpPr>
          <p:spPr bwMode="auto">
            <a:xfrm>
              <a:off x="4643" y="2306"/>
              <a:ext cx="125" cy="7"/>
            </a:xfrm>
            <a:custGeom>
              <a:avLst/>
              <a:gdLst>
                <a:gd name="T0" fmla="*/ 0 w 756"/>
                <a:gd name="T1" fmla="*/ 0 h 45"/>
                <a:gd name="T2" fmla="*/ 0 w 756"/>
                <a:gd name="T3" fmla="*/ 0 h 45"/>
                <a:gd name="T4" fmla="*/ 0 w 756"/>
                <a:gd name="T5" fmla="*/ 0 h 45"/>
                <a:gd name="T6" fmla="*/ 0 w 7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6"/>
                <a:gd name="T13" fmla="*/ 0 h 45"/>
                <a:gd name="T14" fmla="*/ 756 w 7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6" h="45">
                  <a:moveTo>
                    <a:pt x="756" y="45"/>
                  </a:moveTo>
                  <a:lnTo>
                    <a:pt x="756" y="0"/>
                  </a:lnTo>
                  <a:lnTo>
                    <a:pt x="0" y="45"/>
                  </a:lnTo>
                  <a:lnTo>
                    <a:pt x="75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79" name="Freeform 2706"/>
            <p:cNvSpPr>
              <a:spLocks/>
            </p:cNvSpPr>
            <p:nvPr/>
          </p:nvSpPr>
          <p:spPr bwMode="auto">
            <a:xfrm>
              <a:off x="4643" y="2306"/>
              <a:ext cx="125" cy="7"/>
            </a:xfrm>
            <a:custGeom>
              <a:avLst/>
              <a:gdLst>
                <a:gd name="T0" fmla="*/ 0 w 756"/>
                <a:gd name="T1" fmla="*/ 0 h 45"/>
                <a:gd name="T2" fmla="*/ 0 w 756"/>
                <a:gd name="T3" fmla="*/ 0 h 45"/>
                <a:gd name="T4" fmla="*/ 0 w 756"/>
                <a:gd name="T5" fmla="*/ 0 h 45"/>
                <a:gd name="T6" fmla="*/ 0 w 7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6"/>
                <a:gd name="T13" fmla="*/ 0 h 45"/>
                <a:gd name="T14" fmla="*/ 756 w 7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6" h="45">
                  <a:moveTo>
                    <a:pt x="75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80" name="Rectangle 2707"/>
            <p:cNvSpPr>
              <a:spLocks noChangeArrowheads="1"/>
            </p:cNvSpPr>
            <p:nvPr/>
          </p:nvSpPr>
          <p:spPr bwMode="auto">
            <a:xfrm>
              <a:off x="4643" y="2306"/>
              <a:ext cx="12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81" name="Freeform 2708"/>
            <p:cNvSpPr>
              <a:spLocks/>
            </p:cNvSpPr>
            <p:nvPr/>
          </p:nvSpPr>
          <p:spPr bwMode="auto">
            <a:xfrm>
              <a:off x="4764" y="2309"/>
              <a:ext cx="8" cy="124"/>
            </a:xfrm>
            <a:custGeom>
              <a:avLst/>
              <a:gdLst>
                <a:gd name="T0" fmla="*/ 0 w 45"/>
                <a:gd name="T1" fmla="*/ 0 h 781"/>
                <a:gd name="T2" fmla="*/ 0 w 45"/>
                <a:gd name="T3" fmla="*/ 0 h 781"/>
                <a:gd name="T4" fmla="*/ 0 w 45"/>
                <a:gd name="T5" fmla="*/ 0 h 781"/>
                <a:gd name="T6" fmla="*/ 0 w 45"/>
                <a:gd name="T7" fmla="*/ 0 h 7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81"/>
                <a:gd name="T14" fmla="*/ 45 w 45"/>
                <a:gd name="T15" fmla="*/ 781 h 7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81">
                  <a:moveTo>
                    <a:pt x="0" y="781"/>
                  </a:moveTo>
                  <a:lnTo>
                    <a:pt x="45" y="781"/>
                  </a:lnTo>
                  <a:lnTo>
                    <a:pt x="0" y="0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82" name="Freeform 2709"/>
            <p:cNvSpPr>
              <a:spLocks/>
            </p:cNvSpPr>
            <p:nvPr/>
          </p:nvSpPr>
          <p:spPr bwMode="auto">
            <a:xfrm>
              <a:off x="4764" y="2309"/>
              <a:ext cx="8" cy="124"/>
            </a:xfrm>
            <a:custGeom>
              <a:avLst/>
              <a:gdLst>
                <a:gd name="T0" fmla="*/ 0 w 45"/>
                <a:gd name="T1" fmla="*/ 0 h 781"/>
                <a:gd name="T2" fmla="*/ 0 w 45"/>
                <a:gd name="T3" fmla="*/ 0 h 781"/>
                <a:gd name="T4" fmla="*/ 0 w 45"/>
                <a:gd name="T5" fmla="*/ 0 h 781"/>
                <a:gd name="T6" fmla="*/ 0 w 45"/>
                <a:gd name="T7" fmla="*/ 0 h 7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81"/>
                <a:gd name="T14" fmla="*/ 45 w 45"/>
                <a:gd name="T15" fmla="*/ 781 h 7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81">
                  <a:moveTo>
                    <a:pt x="45" y="78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7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83" name="Rectangle 2710"/>
            <p:cNvSpPr>
              <a:spLocks noChangeArrowheads="1"/>
            </p:cNvSpPr>
            <p:nvPr/>
          </p:nvSpPr>
          <p:spPr bwMode="auto">
            <a:xfrm>
              <a:off x="4764" y="2309"/>
              <a:ext cx="8" cy="12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84" name="Freeform 2711"/>
            <p:cNvSpPr>
              <a:spLocks/>
            </p:cNvSpPr>
            <p:nvPr/>
          </p:nvSpPr>
          <p:spPr bwMode="auto">
            <a:xfrm>
              <a:off x="4764" y="2309"/>
              <a:ext cx="8" cy="124"/>
            </a:xfrm>
            <a:custGeom>
              <a:avLst/>
              <a:gdLst>
                <a:gd name="T0" fmla="*/ 0 w 45"/>
                <a:gd name="T1" fmla="*/ 0 h 781"/>
                <a:gd name="T2" fmla="*/ 0 w 45"/>
                <a:gd name="T3" fmla="*/ 0 h 781"/>
                <a:gd name="T4" fmla="*/ 0 w 45"/>
                <a:gd name="T5" fmla="*/ 0 h 781"/>
                <a:gd name="T6" fmla="*/ 0 w 45"/>
                <a:gd name="T7" fmla="*/ 0 h 7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81"/>
                <a:gd name="T14" fmla="*/ 45 w 45"/>
                <a:gd name="T15" fmla="*/ 781 h 7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81">
                  <a:moveTo>
                    <a:pt x="0" y="781"/>
                  </a:moveTo>
                  <a:lnTo>
                    <a:pt x="45" y="781"/>
                  </a:lnTo>
                  <a:lnTo>
                    <a:pt x="0" y="0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85" name="Freeform 2712"/>
            <p:cNvSpPr>
              <a:spLocks/>
            </p:cNvSpPr>
            <p:nvPr/>
          </p:nvSpPr>
          <p:spPr bwMode="auto">
            <a:xfrm>
              <a:off x="4764" y="2309"/>
              <a:ext cx="8" cy="124"/>
            </a:xfrm>
            <a:custGeom>
              <a:avLst/>
              <a:gdLst>
                <a:gd name="T0" fmla="*/ 0 w 45"/>
                <a:gd name="T1" fmla="*/ 0 h 781"/>
                <a:gd name="T2" fmla="*/ 0 w 45"/>
                <a:gd name="T3" fmla="*/ 0 h 781"/>
                <a:gd name="T4" fmla="*/ 0 w 45"/>
                <a:gd name="T5" fmla="*/ 0 h 781"/>
                <a:gd name="T6" fmla="*/ 0 w 45"/>
                <a:gd name="T7" fmla="*/ 0 h 7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81"/>
                <a:gd name="T14" fmla="*/ 45 w 45"/>
                <a:gd name="T15" fmla="*/ 781 h 7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81">
                  <a:moveTo>
                    <a:pt x="45" y="78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7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86" name="Rectangle 2713"/>
            <p:cNvSpPr>
              <a:spLocks noChangeArrowheads="1"/>
            </p:cNvSpPr>
            <p:nvPr/>
          </p:nvSpPr>
          <p:spPr bwMode="auto">
            <a:xfrm>
              <a:off x="4764" y="2309"/>
              <a:ext cx="8" cy="12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87" name="Freeform 2714"/>
            <p:cNvSpPr>
              <a:spLocks/>
            </p:cNvSpPr>
            <p:nvPr/>
          </p:nvSpPr>
          <p:spPr bwMode="auto">
            <a:xfrm>
              <a:off x="3136" y="1751"/>
              <a:ext cx="1180" cy="8"/>
            </a:xfrm>
            <a:custGeom>
              <a:avLst/>
              <a:gdLst>
                <a:gd name="T0" fmla="*/ 0 w 7143"/>
                <a:gd name="T1" fmla="*/ 0 h 45"/>
                <a:gd name="T2" fmla="*/ 0 w 7143"/>
                <a:gd name="T3" fmla="*/ 0 h 45"/>
                <a:gd name="T4" fmla="*/ 0 w 7143"/>
                <a:gd name="T5" fmla="*/ 0 h 45"/>
                <a:gd name="T6" fmla="*/ 0 w 714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143"/>
                <a:gd name="T13" fmla="*/ 0 h 45"/>
                <a:gd name="T14" fmla="*/ 7143 w 714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143" h="45">
                  <a:moveTo>
                    <a:pt x="0" y="0"/>
                  </a:moveTo>
                  <a:lnTo>
                    <a:pt x="0" y="45"/>
                  </a:lnTo>
                  <a:lnTo>
                    <a:pt x="714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88" name="Freeform 2715"/>
            <p:cNvSpPr>
              <a:spLocks/>
            </p:cNvSpPr>
            <p:nvPr/>
          </p:nvSpPr>
          <p:spPr bwMode="auto">
            <a:xfrm>
              <a:off x="3136" y="1751"/>
              <a:ext cx="1180" cy="8"/>
            </a:xfrm>
            <a:custGeom>
              <a:avLst/>
              <a:gdLst>
                <a:gd name="T0" fmla="*/ 0 w 7143"/>
                <a:gd name="T1" fmla="*/ 0 h 45"/>
                <a:gd name="T2" fmla="*/ 0 w 7143"/>
                <a:gd name="T3" fmla="*/ 0 h 45"/>
                <a:gd name="T4" fmla="*/ 0 w 7143"/>
                <a:gd name="T5" fmla="*/ 0 h 45"/>
                <a:gd name="T6" fmla="*/ 0 w 714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143"/>
                <a:gd name="T13" fmla="*/ 0 h 45"/>
                <a:gd name="T14" fmla="*/ 7143 w 714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143" h="45">
                  <a:moveTo>
                    <a:pt x="0" y="45"/>
                  </a:moveTo>
                  <a:lnTo>
                    <a:pt x="7143" y="0"/>
                  </a:lnTo>
                  <a:lnTo>
                    <a:pt x="7143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89" name="Rectangle 2716"/>
            <p:cNvSpPr>
              <a:spLocks noChangeArrowheads="1"/>
            </p:cNvSpPr>
            <p:nvPr/>
          </p:nvSpPr>
          <p:spPr bwMode="auto">
            <a:xfrm>
              <a:off x="3136" y="1751"/>
              <a:ext cx="1180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90" name="Freeform 2717"/>
            <p:cNvSpPr>
              <a:spLocks/>
            </p:cNvSpPr>
            <p:nvPr/>
          </p:nvSpPr>
          <p:spPr bwMode="auto">
            <a:xfrm>
              <a:off x="3136" y="1773"/>
              <a:ext cx="1180" cy="7"/>
            </a:xfrm>
            <a:custGeom>
              <a:avLst/>
              <a:gdLst>
                <a:gd name="T0" fmla="*/ 0 w 7143"/>
                <a:gd name="T1" fmla="*/ 0 h 45"/>
                <a:gd name="T2" fmla="*/ 0 w 7143"/>
                <a:gd name="T3" fmla="*/ 0 h 45"/>
                <a:gd name="T4" fmla="*/ 0 w 7143"/>
                <a:gd name="T5" fmla="*/ 0 h 45"/>
                <a:gd name="T6" fmla="*/ 0 w 714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143"/>
                <a:gd name="T13" fmla="*/ 0 h 45"/>
                <a:gd name="T14" fmla="*/ 7143 w 714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143" h="45">
                  <a:moveTo>
                    <a:pt x="7143" y="45"/>
                  </a:moveTo>
                  <a:lnTo>
                    <a:pt x="7143" y="0"/>
                  </a:lnTo>
                  <a:lnTo>
                    <a:pt x="0" y="45"/>
                  </a:lnTo>
                  <a:lnTo>
                    <a:pt x="7143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91" name="Freeform 2718"/>
            <p:cNvSpPr>
              <a:spLocks/>
            </p:cNvSpPr>
            <p:nvPr/>
          </p:nvSpPr>
          <p:spPr bwMode="auto">
            <a:xfrm>
              <a:off x="3136" y="1773"/>
              <a:ext cx="1180" cy="7"/>
            </a:xfrm>
            <a:custGeom>
              <a:avLst/>
              <a:gdLst>
                <a:gd name="T0" fmla="*/ 0 w 7143"/>
                <a:gd name="T1" fmla="*/ 0 h 45"/>
                <a:gd name="T2" fmla="*/ 0 w 7143"/>
                <a:gd name="T3" fmla="*/ 0 h 45"/>
                <a:gd name="T4" fmla="*/ 0 w 7143"/>
                <a:gd name="T5" fmla="*/ 0 h 45"/>
                <a:gd name="T6" fmla="*/ 0 w 714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143"/>
                <a:gd name="T13" fmla="*/ 0 h 45"/>
                <a:gd name="T14" fmla="*/ 7143 w 714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143" h="45">
                  <a:moveTo>
                    <a:pt x="7143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1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92" name="Rectangle 2719"/>
            <p:cNvSpPr>
              <a:spLocks noChangeArrowheads="1"/>
            </p:cNvSpPr>
            <p:nvPr/>
          </p:nvSpPr>
          <p:spPr bwMode="auto">
            <a:xfrm>
              <a:off x="3136" y="1773"/>
              <a:ext cx="118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93" name="Freeform 2720"/>
            <p:cNvSpPr>
              <a:spLocks/>
            </p:cNvSpPr>
            <p:nvPr/>
          </p:nvSpPr>
          <p:spPr bwMode="auto">
            <a:xfrm>
              <a:off x="4331" y="1352"/>
              <a:ext cx="295" cy="8"/>
            </a:xfrm>
            <a:custGeom>
              <a:avLst/>
              <a:gdLst>
                <a:gd name="T0" fmla="*/ 0 w 1792"/>
                <a:gd name="T1" fmla="*/ 0 h 45"/>
                <a:gd name="T2" fmla="*/ 0 w 1792"/>
                <a:gd name="T3" fmla="*/ 0 h 45"/>
                <a:gd name="T4" fmla="*/ 0 w 1792"/>
                <a:gd name="T5" fmla="*/ 0 h 45"/>
                <a:gd name="T6" fmla="*/ 0 w 179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92"/>
                <a:gd name="T13" fmla="*/ 0 h 45"/>
                <a:gd name="T14" fmla="*/ 1792 w 179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92" h="45">
                  <a:moveTo>
                    <a:pt x="0" y="0"/>
                  </a:moveTo>
                  <a:lnTo>
                    <a:pt x="0" y="45"/>
                  </a:lnTo>
                  <a:lnTo>
                    <a:pt x="179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94" name="Freeform 2721"/>
            <p:cNvSpPr>
              <a:spLocks/>
            </p:cNvSpPr>
            <p:nvPr/>
          </p:nvSpPr>
          <p:spPr bwMode="auto">
            <a:xfrm>
              <a:off x="4331" y="1352"/>
              <a:ext cx="295" cy="8"/>
            </a:xfrm>
            <a:custGeom>
              <a:avLst/>
              <a:gdLst>
                <a:gd name="T0" fmla="*/ 0 w 1792"/>
                <a:gd name="T1" fmla="*/ 0 h 45"/>
                <a:gd name="T2" fmla="*/ 0 w 1792"/>
                <a:gd name="T3" fmla="*/ 0 h 45"/>
                <a:gd name="T4" fmla="*/ 0 w 1792"/>
                <a:gd name="T5" fmla="*/ 0 h 45"/>
                <a:gd name="T6" fmla="*/ 0 w 179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92"/>
                <a:gd name="T13" fmla="*/ 0 h 45"/>
                <a:gd name="T14" fmla="*/ 1792 w 179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92" h="45">
                  <a:moveTo>
                    <a:pt x="0" y="45"/>
                  </a:moveTo>
                  <a:lnTo>
                    <a:pt x="1792" y="0"/>
                  </a:lnTo>
                  <a:lnTo>
                    <a:pt x="1792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95" name="Rectangle 2722"/>
            <p:cNvSpPr>
              <a:spLocks noChangeArrowheads="1"/>
            </p:cNvSpPr>
            <p:nvPr/>
          </p:nvSpPr>
          <p:spPr bwMode="auto">
            <a:xfrm>
              <a:off x="4331" y="1352"/>
              <a:ext cx="29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96" name="Freeform 2723"/>
            <p:cNvSpPr>
              <a:spLocks/>
            </p:cNvSpPr>
            <p:nvPr/>
          </p:nvSpPr>
          <p:spPr bwMode="auto">
            <a:xfrm>
              <a:off x="3780" y="1498"/>
              <a:ext cx="136" cy="7"/>
            </a:xfrm>
            <a:custGeom>
              <a:avLst/>
              <a:gdLst>
                <a:gd name="T0" fmla="*/ 0 w 820"/>
                <a:gd name="T1" fmla="*/ 0 h 46"/>
                <a:gd name="T2" fmla="*/ 0 w 820"/>
                <a:gd name="T3" fmla="*/ 0 h 46"/>
                <a:gd name="T4" fmla="*/ 0 w 820"/>
                <a:gd name="T5" fmla="*/ 0 h 46"/>
                <a:gd name="T6" fmla="*/ 0 w 82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46"/>
                <a:gd name="T14" fmla="*/ 820 w 82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46">
                  <a:moveTo>
                    <a:pt x="0" y="0"/>
                  </a:moveTo>
                  <a:lnTo>
                    <a:pt x="0" y="46"/>
                  </a:lnTo>
                  <a:lnTo>
                    <a:pt x="8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97" name="Freeform 2724"/>
            <p:cNvSpPr>
              <a:spLocks/>
            </p:cNvSpPr>
            <p:nvPr/>
          </p:nvSpPr>
          <p:spPr bwMode="auto">
            <a:xfrm>
              <a:off x="3780" y="1498"/>
              <a:ext cx="136" cy="7"/>
            </a:xfrm>
            <a:custGeom>
              <a:avLst/>
              <a:gdLst>
                <a:gd name="T0" fmla="*/ 0 w 820"/>
                <a:gd name="T1" fmla="*/ 0 h 46"/>
                <a:gd name="T2" fmla="*/ 0 w 820"/>
                <a:gd name="T3" fmla="*/ 0 h 46"/>
                <a:gd name="T4" fmla="*/ 0 w 820"/>
                <a:gd name="T5" fmla="*/ 0 h 46"/>
                <a:gd name="T6" fmla="*/ 0 w 82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0"/>
                <a:gd name="T13" fmla="*/ 0 h 46"/>
                <a:gd name="T14" fmla="*/ 820 w 82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0" h="46">
                  <a:moveTo>
                    <a:pt x="0" y="46"/>
                  </a:moveTo>
                  <a:lnTo>
                    <a:pt x="820" y="0"/>
                  </a:lnTo>
                  <a:lnTo>
                    <a:pt x="82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398" name="Rectangle 2725"/>
            <p:cNvSpPr>
              <a:spLocks noChangeArrowheads="1"/>
            </p:cNvSpPr>
            <p:nvPr/>
          </p:nvSpPr>
          <p:spPr bwMode="auto">
            <a:xfrm>
              <a:off x="3780" y="1498"/>
              <a:ext cx="136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399" name="Freeform 2726"/>
            <p:cNvSpPr>
              <a:spLocks/>
            </p:cNvSpPr>
            <p:nvPr/>
          </p:nvSpPr>
          <p:spPr bwMode="auto">
            <a:xfrm>
              <a:off x="3803" y="1549"/>
              <a:ext cx="156" cy="8"/>
            </a:xfrm>
            <a:custGeom>
              <a:avLst/>
              <a:gdLst>
                <a:gd name="T0" fmla="*/ 0 w 939"/>
                <a:gd name="T1" fmla="*/ 0 h 46"/>
                <a:gd name="T2" fmla="*/ 0 w 939"/>
                <a:gd name="T3" fmla="*/ 0 h 46"/>
                <a:gd name="T4" fmla="*/ 0 w 939"/>
                <a:gd name="T5" fmla="*/ 0 h 46"/>
                <a:gd name="T6" fmla="*/ 0 w 93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6"/>
                <a:gd name="T14" fmla="*/ 939 w 93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6">
                  <a:moveTo>
                    <a:pt x="0" y="0"/>
                  </a:moveTo>
                  <a:lnTo>
                    <a:pt x="0" y="46"/>
                  </a:lnTo>
                  <a:lnTo>
                    <a:pt x="9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00" name="Freeform 2727"/>
            <p:cNvSpPr>
              <a:spLocks/>
            </p:cNvSpPr>
            <p:nvPr/>
          </p:nvSpPr>
          <p:spPr bwMode="auto">
            <a:xfrm>
              <a:off x="3803" y="1549"/>
              <a:ext cx="156" cy="8"/>
            </a:xfrm>
            <a:custGeom>
              <a:avLst/>
              <a:gdLst>
                <a:gd name="T0" fmla="*/ 0 w 939"/>
                <a:gd name="T1" fmla="*/ 0 h 46"/>
                <a:gd name="T2" fmla="*/ 0 w 939"/>
                <a:gd name="T3" fmla="*/ 0 h 46"/>
                <a:gd name="T4" fmla="*/ 0 w 939"/>
                <a:gd name="T5" fmla="*/ 0 h 46"/>
                <a:gd name="T6" fmla="*/ 0 w 93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6"/>
                <a:gd name="T14" fmla="*/ 939 w 93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6">
                  <a:moveTo>
                    <a:pt x="0" y="46"/>
                  </a:moveTo>
                  <a:lnTo>
                    <a:pt x="939" y="0"/>
                  </a:lnTo>
                  <a:lnTo>
                    <a:pt x="939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01" name="Rectangle 2728"/>
            <p:cNvSpPr>
              <a:spLocks noChangeArrowheads="1"/>
            </p:cNvSpPr>
            <p:nvPr/>
          </p:nvSpPr>
          <p:spPr bwMode="auto">
            <a:xfrm>
              <a:off x="3803" y="1549"/>
              <a:ext cx="156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02" name="Freeform 2729"/>
            <p:cNvSpPr>
              <a:spLocks/>
            </p:cNvSpPr>
            <p:nvPr/>
          </p:nvSpPr>
          <p:spPr bwMode="auto">
            <a:xfrm>
              <a:off x="3803" y="1571"/>
              <a:ext cx="156" cy="7"/>
            </a:xfrm>
            <a:custGeom>
              <a:avLst/>
              <a:gdLst>
                <a:gd name="T0" fmla="*/ 0 w 939"/>
                <a:gd name="T1" fmla="*/ 0 h 45"/>
                <a:gd name="T2" fmla="*/ 0 w 939"/>
                <a:gd name="T3" fmla="*/ 0 h 45"/>
                <a:gd name="T4" fmla="*/ 0 w 939"/>
                <a:gd name="T5" fmla="*/ 0 h 45"/>
                <a:gd name="T6" fmla="*/ 0 w 9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5"/>
                <a:gd name="T14" fmla="*/ 939 w 9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5">
                  <a:moveTo>
                    <a:pt x="939" y="45"/>
                  </a:moveTo>
                  <a:lnTo>
                    <a:pt x="939" y="0"/>
                  </a:lnTo>
                  <a:lnTo>
                    <a:pt x="0" y="45"/>
                  </a:lnTo>
                  <a:lnTo>
                    <a:pt x="93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03" name="Freeform 2730"/>
            <p:cNvSpPr>
              <a:spLocks/>
            </p:cNvSpPr>
            <p:nvPr/>
          </p:nvSpPr>
          <p:spPr bwMode="auto">
            <a:xfrm>
              <a:off x="3803" y="1571"/>
              <a:ext cx="156" cy="7"/>
            </a:xfrm>
            <a:custGeom>
              <a:avLst/>
              <a:gdLst>
                <a:gd name="T0" fmla="*/ 0 w 939"/>
                <a:gd name="T1" fmla="*/ 0 h 45"/>
                <a:gd name="T2" fmla="*/ 0 w 939"/>
                <a:gd name="T3" fmla="*/ 0 h 45"/>
                <a:gd name="T4" fmla="*/ 0 w 939"/>
                <a:gd name="T5" fmla="*/ 0 h 45"/>
                <a:gd name="T6" fmla="*/ 0 w 9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5"/>
                <a:gd name="T14" fmla="*/ 939 w 9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5">
                  <a:moveTo>
                    <a:pt x="93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04" name="Rectangle 2731"/>
            <p:cNvSpPr>
              <a:spLocks noChangeArrowheads="1"/>
            </p:cNvSpPr>
            <p:nvPr/>
          </p:nvSpPr>
          <p:spPr bwMode="auto">
            <a:xfrm>
              <a:off x="3803" y="1571"/>
              <a:ext cx="156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05" name="Freeform 2732"/>
            <p:cNvSpPr>
              <a:spLocks/>
            </p:cNvSpPr>
            <p:nvPr/>
          </p:nvSpPr>
          <p:spPr bwMode="auto">
            <a:xfrm>
              <a:off x="3224" y="1498"/>
              <a:ext cx="136" cy="7"/>
            </a:xfrm>
            <a:custGeom>
              <a:avLst/>
              <a:gdLst>
                <a:gd name="T0" fmla="*/ 0 w 821"/>
                <a:gd name="T1" fmla="*/ 0 h 46"/>
                <a:gd name="T2" fmla="*/ 0 w 821"/>
                <a:gd name="T3" fmla="*/ 0 h 46"/>
                <a:gd name="T4" fmla="*/ 0 w 821"/>
                <a:gd name="T5" fmla="*/ 0 h 46"/>
                <a:gd name="T6" fmla="*/ 0 w 82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1"/>
                <a:gd name="T13" fmla="*/ 0 h 46"/>
                <a:gd name="T14" fmla="*/ 821 w 82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1" h="46">
                  <a:moveTo>
                    <a:pt x="0" y="0"/>
                  </a:moveTo>
                  <a:lnTo>
                    <a:pt x="0" y="46"/>
                  </a:lnTo>
                  <a:lnTo>
                    <a:pt x="8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06" name="Freeform 2733"/>
            <p:cNvSpPr>
              <a:spLocks/>
            </p:cNvSpPr>
            <p:nvPr/>
          </p:nvSpPr>
          <p:spPr bwMode="auto">
            <a:xfrm>
              <a:off x="3224" y="1498"/>
              <a:ext cx="136" cy="7"/>
            </a:xfrm>
            <a:custGeom>
              <a:avLst/>
              <a:gdLst>
                <a:gd name="T0" fmla="*/ 0 w 821"/>
                <a:gd name="T1" fmla="*/ 0 h 46"/>
                <a:gd name="T2" fmla="*/ 0 w 821"/>
                <a:gd name="T3" fmla="*/ 0 h 46"/>
                <a:gd name="T4" fmla="*/ 0 w 821"/>
                <a:gd name="T5" fmla="*/ 0 h 46"/>
                <a:gd name="T6" fmla="*/ 0 w 82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1"/>
                <a:gd name="T13" fmla="*/ 0 h 46"/>
                <a:gd name="T14" fmla="*/ 821 w 82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1" h="46">
                  <a:moveTo>
                    <a:pt x="0" y="46"/>
                  </a:moveTo>
                  <a:lnTo>
                    <a:pt x="821" y="0"/>
                  </a:lnTo>
                  <a:lnTo>
                    <a:pt x="821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07" name="Rectangle 2734"/>
            <p:cNvSpPr>
              <a:spLocks noChangeArrowheads="1"/>
            </p:cNvSpPr>
            <p:nvPr/>
          </p:nvSpPr>
          <p:spPr bwMode="auto">
            <a:xfrm>
              <a:off x="3224" y="1498"/>
              <a:ext cx="136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08" name="Freeform 2735"/>
            <p:cNvSpPr>
              <a:spLocks/>
            </p:cNvSpPr>
            <p:nvPr/>
          </p:nvSpPr>
          <p:spPr bwMode="auto">
            <a:xfrm>
              <a:off x="3247" y="1549"/>
              <a:ext cx="155" cy="8"/>
            </a:xfrm>
            <a:custGeom>
              <a:avLst/>
              <a:gdLst>
                <a:gd name="T0" fmla="*/ 0 w 939"/>
                <a:gd name="T1" fmla="*/ 0 h 46"/>
                <a:gd name="T2" fmla="*/ 0 w 939"/>
                <a:gd name="T3" fmla="*/ 0 h 46"/>
                <a:gd name="T4" fmla="*/ 0 w 939"/>
                <a:gd name="T5" fmla="*/ 0 h 46"/>
                <a:gd name="T6" fmla="*/ 0 w 93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6"/>
                <a:gd name="T14" fmla="*/ 939 w 93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6">
                  <a:moveTo>
                    <a:pt x="0" y="0"/>
                  </a:moveTo>
                  <a:lnTo>
                    <a:pt x="0" y="46"/>
                  </a:lnTo>
                  <a:lnTo>
                    <a:pt x="9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09" name="Freeform 2736"/>
            <p:cNvSpPr>
              <a:spLocks/>
            </p:cNvSpPr>
            <p:nvPr/>
          </p:nvSpPr>
          <p:spPr bwMode="auto">
            <a:xfrm>
              <a:off x="3247" y="1549"/>
              <a:ext cx="155" cy="8"/>
            </a:xfrm>
            <a:custGeom>
              <a:avLst/>
              <a:gdLst>
                <a:gd name="T0" fmla="*/ 0 w 939"/>
                <a:gd name="T1" fmla="*/ 0 h 46"/>
                <a:gd name="T2" fmla="*/ 0 w 939"/>
                <a:gd name="T3" fmla="*/ 0 h 46"/>
                <a:gd name="T4" fmla="*/ 0 w 939"/>
                <a:gd name="T5" fmla="*/ 0 h 46"/>
                <a:gd name="T6" fmla="*/ 0 w 93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6"/>
                <a:gd name="T14" fmla="*/ 939 w 93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6">
                  <a:moveTo>
                    <a:pt x="0" y="46"/>
                  </a:moveTo>
                  <a:lnTo>
                    <a:pt x="939" y="0"/>
                  </a:lnTo>
                  <a:lnTo>
                    <a:pt x="939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10" name="Rectangle 2737"/>
            <p:cNvSpPr>
              <a:spLocks noChangeArrowheads="1"/>
            </p:cNvSpPr>
            <p:nvPr/>
          </p:nvSpPr>
          <p:spPr bwMode="auto">
            <a:xfrm>
              <a:off x="3247" y="1549"/>
              <a:ext cx="15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11" name="Freeform 2738"/>
            <p:cNvSpPr>
              <a:spLocks/>
            </p:cNvSpPr>
            <p:nvPr/>
          </p:nvSpPr>
          <p:spPr bwMode="auto">
            <a:xfrm>
              <a:off x="3247" y="1571"/>
              <a:ext cx="155" cy="7"/>
            </a:xfrm>
            <a:custGeom>
              <a:avLst/>
              <a:gdLst>
                <a:gd name="T0" fmla="*/ 0 w 939"/>
                <a:gd name="T1" fmla="*/ 0 h 45"/>
                <a:gd name="T2" fmla="*/ 0 w 939"/>
                <a:gd name="T3" fmla="*/ 0 h 45"/>
                <a:gd name="T4" fmla="*/ 0 w 939"/>
                <a:gd name="T5" fmla="*/ 0 h 45"/>
                <a:gd name="T6" fmla="*/ 0 w 9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5"/>
                <a:gd name="T14" fmla="*/ 939 w 9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5">
                  <a:moveTo>
                    <a:pt x="939" y="45"/>
                  </a:moveTo>
                  <a:lnTo>
                    <a:pt x="939" y="0"/>
                  </a:lnTo>
                  <a:lnTo>
                    <a:pt x="0" y="45"/>
                  </a:lnTo>
                  <a:lnTo>
                    <a:pt x="93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12" name="Freeform 2739"/>
            <p:cNvSpPr>
              <a:spLocks/>
            </p:cNvSpPr>
            <p:nvPr/>
          </p:nvSpPr>
          <p:spPr bwMode="auto">
            <a:xfrm>
              <a:off x="3247" y="1571"/>
              <a:ext cx="155" cy="7"/>
            </a:xfrm>
            <a:custGeom>
              <a:avLst/>
              <a:gdLst>
                <a:gd name="T0" fmla="*/ 0 w 939"/>
                <a:gd name="T1" fmla="*/ 0 h 45"/>
                <a:gd name="T2" fmla="*/ 0 w 939"/>
                <a:gd name="T3" fmla="*/ 0 h 45"/>
                <a:gd name="T4" fmla="*/ 0 w 939"/>
                <a:gd name="T5" fmla="*/ 0 h 45"/>
                <a:gd name="T6" fmla="*/ 0 w 9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5"/>
                <a:gd name="T14" fmla="*/ 939 w 9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5">
                  <a:moveTo>
                    <a:pt x="93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13" name="Rectangle 2740"/>
            <p:cNvSpPr>
              <a:spLocks noChangeArrowheads="1"/>
            </p:cNvSpPr>
            <p:nvPr/>
          </p:nvSpPr>
          <p:spPr bwMode="auto">
            <a:xfrm>
              <a:off x="3247" y="1571"/>
              <a:ext cx="15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14" name="Freeform 2741"/>
            <p:cNvSpPr>
              <a:spLocks/>
            </p:cNvSpPr>
            <p:nvPr/>
          </p:nvSpPr>
          <p:spPr bwMode="auto">
            <a:xfrm>
              <a:off x="2969" y="1549"/>
              <a:ext cx="155" cy="8"/>
            </a:xfrm>
            <a:custGeom>
              <a:avLst/>
              <a:gdLst>
                <a:gd name="T0" fmla="*/ 0 w 938"/>
                <a:gd name="T1" fmla="*/ 0 h 46"/>
                <a:gd name="T2" fmla="*/ 0 w 938"/>
                <a:gd name="T3" fmla="*/ 0 h 46"/>
                <a:gd name="T4" fmla="*/ 0 w 938"/>
                <a:gd name="T5" fmla="*/ 0 h 46"/>
                <a:gd name="T6" fmla="*/ 0 w 93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8"/>
                <a:gd name="T13" fmla="*/ 0 h 46"/>
                <a:gd name="T14" fmla="*/ 938 w 93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8" h="46">
                  <a:moveTo>
                    <a:pt x="0" y="0"/>
                  </a:moveTo>
                  <a:lnTo>
                    <a:pt x="0" y="46"/>
                  </a:lnTo>
                  <a:lnTo>
                    <a:pt x="9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15" name="Freeform 2742"/>
            <p:cNvSpPr>
              <a:spLocks/>
            </p:cNvSpPr>
            <p:nvPr/>
          </p:nvSpPr>
          <p:spPr bwMode="auto">
            <a:xfrm>
              <a:off x="2969" y="1549"/>
              <a:ext cx="155" cy="8"/>
            </a:xfrm>
            <a:custGeom>
              <a:avLst/>
              <a:gdLst>
                <a:gd name="T0" fmla="*/ 0 w 938"/>
                <a:gd name="T1" fmla="*/ 0 h 46"/>
                <a:gd name="T2" fmla="*/ 0 w 938"/>
                <a:gd name="T3" fmla="*/ 0 h 46"/>
                <a:gd name="T4" fmla="*/ 0 w 938"/>
                <a:gd name="T5" fmla="*/ 0 h 46"/>
                <a:gd name="T6" fmla="*/ 0 w 93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8"/>
                <a:gd name="T13" fmla="*/ 0 h 46"/>
                <a:gd name="T14" fmla="*/ 938 w 93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8" h="46">
                  <a:moveTo>
                    <a:pt x="0" y="46"/>
                  </a:moveTo>
                  <a:lnTo>
                    <a:pt x="938" y="0"/>
                  </a:lnTo>
                  <a:lnTo>
                    <a:pt x="938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16" name="Rectangle 2743"/>
            <p:cNvSpPr>
              <a:spLocks noChangeArrowheads="1"/>
            </p:cNvSpPr>
            <p:nvPr/>
          </p:nvSpPr>
          <p:spPr bwMode="auto">
            <a:xfrm>
              <a:off x="2969" y="1549"/>
              <a:ext cx="15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17" name="Freeform 2744"/>
            <p:cNvSpPr>
              <a:spLocks/>
            </p:cNvSpPr>
            <p:nvPr/>
          </p:nvSpPr>
          <p:spPr bwMode="auto">
            <a:xfrm>
              <a:off x="2969" y="1571"/>
              <a:ext cx="155" cy="7"/>
            </a:xfrm>
            <a:custGeom>
              <a:avLst/>
              <a:gdLst>
                <a:gd name="T0" fmla="*/ 0 w 938"/>
                <a:gd name="T1" fmla="*/ 0 h 45"/>
                <a:gd name="T2" fmla="*/ 0 w 938"/>
                <a:gd name="T3" fmla="*/ 0 h 45"/>
                <a:gd name="T4" fmla="*/ 0 w 938"/>
                <a:gd name="T5" fmla="*/ 0 h 45"/>
                <a:gd name="T6" fmla="*/ 0 w 93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8"/>
                <a:gd name="T13" fmla="*/ 0 h 45"/>
                <a:gd name="T14" fmla="*/ 938 w 93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8" h="45">
                  <a:moveTo>
                    <a:pt x="938" y="45"/>
                  </a:moveTo>
                  <a:lnTo>
                    <a:pt x="938" y="0"/>
                  </a:lnTo>
                  <a:lnTo>
                    <a:pt x="0" y="45"/>
                  </a:lnTo>
                  <a:lnTo>
                    <a:pt x="93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18" name="Freeform 2745"/>
            <p:cNvSpPr>
              <a:spLocks/>
            </p:cNvSpPr>
            <p:nvPr/>
          </p:nvSpPr>
          <p:spPr bwMode="auto">
            <a:xfrm>
              <a:off x="2969" y="1571"/>
              <a:ext cx="155" cy="7"/>
            </a:xfrm>
            <a:custGeom>
              <a:avLst/>
              <a:gdLst>
                <a:gd name="T0" fmla="*/ 0 w 938"/>
                <a:gd name="T1" fmla="*/ 0 h 45"/>
                <a:gd name="T2" fmla="*/ 0 w 938"/>
                <a:gd name="T3" fmla="*/ 0 h 45"/>
                <a:gd name="T4" fmla="*/ 0 w 938"/>
                <a:gd name="T5" fmla="*/ 0 h 45"/>
                <a:gd name="T6" fmla="*/ 0 w 93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8"/>
                <a:gd name="T13" fmla="*/ 0 h 45"/>
                <a:gd name="T14" fmla="*/ 938 w 93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8" h="45">
                  <a:moveTo>
                    <a:pt x="938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19" name="Rectangle 2746"/>
            <p:cNvSpPr>
              <a:spLocks noChangeArrowheads="1"/>
            </p:cNvSpPr>
            <p:nvPr/>
          </p:nvSpPr>
          <p:spPr bwMode="auto">
            <a:xfrm>
              <a:off x="2969" y="1571"/>
              <a:ext cx="15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20" name="Freeform 2747"/>
            <p:cNvSpPr>
              <a:spLocks/>
            </p:cNvSpPr>
            <p:nvPr/>
          </p:nvSpPr>
          <p:spPr bwMode="auto">
            <a:xfrm>
              <a:off x="2946" y="1498"/>
              <a:ext cx="136" cy="7"/>
            </a:xfrm>
            <a:custGeom>
              <a:avLst/>
              <a:gdLst>
                <a:gd name="T0" fmla="*/ 0 w 821"/>
                <a:gd name="T1" fmla="*/ 0 h 46"/>
                <a:gd name="T2" fmla="*/ 0 w 821"/>
                <a:gd name="T3" fmla="*/ 0 h 46"/>
                <a:gd name="T4" fmla="*/ 0 w 821"/>
                <a:gd name="T5" fmla="*/ 0 h 46"/>
                <a:gd name="T6" fmla="*/ 0 w 82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1"/>
                <a:gd name="T13" fmla="*/ 0 h 46"/>
                <a:gd name="T14" fmla="*/ 821 w 82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1" h="46">
                  <a:moveTo>
                    <a:pt x="0" y="0"/>
                  </a:moveTo>
                  <a:lnTo>
                    <a:pt x="0" y="46"/>
                  </a:lnTo>
                  <a:lnTo>
                    <a:pt x="8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21" name="Freeform 2748"/>
            <p:cNvSpPr>
              <a:spLocks/>
            </p:cNvSpPr>
            <p:nvPr/>
          </p:nvSpPr>
          <p:spPr bwMode="auto">
            <a:xfrm>
              <a:off x="2946" y="1498"/>
              <a:ext cx="136" cy="7"/>
            </a:xfrm>
            <a:custGeom>
              <a:avLst/>
              <a:gdLst>
                <a:gd name="T0" fmla="*/ 0 w 821"/>
                <a:gd name="T1" fmla="*/ 0 h 46"/>
                <a:gd name="T2" fmla="*/ 0 w 821"/>
                <a:gd name="T3" fmla="*/ 0 h 46"/>
                <a:gd name="T4" fmla="*/ 0 w 821"/>
                <a:gd name="T5" fmla="*/ 0 h 46"/>
                <a:gd name="T6" fmla="*/ 0 w 82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1"/>
                <a:gd name="T13" fmla="*/ 0 h 46"/>
                <a:gd name="T14" fmla="*/ 821 w 82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1" h="46">
                  <a:moveTo>
                    <a:pt x="0" y="46"/>
                  </a:moveTo>
                  <a:lnTo>
                    <a:pt x="821" y="0"/>
                  </a:lnTo>
                  <a:lnTo>
                    <a:pt x="821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22" name="Rectangle 2749"/>
            <p:cNvSpPr>
              <a:spLocks noChangeArrowheads="1"/>
            </p:cNvSpPr>
            <p:nvPr/>
          </p:nvSpPr>
          <p:spPr bwMode="auto">
            <a:xfrm>
              <a:off x="2946" y="1498"/>
              <a:ext cx="136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23" name="Freeform 2750"/>
            <p:cNvSpPr>
              <a:spLocks/>
            </p:cNvSpPr>
            <p:nvPr/>
          </p:nvSpPr>
          <p:spPr bwMode="auto">
            <a:xfrm>
              <a:off x="2942" y="1503"/>
              <a:ext cx="30" cy="51"/>
            </a:xfrm>
            <a:custGeom>
              <a:avLst/>
              <a:gdLst>
                <a:gd name="T0" fmla="*/ 0 w 181"/>
                <a:gd name="T1" fmla="*/ 0 h 326"/>
                <a:gd name="T2" fmla="*/ 0 w 181"/>
                <a:gd name="T3" fmla="*/ 0 h 326"/>
                <a:gd name="T4" fmla="*/ 0 w 181"/>
                <a:gd name="T5" fmla="*/ 0 h 326"/>
                <a:gd name="T6" fmla="*/ 0 w 181"/>
                <a:gd name="T7" fmla="*/ 0 h 3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"/>
                <a:gd name="T13" fmla="*/ 0 h 326"/>
                <a:gd name="T14" fmla="*/ 181 w 181"/>
                <a:gd name="T15" fmla="*/ 326 h 3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" h="326">
                  <a:moveTo>
                    <a:pt x="140" y="326"/>
                  </a:moveTo>
                  <a:lnTo>
                    <a:pt x="181" y="309"/>
                  </a:lnTo>
                  <a:lnTo>
                    <a:pt x="0" y="0"/>
                  </a:lnTo>
                  <a:lnTo>
                    <a:pt x="140" y="3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24" name="Freeform 2751"/>
            <p:cNvSpPr>
              <a:spLocks/>
            </p:cNvSpPr>
            <p:nvPr/>
          </p:nvSpPr>
          <p:spPr bwMode="auto">
            <a:xfrm>
              <a:off x="2942" y="1500"/>
              <a:ext cx="30" cy="51"/>
            </a:xfrm>
            <a:custGeom>
              <a:avLst/>
              <a:gdLst>
                <a:gd name="T0" fmla="*/ 0 w 181"/>
                <a:gd name="T1" fmla="*/ 0 h 327"/>
                <a:gd name="T2" fmla="*/ 0 w 181"/>
                <a:gd name="T3" fmla="*/ 0 h 327"/>
                <a:gd name="T4" fmla="*/ 0 w 181"/>
                <a:gd name="T5" fmla="*/ 0 h 327"/>
                <a:gd name="T6" fmla="*/ 0 w 181"/>
                <a:gd name="T7" fmla="*/ 0 h 3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"/>
                <a:gd name="T13" fmla="*/ 0 h 327"/>
                <a:gd name="T14" fmla="*/ 181 w 181"/>
                <a:gd name="T15" fmla="*/ 327 h 3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" h="327">
                  <a:moveTo>
                    <a:pt x="181" y="327"/>
                  </a:moveTo>
                  <a:lnTo>
                    <a:pt x="0" y="18"/>
                  </a:lnTo>
                  <a:lnTo>
                    <a:pt x="42" y="0"/>
                  </a:lnTo>
                  <a:lnTo>
                    <a:pt x="181" y="3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25" name="Freeform 2752"/>
            <p:cNvSpPr>
              <a:spLocks/>
            </p:cNvSpPr>
            <p:nvPr/>
          </p:nvSpPr>
          <p:spPr bwMode="auto">
            <a:xfrm>
              <a:off x="2942" y="1500"/>
              <a:ext cx="30" cy="54"/>
            </a:xfrm>
            <a:custGeom>
              <a:avLst/>
              <a:gdLst>
                <a:gd name="T0" fmla="*/ 0 w 181"/>
                <a:gd name="T1" fmla="*/ 0 h 344"/>
                <a:gd name="T2" fmla="*/ 0 w 181"/>
                <a:gd name="T3" fmla="*/ 0 h 344"/>
                <a:gd name="T4" fmla="*/ 0 w 181"/>
                <a:gd name="T5" fmla="*/ 0 h 344"/>
                <a:gd name="T6" fmla="*/ 0 w 181"/>
                <a:gd name="T7" fmla="*/ 0 h 344"/>
                <a:gd name="T8" fmla="*/ 0 w 181"/>
                <a:gd name="T9" fmla="*/ 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344"/>
                <a:gd name="T17" fmla="*/ 181 w 181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344">
                  <a:moveTo>
                    <a:pt x="140" y="344"/>
                  </a:moveTo>
                  <a:lnTo>
                    <a:pt x="181" y="327"/>
                  </a:lnTo>
                  <a:lnTo>
                    <a:pt x="42" y="0"/>
                  </a:lnTo>
                  <a:lnTo>
                    <a:pt x="0" y="18"/>
                  </a:lnTo>
                  <a:lnTo>
                    <a:pt x="140" y="3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26" name="Freeform 2753"/>
            <p:cNvSpPr>
              <a:spLocks/>
            </p:cNvSpPr>
            <p:nvPr/>
          </p:nvSpPr>
          <p:spPr bwMode="auto">
            <a:xfrm>
              <a:off x="3062" y="1500"/>
              <a:ext cx="23" cy="54"/>
            </a:xfrm>
            <a:custGeom>
              <a:avLst/>
              <a:gdLst>
                <a:gd name="T0" fmla="*/ 0 w 137"/>
                <a:gd name="T1" fmla="*/ 0 h 344"/>
                <a:gd name="T2" fmla="*/ 0 w 137"/>
                <a:gd name="T3" fmla="*/ 0 h 344"/>
                <a:gd name="T4" fmla="*/ 0 w 137"/>
                <a:gd name="T5" fmla="*/ 0 h 344"/>
                <a:gd name="T6" fmla="*/ 0 w 137"/>
                <a:gd name="T7" fmla="*/ 0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7"/>
                <a:gd name="T13" fmla="*/ 0 h 344"/>
                <a:gd name="T14" fmla="*/ 137 w 137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7" h="344">
                  <a:moveTo>
                    <a:pt x="137" y="18"/>
                  </a:moveTo>
                  <a:lnTo>
                    <a:pt x="95" y="0"/>
                  </a:lnTo>
                  <a:lnTo>
                    <a:pt x="0" y="344"/>
                  </a:lnTo>
                  <a:lnTo>
                    <a:pt x="137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27" name="Freeform 2754"/>
            <p:cNvSpPr>
              <a:spLocks/>
            </p:cNvSpPr>
            <p:nvPr/>
          </p:nvSpPr>
          <p:spPr bwMode="auto">
            <a:xfrm>
              <a:off x="3055" y="1500"/>
              <a:ext cx="23" cy="54"/>
            </a:xfrm>
            <a:custGeom>
              <a:avLst/>
              <a:gdLst>
                <a:gd name="T0" fmla="*/ 0 w 137"/>
                <a:gd name="T1" fmla="*/ 0 h 344"/>
                <a:gd name="T2" fmla="*/ 0 w 137"/>
                <a:gd name="T3" fmla="*/ 0 h 344"/>
                <a:gd name="T4" fmla="*/ 0 w 137"/>
                <a:gd name="T5" fmla="*/ 0 h 344"/>
                <a:gd name="T6" fmla="*/ 0 w 137"/>
                <a:gd name="T7" fmla="*/ 0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7"/>
                <a:gd name="T13" fmla="*/ 0 h 344"/>
                <a:gd name="T14" fmla="*/ 137 w 137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7" h="344">
                  <a:moveTo>
                    <a:pt x="137" y="0"/>
                  </a:moveTo>
                  <a:lnTo>
                    <a:pt x="42" y="344"/>
                  </a:lnTo>
                  <a:lnTo>
                    <a:pt x="0" y="3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28" name="Freeform 2755"/>
            <p:cNvSpPr>
              <a:spLocks/>
            </p:cNvSpPr>
            <p:nvPr/>
          </p:nvSpPr>
          <p:spPr bwMode="auto">
            <a:xfrm>
              <a:off x="3055" y="1500"/>
              <a:ext cx="30" cy="54"/>
            </a:xfrm>
            <a:custGeom>
              <a:avLst/>
              <a:gdLst>
                <a:gd name="T0" fmla="*/ 0 w 179"/>
                <a:gd name="T1" fmla="*/ 0 h 344"/>
                <a:gd name="T2" fmla="*/ 0 w 179"/>
                <a:gd name="T3" fmla="*/ 0 h 344"/>
                <a:gd name="T4" fmla="*/ 0 w 179"/>
                <a:gd name="T5" fmla="*/ 0 h 344"/>
                <a:gd name="T6" fmla="*/ 0 w 179"/>
                <a:gd name="T7" fmla="*/ 0 h 344"/>
                <a:gd name="T8" fmla="*/ 0 w 179"/>
                <a:gd name="T9" fmla="*/ 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344"/>
                <a:gd name="T17" fmla="*/ 179 w 179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344">
                  <a:moveTo>
                    <a:pt x="179" y="18"/>
                  </a:moveTo>
                  <a:lnTo>
                    <a:pt x="137" y="0"/>
                  </a:lnTo>
                  <a:lnTo>
                    <a:pt x="0" y="327"/>
                  </a:lnTo>
                  <a:lnTo>
                    <a:pt x="42" y="344"/>
                  </a:lnTo>
                  <a:lnTo>
                    <a:pt x="179" y="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29" name="Freeform 2756"/>
            <p:cNvSpPr>
              <a:spLocks/>
            </p:cNvSpPr>
            <p:nvPr/>
          </p:nvSpPr>
          <p:spPr bwMode="auto">
            <a:xfrm>
              <a:off x="3132" y="1564"/>
              <a:ext cx="7" cy="191"/>
            </a:xfrm>
            <a:custGeom>
              <a:avLst/>
              <a:gdLst>
                <a:gd name="T0" fmla="*/ 0 w 45"/>
                <a:gd name="T1" fmla="*/ 0 h 1203"/>
                <a:gd name="T2" fmla="*/ 0 w 45"/>
                <a:gd name="T3" fmla="*/ 0 h 1203"/>
                <a:gd name="T4" fmla="*/ 0 w 45"/>
                <a:gd name="T5" fmla="*/ 0 h 1203"/>
                <a:gd name="T6" fmla="*/ 0 w 45"/>
                <a:gd name="T7" fmla="*/ 0 h 1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03"/>
                <a:gd name="T14" fmla="*/ 45 w 45"/>
                <a:gd name="T15" fmla="*/ 1203 h 1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03">
                  <a:moveTo>
                    <a:pt x="45" y="0"/>
                  </a:moveTo>
                  <a:lnTo>
                    <a:pt x="0" y="0"/>
                  </a:lnTo>
                  <a:lnTo>
                    <a:pt x="45" y="120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30" name="Freeform 2757"/>
            <p:cNvSpPr>
              <a:spLocks/>
            </p:cNvSpPr>
            <p:nvPr/>
          </p:nvSpPr>
          <p:spPr bwMode="auto">
            <a:xfrm>
              <a:off x="3132" y="1564"/>
              <a:ext cx="7" cy="191"/>
            </a:xfrm>
            <a:custGeom>
              <a:avLst/>
              <a:gdLst>
                <a:gd name="T0" fmla="*/ 0 w 45"/>
                <a:gd name="T1" fmla="*/ 0 h 1203"/>
                <a:gd name="T2" fmla="*/ 0 w 45"/>
                <a:gd name="T3" fmla="*/ 0 h 1203"/>
                <a:gd name="T4" fmla="*/ 0 w 45"/>
                <a:gd name="T5" fmla="*/ 0 h 1203"/>
                <a:gd name="T6" fmla="*/ 0 w 45"/>
                <a:gd name="T7" fmla="*/ 0 h 1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03"/>
                <a:gd name="T14" fmla="*/ 45 w 45"/>
                <a:gd name="T15" fmla="*/ 1203 h 1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03">
                  <a:moveTo>
                    <a:pt x="0" y="0"/>
                  </a:moveTo>
                  <a:lnTo>
                    <a:pt x="45" y="1203"/>
                  </a:lnTo>
                  <a:lnTo>
                    <a:pt x="0" y="1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31" name="Rectangle 2758"/>
            <p:cNvSpPr>
              <a:spLocks noChangeArrowheads="1"/>
            </p:cNvSpPr>
            <p:nvPr/>
          </p:nvSpPr>
          <p:spPr bwMode="auto">
            <a:xfrm>
              <a:off x="3132" y="1564"/>
              <a:ext cx="7" cy="19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32" name="Freeform 2759"/>
            <p:cNvSpPr>
              <a:spLocks/>
            </p:cNvSpPr>
            <p:nvPr/>
          </p:nvSpPr>
          <p:spPr bwMode="auto">
            <a:xfrm>
              <a:off x="3136" y="1560"/>
              <a:ext cx="38" cy="7"/>
            </a:xfrm>
            <a:custGeom>
              <a:avLst/>
              <a:gdLst>
                <a:gd name="T0" fmla="*/ 0 w 238"/>
                <a:gd name="T1" fmla="*/ 0 h 46"/>
                <a:gd name="T2" fmla="*/ 0 w 238"/>
                <a:gd name="T3" fmla="*/ 0 h 46"/>
                <a:gd name="T4" fmla="*/ 0 w 238"/>
                <a:gd name="T5" fmla="*/ 0 h 46"/>
                <a:gd name="T6" fmla="*/ 0 w 23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46"/>
                <a:gd name="T14" fmla="*/ 238 w 23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46">
                  <a:moveTo>
                    <a:pt x="0" y="0"/>
                  </a:moveTo>
                  <a:lnTo>
                    <a:pt x="0" y="46"/>
                  </a:lnTo>
                  <a:lnTo>
                    <a:pt x="2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33" name="Freeform 2760"/>
            <p:cNvSpPr>
              <a:spLocks/>
            </p:cNvSpPr>
            <p:nvPr/>
          </p:nvSpPr>
          <p:spPr bwMode="auto">
            <a:xfrm>
              <a:off x="3136" y="1560"/>
              <a:ext cx="38" cy="7"/>
            </a:xfrm>
            <a:custGeom>
              <a:avLst/>
              <a:gdLst>
                <a:gd name="T0" fmla="*/ 0 w 238"/>
                <a:gd name="T1" fmla="*/ 0 h 46"/>
                <a:gd name="T2" fmla="*/ 0 w 238"/>
                <a:gd name="T3" fmla="*/ 0 h 46"/>
                <a:gd name="T4" fmla="*/ 0 w 238"/>
                <a:gd name="T5" fmla="*/ 0 h 46"/>
                <a:gd name="T6" fmla="*/ 0 w 23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46"/>
                <a:gd name="T14" fmla="*/ 238 w 23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46">
                  <a:moveTo>
                    <a:pt x="0" y="46"/>
                  </a:moveTo>
                  <a:lnTo>
                    <a:pt x="238" y="0"/>
                  </a:lnTo>
                  <a:lnTo>
                    <a:pt x="238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34" name="Rectangle 2761"/>
            <p:cNvSpPr>
              <a:spLocks noChangeArrowheads="1"/>
            </p:cNvSpPr>
            <p:nvPr/>
          </p:nvSpPr>
          <p:spPr bwMode="auto">
            <a:xfrm>
              <a:off x="3136" y="1560"/>
              <a:ext cx="3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35" name="Freeform 2762"/>
            <p:cNvSpPr>
              <a:spLocks/>
            </p:cNvSpPr>
            <p:nvPr/>
          </p:nvSpPr>
          <p:spPr bwMode="auto">
            <a:xfrm>
              <a:off x="3221" y="1503"/>
              <a:ext cx="30" cy="51"/>
            </a:xfrm>
            <a:custGeom>
              <a:avLst/>
              <a:gdLst>
                <a:gd name="T0" fmla="*/ 0 w 181"/>
                <a:gd name="T1" fmla="*/ 0 h 326"/>
                <a:gd name="T2" fmla="*/ 0 w 181"/>
                <a:gd name="T3" fmla="*/ 0 h 326"/>
                <a:gd name="T4" fmla="*/ 0 w 181"/>
                <a:gd name="T5" fmla="*/ 0 h 326"/>
                <a:gd name="T6" fmla="*/ 0 w 181"/>
                <a:gd name="T7" fmla="*/ 0 h 3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"/>
                <a:gd name="T13" fmla="*/ 0 h 326"/>
                <a:gd name="T14" fmla="*/ 181 w 181"/>
                <a:gd name="T15" fmla="*/ 326 h 3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" h="326">
                  <a:moveTo>
                    <a:pt x="140" y="326"/>
                  </a:moveTo>
                  <a:lnTo>
                    <a:pt x="181" y="309"/>
                  </a:lnTo>
                  <a:lnTo>
                    <a:pt x="0" y="0"/>
                  </a:lnTo>
                  <a:lnTo>
                    <a:pt x="140" y="3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36" name="Freeform 2763"/>
            <p:cNvSpPr>
              <a:spLocks/>
            </p:cNvSpPr>
            <p:nvPr/>
          </p:nvSpPr>
          <p:spPr bwMode="auto">
            <a:xfrm>
              <a:off x="3221" y="1500"/>
              <a:ext cx="30" cy="51"/>
            </a:xfrm>
            <a:custGeom>
              <a:avLst/>
              <a:gdLst>
                <a:gd name="T0" fmla="*/ 0 w 181"/>
                <a:gd name="T1" fmla="*/ 0 h 327"/>
                <a:gd name="T2" fmla="*/ 0 w 181"/>
                <a:gd name="T3" fmla="*/ 0 h 327"/>
                <a:gd name="T4" fmla="*/ 0 w 181"/>
                <a:gd name="T5" fmla="*/ 0 h 327"/>
                <a:gd name="T6" fmla="*/ 0 w 181"/>
                <a:gd name="T7" fmla="*/ 0 h 3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"/>
                <a:gd name="T13" fmla="*/ 0 h 327"/>
                <a:gd name="T14" fmla="*/ 181 w 181"/>
                <a:gd name="T15" fmla="*/ 327 h 3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" h="327">
                  <a:moveTo>
                    <a:pt x="181" y="327"/>
                  </a:moveTo>
                  <a:lnTo>
                    <a:pt x="0" y="18"/>
                  </a:lnTo>
                  <a:lnTo>
                    <a:pt x="43" y="0"/>
                  </a:lnTo>
                  <a:lnTo>
                    <a:pt x="181" y="3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37" name="Freeform 2764"/>
            <p:cNvSpPr>
              <a:spLocks/>
            </p:cNvSpPr>
            <p:nvPr/>
          </p:nvSpPr>
          <p:spPr bwMode="auto">
            <a:xfrm>
              <a:off x="3221" y="1500"/>
              <a:ext cx="30" cy="54"/>
            </a:xfrm>
            <a:custGeom>
              <a:avLst/>
              <a:gdLst>
                <a:gd name="T0" fmla="*/ 0 w 181"/>
                <a:gd name="T1" fmla="*/ 0 h 344"/>
                <a:gd name="T2" fmla="*/ 0 w 181"/>
                <a:gd name="T3" fmla="*/ 0 h 344"/>
                <a:gd name="T4" fmla="*/ 0 w 181"/>
                <a:gd name="T5" fmla="*/ 0 h 344"/>
                <a:gd name="T6" fmla="*/ 0 w 181"/>
                <a:gd name="T7" fmla="*/ 0 h 344"/>
                <a:gd name="T8" fmla="*/ 0 w 181"/>
                <a:gd name="T9" fmla="*/ 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344"/>
                <a:gd name="T17" fmla="*/ 181 w 181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344">
                  <a:moveTo>
                    <a:pt x="140" y="344"/>
                  </a:moveTo>
                  <a:lnTo>
                    <a:pt x="181" y="327"/>
                  </a:lnTo>
                  <a:lnTo>
                    <a:pt x="43" y="0"/>
                  </a:lnTo>
                  <a:lnTo>
                    <a:pt x="0" y="18"/>
                  </a:lnTo>
                  <a:lnTo>
                    <a:pt x="140" y="3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38" name="Freeform 2765"/>
            <p:cNvSpPr>
              <a:spLocks/>
            </p:cNvSpPr>
            <p:nvPr/>
          </p:nvSpPr>
          <p:spPr bwMode="auto">
            <a:xfrm>
              <a:off x="3525" y="1571"/>
              <a:ext cx="155" cy="7"/>
            </a:xfrm>
            <a:custGeom>
              <a:avLst/>
              <a:gdLst>
                <a:gd name="T0" fmla="*/ 0 w 939"/>
                <a:gd name="T1" fmla="*/ 0 h 45"/>
                <a:gd name="T2" fmla="*/ 0 w 939"/>
                <a:gd name="T3" fmla="*/ 0 h 45"/>
                <a:gd name="T4" fmla="*/ 0 w 939"/>
                <a:gd name="T5" fmla="*/ 0 h 45"/>
                <a:gd name="T6" fmla="*/ 0 w 9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5"/>
                <a:gd name="T14" fmla="*/ 939 w 9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5">
                  <a:moveTo>
                    <a:pt x="939" y="45"/>
                  </a:moveTo>
                  <a:lnTo>
                    <a:pt x="939" y="0"/>
                  </a:lnTo>
                  <a:lnTo>
                    <a:pt x="0" y="45"/>
                  </a:lnTo>
                  <a:lnTo>
                    <a:pt x="93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39" name="Freeform 2766"/>
            <p:cNvSpPr>
              <a:spLocks/>
            </p:cNvSpPr>
            <p:nvPr/>
          </p:nvSpPr>
          <p:spPr bwMode="auto">
            <a:xfrm>
              <a:off x="3525" y="1571"/>
              <a:ext cx="155" cy="7"/>
            </a:xfrm>
            <a:custGeom>
              <a:avLst/>
              <a:gdLst>
                <a:gd name="T0" fmla="*/ 0 w 939"/>
                <a:gd name="T1" fmla="*/ 0 h 45"/>
                <a:gd name="T2" fmla="*/ 0 w 939"/>
                <a:gd name="T3" fmla="*/ 0 h 45"/>
                <a:gd name="T4" fmla="*/ 0 w 939"/>
                <a:gd name="T5" fmla="*/ 0 h 45"/>
                <a:gd name="T6" fmla="*/ 0 w 9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5"/>
                <a:gd name="T14" fmla="*/ 939 w 9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5">
                  <a:moveTo>
                    <a:pt x="93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40" name="Rectangle 2767"/>
            <p:cNvSpPr>
              <a:spLocks noChangeArrowheads="1"/>
            </p:cNvSpPr>
            <p:nvPr/>
          </p:nvSpPr>
          <p:spPr bwMode="auto">
            <a:xfrm>
              <a:off x="3525" y="1571"/>
              <a:ext cx="15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41" name="Freeform 2768"/>
            <p:cNvSpPr>
              <a:spLocks/>
            </p:cNvSpPr>
            <p:nvPr/>
          </p:nvSpPr>
          <p:spPr bwMode="auto">
            <a:xfrm>
              <a:off x="3525" y="1549"/>
              <a:ext cx="155" cy="8"/>
            </a:xfrm>
            <a:custGeom>
              <a:avLst/>
              <a:gdLst>
                <a:gd name="T0" fmla="*/ 0 w 939"/>
                <a:gd name="T1" fmla="*/ 0 h 46"/>
                <a:gd name="T2" fmla="*/ 0 w 939"/>
                <a:gd name="T3" fmla="*/ 0 h 46"/>
                <a:gd name="T4" fmla="*/ 0 w 939"/>
                <a:gd name="T5" fmla="*/ 0 h 46"/>
                <a:gd name="T6" fmla="*/ 0 w 93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6"/>
                <a:gd name="T14" fmla="*/ 939 w 93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6">
                  <a:moveTo>
                    <a:pt x="0" y="0"/>
                  </a:moveTo>
                  <a:lnTo>
                    <a:pt x="0" y="46"/>
                  </a:lnTo>
                  <a:lnTo>
                    <a:pt x="9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42" name="Freeform 2769"/>
            <p:cNvSpPr>
              <a:spLocks/>
            </p:cNvSpPr>
            <p:nvPr/>
          </p:nvSpPr>
          <p:spPr bwMode="auto">
            <a:xfrm>
              <a:off x="3525" y="1549"/>
              <a:ext cx="155" cy="8"/>
            </a:xfrm>
            <a:custGeom>
              <a:avLst/>
              <a:gdLst>
                <a:gd name="T0" fmla="*/ 0 w 939"/>
                <a:gd name="T1" fmla="*/ 0 h 46"/>
                <a:gd name="T2" fmla="*/ 0 w 939"/>
                <a:gd name="T3" fmla="*/ 0 h 46"/>
                <a:gd name="T4" fmla="*/ 0 w 939"/>
                <a:gd name="T5" fmla="*/ 0 h 46"/>
                <a:gd name="T6" fmla="*/ 0 w 93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9"/>
                <a:gd name="T13" fmla="*/ 0 h 46"/>
                <a:gd name="T14" fmla="*/ 939 w 93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9" h="46">
                  <a:moveTo>
                    <a:pt x="0" y="46"/>
                  </a:moveTo>
                  <a:lnTo>
                    <a:pt x="939" y="0"/>
                  </a:lnTo>
                  <a:lnTo>
                    <a:pt x="939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43" name="Rectangle 2770"/>
            <p:cNvSpPr>
              <a:spLocks noChangeArrowheads="1"/>
            </p:cNvSpPr>
            <p:nvPr/>
          </p:nvSpPr>
          <p:spPr bwMode="auto">
            <a:xfrm>
              <a:off x="3525" y="1549"/>
              <a:ext cx="15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44" name="Freeform 2771"/>
            <p:cNvSpPr>
              <a:spLocks/>
            </p:cNvSpPr>
            <p:nvPr/>
          </p:nvSpPr>
          <p:spPr bwMode="auto">
            <a:xfrm>
              <a:off x="3503" y="1498"/>
              <a:ext cx="135" cy="7"/>
            </a:xfrm>
            <a:custGeom>
              <a:avLst/>
              <a:gdLst>
                <a:gd name="T0" fmla="*/ 0 w 821"/>
                <a:gd name="T1" fmla="*/ 0 h 46"/>
                <a:gd name="T2" fmla="*/ 0 w 821"/>
                <a:gd name="T3" fmla="*/ 0 h 46"/>
                <a:gd name="T4" fmla="*/ 0 w 821"/>
                <a:gd name="T5" fmla="*/ 0 h 46"/>
                <a:gd name="T6" fmla="*/ 0 w 82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1"/>
                <a:gd name="T13" fmla="*/ 0 h 46"/>
                <a:gd name="T14" fmla="*/ 821 w 82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1" h="46">
                  <a:moveTo>
                    <a:pt x="0" y="0"/>
                  </a:moveTo>
                  <a:lnTo>
                    <a:pt x="0" y="46"/>
                  </a:lnTo>
                  <a:lnTo>
                    <a:pt x="8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45" name="Freeform 2772"/>
            <p:cNvSpPr>
              <a:spLocks/>
            </p:cNvSpPr>
            <p:nvPr/>
          </p:nvSpPr>
          <p:spPr bwMode="auto">
            <a:xfrm>
              <a:off x="3503" y="1498"/>
              <a:ext cx="135" cy="7"/>
            </a:xfrm>
            <a:custGeom>
              <a:avLst/>
              <a:gdLst>
                <a:gd name="T0" fmla="*/ 0 w 821"/>
                <a:gd name="T1" fmla="*/ 0 h 46"/>
                <a:gd name="T2" fmla="*/ 0 w 821"/>
                <a:gd name="T3" fmla="*/ 0 h 46"/>
                <a:gd name="T4" fmla="*/ 0 w 821"/>
                <a:gd name="T5" fmla="*/ 0 h 46"/>
                <a:gd name="T6" fmla="*/ 0 w 821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21"/>
                <a:gd name="T13" fmla="*/ 0 h 46"/>
                <a:gd name="T14" fmla="*/ 821 w 821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21" h="46">
                  <a:moveTo>
                    <a:pt x="0" y="46"/>
                  </a:moveTo>
                  <a:lnTo>
                    <a:pt x="821" y="0"/>
                  </a:lnTo>
                  <a:lnTo>
                    <a:pt x="821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46" name="Rectangle 2773"/>
            <p:cNvSpPr>
              <a:spLocks noChangeArrowheads="1"/>
            </p:cNvSpPr>
            <p:nvPr/>
          </p:nvSpPr>
          <p:spPr bwMode="auto">
            <a:xfrm>
              <a:off x="3503" y="1498"/>
              <a:ext cx="13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47" name="Freeform 2774"/>
            <p:cNvSpPr>
              <a:spLocks/>
            </p:cNvSpPr>
            <p:nvPr/>
          </p:nvSpPr>
          <p:spPr bwMode="auto">
            <a:xfrm>
              <a:off x="3409" y="1564"/>
              <a:ext cx="8" cy="191"/>
            </a:xfrm>
            <a:custGeom>
              <a:avLst/>
              <a:gdLst>
                <a:gd name="T0" fmla="*/ 0 w 45"/>
                <a:gd name="T1" fmla="*/ 0 h 1203"/>
                <a:gd name="T2" fmla="*/ 0 w 45"/>
                <a:gd name="T3" fmla="*/ 0 h 1203"/>
                <a:gd name="T4" fmla="*/ 0 w 45"/>
                <a:gd name="T5" fmla="*/ 0 h 1203"/>
                <a:gd name="T6" fmla="*/ 0 w 45"/>
                <a:gd name="T7" fmla="*/ 0 h 1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03"/>
                <a:gd name="T14" fmla="*/ 45 w 45"/>
                <a:gd name="T15" fmla="*/ 1203 h 1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03">
                  <a:moveTo>
                    <a:pt x="45" y="0"/>
                  </a:moveTo>
                  <a:lnTo>
                    <a:pt x="0" y="0"/>
                  </a:lnTo>
                  <a:lnTo>
                    <a:pt x="45" y="120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48" name="Freeform 2775"/>
            <p:cNvSpPr>
              <a:spLocks/>
            </p:cNvSpPr>
            <p:nvPr/>
          </p:nvSpPr>
          <p:spPr bwMode="auto">
            <a:xfrm>
              <a:off x="3409" y="1564"/>
              <a:ext cx="8" cy="191"/>
            </a:xfrm>
            <a:custGeom>
              <a:avLst/>
              <a:gdLst>
                <a:gd name="T0" fmla="*/ 0 w 45"/>
                <a:gd name="T1" fmla="*/ 0 h 1203"/>
                <a:gd name="T2" fmla="*/ 0 w 45"/>
                <a:gd name="T3" fmla="*/ 0 h 1203"/>
                <a:gd name="T4" fmla="*/ 0 w 45"/>
                <a:gd name="T5" fmla="*/ 0 h 1203"/>
                <a:gd name="T6" fmla="*/ 0 w 45"/>
                <a:gd name="T7" fmla="*/ 0 h 1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03"/>
                <a:gd name="T14" fmla="*/ 45 w 45"/>
                <a:gd name="T15" fmla="*/ 1203 h 1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03">
                  <a:moveTo>
                    <a:pt x="0" y="0"/>
                  </a:moveTo>
                  <a:lnTo>
                    <a:pt x="45" y="1203"/>
                  </a:lnTo>
                  <a:lnTo>
                    <a:pt x="0" y="1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49" name="Rectangle 2776"/>
            <p:cNvSpPr>
              <a:spLocks noChangeArrowheads="1"/>
            </p:cNvSpPr>
            <p:nvPr/>
          </p:nvSpPr>
          <p:spPr bwMode="auto">
            <a:xfrm>
              <a:off x="3409" y="1564"/>
              <a:ext cx="8" cy="19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50" name="Freeform 2777"/>
            <p:cNvSpPr>
              <a:spLocks/>
            </p:cNvSpPr>
            <p:nvPr/>
          </p:nvSpPr>
          <p:spPr bwMode="auto">
            <a:xfrm>
              <a:off x="3413" y="1560"/>
              <a:ext cx="40" cy="7"/>
            </a:xfrm>
            <a:custGeom>
              <a:avLst/>
              <a:gdLst>
                <a:gd name="T0" fmla="*/ 0 w 237"/>
                <a:gd name="T1" fmla="*/ 0 h 46"/>
                <a:gd name="T2" fmla="*/ 0 w 237"/>
                <a:gd name="T3" fmla="*/ 0 h 46"/>
                <a:gd name="T4" fmla="*/ 0 w 237"/>
                <a:gd name="T5" fmla="*/ 0 h 46"/>
                <a:gd name="T6" fmla="*/ 0 w 23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7"/>
                <a:gd name="T13" fmla="*/ 0 h 46"/>
                <a:gd name="T14" fmla="*/ 237 w 23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7" h="46">
                  <a:moveTo>
                    <a:pt x="0" y="0"/>
                  </a:moveTo>
                  <a:lnTo>
                    <a:pt x="0" y="46"/>
                  </a:lnTo>
                  <a:lnTo>
                    <a:pt x="2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51" name="Freeform 2778"/>
            <p:cNvSpPr>
              <a:spLocks/>
            </p:cNvSpPr>
            <p:nvPr/>
          </p:nvSpPr>
          <p:spPr bwMode="auto">
            <a:xfrm>
              <a:off x="3413" y="1560"/>
              <a:ext cx="40" cy="7"/>
            </a:xfrm>
            <a:custGeom>
              <a:avLst/>
              <a:gdLst>
                <a:gd name="T0" fmla="*/ 0 w 237"/>
                <a:gd name="T1" fmla="*/ 0 h 46"/>
                <a:gd name="T2" fmla="*/ 0 w 237"/>
                <a:gd name="T3" fmla="*/ 0 h 46"/>
                <a:gd name="T4" fmla="*/ 0 w 237"/>
                <a:gd name="T5" fmla="*/ 0 h 46"/>
                <a:gd name="T6" fmla="*/ 0 w 23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7"/>
                <a:gd name="T13" fmla="*/ 0 h 46"/>
                <a:gd name="T14" fmla="*/ 237 w 23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7" h="46">
                  <a:moveTo>
                    <a:pt x="0" y="46"/>
                  </a:moveTo>
                  <a:lnTo>
                    <a:pt x="237" y="0"/>
                  </a:lnTo>
                  <a:lnTo>
                    <a:pt x="237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52" name="Rectangle 2779"/>
            <p:cNvSpPr>
              <a:spLocks noChangeArrowheads="1"/>
            </p:cNvSpPr>
            <p:nvPr/>
          </p:nvSpPr>
          <p:spPr bwMode="auto">
            <a:xfrm>
              <a:off x="3413" y="1560"/>
              <a:ext cx="4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53" name="Freeform 2780"/>
            <p:cNvSpPr>
              <a:spLocks/>
            </p:cNvSpPr>
            <p:nvPr/>
          </p:nvSpPr>
          <p:spPr bwMode="auto">
            <a:xfrm>
              <a:off x="3341" y="1500"/>
              <a:ext cx="23" cy="54"/>
            </a:xfrm>
            <a:custGeom>
              <a:avLst/>
              <a:gdLst>
                <a:gd name="T0" fmla="*/ 0 w 137"/>
                <a:gd name="T1" fmla="*/ 0 h 344"/>
                <a:gd name="T2" fmla="*/ 0 w 137"/>
                <a:gd name="T3" fmla="*/ 0 h 344"/>
                <a:gd name="T4" fmla="*/ 0 w 137"/>
                <a:gd name="T5" fmla="*/ 0 h 344"/>
                <a:gd name="T6" fmla="*/ 0 w 137"/>
                <a:gd name="T7" fmla="*/ 0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7"/>
                <a:gd name="T13" fmla="*/ 0 h 344"/>
                <a:gd name="T14" fmla="*/ 137 w 137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7" h="344">
                  <a:moveTo>
                    <a:pt x="137" y="18"/>
                  </a:moveTo>
                  <a:lnTo>
                    <a:pt x="95" y="0"/>
                  </a:lnTo>
                  <a:lnTo>
                    <a:pt x="0" y="344"/>
                  </a:lnTo>
                  <a:lnTo>
                    <a:pt x="137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54" name="Freeform 2781"/>
            <p:cNvSpPr>
              <a:spLocks/>
            </p:cNvSpPr>
            <p:nvPr/>
          </p:nvSpPr>
          <p:spPr bwMode="auto">
            <a:xfrm>
              <a:off x="3334" y="1500"/>
              <a:ext cx="23" cy="54"/>
            </a:xfrm>
            <a:custGeom>
              <a:avLst/>
              <a:gdLst>
                <a:gd name="T0" fmla="*/ 0 w 137"/>
                <a:gd name="T1" fmla="*/ 0 h 344"/>
                <a:gd name="T2" fmla="*/ 0 w 137"/>
                <a:gd name="T3" fmla="*/ 0 h 344"/>
                <a:gd name="T4" fmla="*/ 0 w 137"/>
                <a:gd name="T5" fmla="*/ 0 h 344"/>
                <a:gd name="T6" fmla="*/ 0 w 137"/>
                <a:gd name="T7" fmla="*/ 0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7"/>
                <a:gd name="T13" fmla="*/ 0 h 344"/>
                <a:gd name="T14" fmla="*/ 137 w 137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7" h="344">
                  <a:moveTo>
                    <a:pt x="137" y="0"/>
                  </a:moveTo>
                  <a:lnTo>
                    <a:pt x="42" y="344"/>
                  </a:lnTo>
                  <a:lnTo>
                    <a:pt x="0" y="3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55" name="Freeform 2782"/>
            <p:cNvSpPr>
              <a:spLocks/>
            </p:cNvSpPr>
            <p:nvPr/>
          </p:nvSpPr>
          <p:spPr bwMode="auto">
            <a:xfrm>
              <a:off x="3334" y="1500"/>
              <a:ext cx="30" cy="54"/>
            </a:xfrm>
            <a:custGeom>
              <a:avLst/>
              <a:gdLst>
                <a:gd name="T0" fmla="*/ 0 w 179"/>
                <a:gd name="T1" fmla="*/ 0 h 344"/>
                <a:gd name="T2" fmla="*/ 0 w 179"/>
                <a:gd name="T3" fmla="*/ 0 h 344"/>
                <a:gd name="T4" fmla="*/ 0 w 179"/>
                <a:gd name="T5" fmla="*/ 0 h 344"/>
                <a:gd name="T6" fmla="*/ 0 w 179"/>
                <a:gd name="T7" fmla="*/ 0 h 344"/>
                <a:gd name="T8" fmla="*/ 0 w 179"/>
                <a:gd name="T9" fmla="*/ 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344"/>
                <a:gd name="T17" fmla="*/ 179 w 179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344">
                  <a:moveTo>
                    <a:pt x="179" y="18"/>
                  </a:moveTo>
                  <a:lnTo>
                    <a:pt x="137" y="0"/>
                  </a:lnTo>
                  <a:lnTo>
                    <a:pt x="0" y="327"/>
                  </a:lnTo>
                  <a:lnTo>
                    <a:pt x="42" y="344"/>
                  </a:lnTo>
                  <a:lnTo>
                    <a:pt x="179" y="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56" name="Freeform 2783"/>
            <p:cNvSpPr>
              <a:spLocks/>
            </p:cNvSpPr>
            <p:nvPr/>
          </p:nvSpPr>
          <p:spPr bwMode="auto">
            <a:xfrm>
              <a:off x="3499" y="1503"/>
              <a:ext cx="29" cy="51"/>
            </a:xfrm>
            <a:custGeom>
              <a:avLst/>
              <a:gdLst>
                <a:gd name="T0" fmla="*/ 0 w 181"/>
                <a:gd name="T1" fmla="*/ 0 h 326"/>
                <a:gd name="T2" fmla="*/ 0 w 181"/>
                <a:gd name="T3" fmla="*/ 0 h 326"/>
                <a:gd name="T4" fmla="*/ 0 w 181"/>
                <a:gd name="T5" fmla="*/ 0 h 326"/>
                <a:gd name="T6" fmla="*/ 0 w 181"/>
                <a:gd name="T7" fmla="*/ 0 h 3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"/>
                <a:gd name="T13" fmla="*/ 0 h 326"/>
                <a:gd name="T14" fmla="*/ 181 w 181"/>
                <a:gd name="T15" fmla="*/ 326 h 3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" h="326">
                  <a:moveTo>
                    <a:pt x="139" y="326"/>
                  </a:moveTo>
                  <a:lnTo>
                    <a:pt x="181" y="309"/>
                  </a:lnTo>
                  <a:lnTo>
                    <a:pt x="0" y="0"/>
                  </a:lnTo>
                  <a:lnTo>
                    <a:pt x="139" y="3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57" name="Freeform 2784"/>
            <p:cNvSpPr>
              <a:spLocks/>
            </p:cNvSpPr>
            <p:nvPr/>
          </p:nvSpPr>
          <p:spPr bwMode="auto">
            <a:xfrm>
              <a:off x="3499" y="1500"/>
              <a:ext cx="29" cy="51"/>
            </a:xfrm>
            <a:custGeom>
              <a:avLst/>
              <a:gdLst>
                <a:gd name="T0" fmla="*/ 0 w 181"/>
                <a:gd name="T1" fmla="*/ 0 h 327"/>
                <a:gd name="T2" fmla="*/ 0 w 181"/>
                <a:gd name="T3" fmla="*/ 0 h 327"/>
                <a:gd name="T4" fmla="*/ 0 w 181"/>
                <a:gd name="T5" fmla="*/ 0 h 327"/>
                <a:gd name="T6" fmla="*/ 0 w 181"/>
                <a:gd name="T7" fmla="*/ 0 h 3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"/>
                <a:gd name="T13" fmla="*/ 0 h 327"/>
                <a:gd name="T14" fmla="*/ 181 w 181"/>
                <a:gd name="T15" fmla="*/ 327 h 3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" h="327">
                  <a:moveTo>
                    <a:pt x="181" y="327"/>
                  </a:moveTo>
                  <a:lnTo>
                    <a:pt x="0" y="18"/>
                  </a:lnTo>
                  <a:lnTo>
                    <a:pt x="42" y="0"/>
                  </a:lnTo>
                  <a:lnTo>
                    <a:pt x="181" y="3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58" name="Freeform 2785"/>
            <p:cNvSpPr>
              <a:spLocks/>
            </p:cNvSpPr>
            <p:nvPr/>
          </p:nvSpPr>
          <p:spPr bwMode="auto">
            <a:xfrm>
              <a:off x="3499" y="1500"/>
              <a:ext cx="29" cy="54"/>
            </a:xfrm>
            <a:custGeom>
              <a:avLst/>
              <a:gdLst>
                <a:gd name="T0" fmla="*/ 0 w 181"/>
                <a:gd name="T1" fmla="*/ 0 h 344"/>
                <a:gd name="T2" fmla="*/ 0 w 181"/>
                <a:gd name="T3" fmla="*/ 0 h 344"/>
                <a:gd name="T4" fmla="*/ 0 w 181"/>
                <a:gd name="T5" fmla="*/ 0 h 344"/>
                <a:gd name="T6" fmla="*/ 0 w 181"/>
                <a:gd name="T7" fmla="*/ 0 h 344"/>
                <a:gd name="T8" fmla="*/ 0 w 181"/>
                <a:gd name="T9" fmla="*/ 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344"/>
                <a:gd name="T17" fmla="*/ 181 w 181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344">
                  <a:moveTo>
                    <a:pt x="139" y="344"/>
                  </a:moveTo>
                  <a:lnTo>
                    <a:pt x="181" y="327"/>
                  </a:lnTo>
                  <a:lnTo>
                    <a:pt x="42" y="0"/>
                  </a:lnTo>
                  <a:lnTo>
                    <a:pt x="0" y="18"/>
                  </a:lnTo>
                  <a:lnTo>
                    <a:pt x="139" y="3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59" name="Freeform 2786"/>
            <p:cNvSpPr>
              <a:spLocks/>
            </p:cNvSpPr>
            <p:nvPr/>
          </p:nvSpPr>
          <p:spPr bwMode="auto">
            <a:xfrm>
              <a:off x="3688" y="1564"/>
              <a:ext cx="7" cy="191"/>
            </a:xfrm>
            <a:custGeom>
              <a:avLst/>
              <a:gdLst>
                <a:gd name="T0" fmla="*/ 0 w 46"/>
                <a:gd name="T1" fmla="*/ 0 h 1203"/>
                <a:gd name="T2" fmla="*/ 0 w 46"/>
                <a:gd name="T3" fmla="*/ 0 h 1203"/>
                <a:gd name="T4" fmla="*/ 0 w 46"/>
                <a:gd name="T5" fmla="*/ 0 h 1203"/>
                <a:gd name="T6" fmla="*/ 0 w 46"/>
                <a:gd name="T7" fmla="*/ 0 h 1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203"/>
                <a:gd name="T14" fmla="*/ 46 w 46"/>
                <a:gd name="T15" fmla="*/ 1203 h 1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203">
                  <a:moveTo>
                    <a:pt x="46" y="0"/>
                  </a:moveTo>
                  <a:lnTo>
                    <a:pt x="0" y="0"/>
                  </a:lnTo>
                  <a:lnTo>
                    <a:pt x="46" y="120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60" name="Freeform 2787"/>
            <p:cNvSpPr>
              <a:spLocks/>
            </p:cNvSpPr>
            <p:nvPr/>
          </p:nvSpPr>
          <p:spPr bwMode="auto">
            <a:xfrm>
              <a:off x="3688" y="1564"/>
              <a:ext cx="7" cy="191"/>
            </a:xfrm>
            <a:custGeom>
              <a:avLst/>
              <a:gdLst>
                <a:gd name="T0" fmla="*/ 0 w 46"/>
                <a:gd name="T1" fmla="*/ 0 h 1203"/>
                <a:gd name="T2" fmla="*/ 0 w 46"/>
                <a:gd name="T3" fmla="*/ 0 h 1203"/>
                <a:gd name="T4" fmla="*/ 0 w 46"/>
                <a:gd name="T5" fmla="*/ 0 h 1203"/>
                <a:gd name="T6" fmla="*/ 0 w 46"/>
                <a:gd name="T7" fmla="*/ 0 h 1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203"/>
                <a:gd name="T14" fmla="*/ 46 w 46"/>
                <a:gd name="T15" fmla="*/ 1203 h 1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203">
                  <a:moveTo>
                    <a:pt x="0" y="0"/>
                  </a:moveTo>
                  <a:lnTo>
                    <a:pt x="46" y="1203"/>
                  </a:lnTo>
                  <a:lnTo>
                    <a:pt x="0" y="1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61" name="Rectangle 2788"/>
            <p:cNvSpPr>
              <a:spLocks noChangeArrowheads="1"/>
            </p:cNvSpPr>
            <p:nvPr/>
          </p:nvSpPr>
          <p:spPr bwMode="auto">
            <a:xfrm>
              <a:off x="3688" y="1564"/>
              <a:ext cx="7" cy="19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62" name="Freeform 2789"/>
            <p:cNvSpPr>
              <a:spLocks/>
            </p:cNvSpPr>
            <p:nvPr/>
          </p:nvSpPr>
          <p:spPr bwMode="auto">
            <a:xfrm>
              <a:off x="3691" y="1560"/>
              <a:ext cx="40" cy="7"/>
            </a:xfrm>
            <a:custGeom>
              <a:avLst/>
              <a:gdLst>
                <a:gd name="T0" fmla="*/ 0 w 237"/>
                <a:gd name="T1" fmla="*/ 0 h 46"/>
                <a:gd name="T2" fmla="*/ 0 w 237"/>
                <a:gd name="T3" fmla="*/ 0 h 46"/>
                <a:gd name="T4" fmla="*/ 0 w 237"/>
                <a:gd name="T5" fmla="*/ 0 h 46"/>
                <a:gd name="T6" fmla="*/ 0 w 23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7"/>
                <a:gd name="T13" fmla="*/ 0 h 46"/>
                <a:gd name="T14" fmla="*/ 237 w 23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7" h="46">
                  <a:moveTo>
                    <a:pt x="0" y="0"/>
                  </a:moveTo>
                  <a:lnTo>
                    <a:pt x="0" y="46"/>
                  </a:lnTo>
                  <a:lnTo>
                    <a:pt x="2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63" name="Freeform 2790"/>
            <p:cNvSpPr>
              <a:spLocks/>
            </p:cNvSpPr>
            <p:nvPr/>
          </p:nvSpPr>
          <p:spPr bwMode="auto">
            <a:xfrm>
              <a:off x="3691" y="1560"/>
              <a:ext cx="40" cy="7"/>
            </a:xfrm>
            <a:custGeom>
              <a:avLst/>
              <a:gdLst>
                <a:gd name="T0" fmla="*/ 0 w 237"/>
                <a:gd name="T1" fmla="*/ 0 h 46"/>
                <a:gd name="T2" fmla="*/ 0 w 237"/>
                <a:gd name="T3" fmla="*/ 0 h 46"/>
                <a:gd name="T4" fmla="*/ 0 w 237"/>
                <a:gd name="T5" fmla="*/ 0 h 46"/>
                <a:gd name="T6" fmla="*/ 0 w 23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7"/>
                <a:gd name="T13" fmla="*/ 0 h 46"/>
                <a:gd name="T14" fmla="*/ 237 w 23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7" h="46">
                  <a:moveTo>
                    <a:pt x="0" y="46"/>
                  </a:moveTo>
                  <a:lnTo>
                    <a:pt x="237" y="0"/>
                  </a:lnTo>
                  <a:lnTo>
                    <a:pt x="237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64" name="Rectangle 2791"/>
            <p:cNvSpPr>
              <a:spLocks noChangeArrowheads="1"/>
            </p:cNvSpPr>
            <p:nvPr/>
          </p:nvSpPr>
          <p:spPr bwMode="auto">
            <a:xfrm>
              <a:off x="3691" y="1560"/>
              <a:ext cx="4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65" name="Freeform 2792"/>
            <p:cNvSpPr>
              <a:spLocks/>
            </p:cNvSpPr>
            <p:nvPr/>
          </p:nvSpPr>
          <p:spPr bwMode="auto">
            <a:xfrm>
              <a:off x="3619" y="1500"/>
              <a:ext cx="23" cy="54"/>
            </a:xfrm>
            <a:custGeom>
              <a:avLst/>
              <a:gdLst>
                <a:gd name="T0" fmla="*/ 0 w 137"/>
                <a:gd name="T1" fmla="*/ 0 h 344"/>
                <a:gd name="T2" fmla="*/ 0 w 137"/>
                <a:gd name="T3" fmla="*/ 0 h 344"/>
                <a:gd name="T4" fmla="*/ 0 w 137"/>
                <a:gd name="T5" fmla="*/ 0 h 344"/>
                <a:gd name="T6" fmla="*/ 0 w 137"/>
                <a:gd name="T7" fmla="*/ 0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7"/>
                <a:gd name="T13" fmla="*/ 0 h 344"/>
                <a:gd name="T14" fmla="*/ 137 w 137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7" h="344">
                  <a:moveTo>
                    <a:pt x="137" y="18"/>
                  </a:moveTo>
                  <a:lnTo>
                    <a:pt x="94" y="0"/>
                  </a:lnTo>
                  <a:lnTo>
                    <a:pt x="0" y="344"/>
                  </a:lnTo>
                  <a:lnTo>
                    <a:pt x="137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66" name="Freeform 2793"/>
            <p:cNvSpPr>
              <a:spLocks/>
            </p:cNvSpPr>
            <p:nvPr/>
          </p:nvSpPr>
          <p:spPr bwMode="auto">
            <a:xfrm>
              <a:off x="3612" y="1500"/>
              <a:ext cx="23" cy="54"/>
            </a:xfrm>
            <a:custGeom>
              <a:avLst/>
              <a:gdLst>
                <a:gd name="T0" fmla="*/ 0 w 136"/>
                <a:gd name="T1" fmla="*/ 0 h 344"/>
                <a:gd name="T2" fmla="*/ 0 w 136"/>
                <a:gd name="T3" fmla="*/ 0 h 344"/>
                <a:gd name="T4" fmla="*/ 0 w 136"/>
                <a:gd name="T5" fmla="*/ 0 h 344"/>
                <a:gd name="T6" fmla="*/ 0 w 136"/>
                <a:gd name="T7" fmla="*/ 0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344"/>
                <a:gd name="T14" fmla="*/ 136 w 136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344">
                  <a:moveTo>
                    <a:pt x="136" y="0"/>
                  </a:moveTo>
                  <a:lnTo>
                    <a:pt x="42" y="344"/>
                  </a:lnTo>
                  <a:lnTo>
                    <a:pt x="0" y="32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67" name="Freeform 2794"/>
            <p:cNvSpPr>
              <a:spLocks/>
            </p:cNvSpPr>
            <p:nvPr/>
          </p:nvSpPr>
          <p:spPr bwMode="auto">
            <a:xfrm>
              <a:off x="3612" y="1500"/>
              <a:ext cx="30" cy="54"/>
            </a:xfrm>
            <a:custGeom>
              <a:avLst/>
              <a:gdLst>
                <a:gd name="T0" fmla="*/ 0 w 179"/>
                <a:gd name="T1" fmla="*/ 0 h 344"/>
                <a:gd name="T2" fmla="*/ 0 w 179"/>
                <a:gd name="T3" fmla="*/ 0 h 344"/>
                <a:gd name="T4" fmla="*/ 0 w 179"/>
                <a:gd name="T5" fmla="*/ 0 h 344"/>
                <a:gd name="T6" fmla="*/ 0 w 179"/>
                <a:gd name="T7" fmla="*/ 0 h 344"/>
                <a:gd name="T8" fmla="*/ 0 w 179"/>
                <a:gd name="T9" fmla="*/ 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344"/>
                <a:gd name="T17" fmla="*/ 179 w 179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344">
                  <a:moveTo>
                    <a:pt x="179" y="18"/>
                  </a:moveTo>
                  <a:lnTo>
                    <a:pt x="136" y="0"/>
                  </a:lnTo>
                  <a:lnTo>
                    <a:pt x="0" y="327"/>
                  </a:lnTo>
                  <a:lnTo>
                    <a:pt x="42" y="344"/>
                  </a:lnTo>
                  <a:lnTo>
                    <a:pt x="179" y="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68" name="Freeform 2795"/>
            <p:cNvSpPr>
              <a:spLocks/>
            </p:cNvSpPr>
            <p:nvPr/>
          </p:nvSpPr>
          <p:spPr bwMode="auto">
            <a:xfrm>
              <a:off x="3776" y="1503"/>
              <a:ext cx="31" cy="51"/>
            </a:xfrm>
            <a:custGeom>
              <a:avLst/>
              <a:gdLst>
                <a:gd name="T0" fmla="*/ 0 w 181"/>
                <a:gd name="T1" fmla="*/ 0 h 326"/>
                <a:gd name="T2" fmla="*/ 0 w 181"/>
                <a:gd name="T3" fmla="*/ 0 h 326"/>
                <a:gd name="T4" fmla="*/ 0 w 181"/>
                <a:gd name="T5" fmla="*/ 0 h 326"/>
                <a:gd name="T6" fmla="*/ 0 w 181"/>
                <a:gd name="T7" fmla="*/ 0 h 3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"/>
                <a:gd name="T13" fmla="*/ 0 h 326"/>
                <a:gd name="T14" fmla="*/ 181 w 181"/>
                <a:gd name="T15" fmla="*/ 326 h 3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" h="326">
                  <a:moveTo>
                    <a:pt x="139" y="326"/>
                  </a:moveTo>
                  <a:lnTo>
                    <a:pt x="181" y="309"/>
                  </a:lnTo>
                  <a:lnTo>
                    <a:pt x="0" y="0"/>
                  </a:lnTo>
                  <a:lnTo>
                    <a:pt x="139" y="3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69" name="Freeform 2796"/>
            <p:cNvSpPr>
              <a:spLocks/>
            </p:cNvSpPr>
            <p:nvPr/>
          </p:nvSpPr>
          <p:spPr bwMode="auto">
            <a:xfrm>
              <a:off x="3776" y="1500"/>
              <a:ext cx="31" cy="51"/>
            </a:xfrm>
            <a:custGeom>
              <a:avLst/>
              <a:gdLst>
                <a:gd name="T0" fmla="*/ 0 w 181"/>
                <a:gd name="T1" fmla="*/ 0 h 327"/>
                <a:gd name="T2" fmla="*/ 0 w 181"/>
                <a:gd name="T3" fmla="*/ 0 h 327"/>
                <a:gd name="T4" fmla="*/ 0 w 181"/>
                <a:gd name="T5" fmla="*/ 0 h 327"/>
                <a:gd name="T6" fmla="*/ 0 w 181"/>
                <a:gd name="T7" fmla="*/ 0 h 3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"/>
                <a:gd name="T13" fmla="*/ 0 h 327"/>
                <a:gd name="T14" fmla="*/ 181 w 181"/>
                <a:gd name="T15" fmla="*/ 327 h 3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" h="327">
                  <a:moveTo>
                    <a:pt x="181" y="327"/>
                  </a:moveTo>
                  <a:lnTo>
                    <a:pt x="0" y="18"/>
                  </a:lnTo>
                  <a:lnTo>
                    <a:pt x="42" y="0"/>
                  </a:lnTo>
                  <a:lnTo>
                    <a:pt x="181" y="3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70" name="Freeform 2797"/>
            <p:cNvSpPr>
              <a:spLocks/>
            </p:cNvSpPr>
            <p:nvPr/>
          </p:nvSpPr>
          <p:spPr bwMode="auto">
            <a:xfrm>
              <a:off x="3776" y="1500"/>
              <a:ext cx="31" cy="54"/>
            </a:xfrm>
            <a:custGeom>
              <a:avLst/>
              <a:gdLst>
                <a:gd name="T0" fmla="*/ 0 w 181"/>
                <a:gd name="T1" fmla="*/ 0 h 344"/>
                <a:gd name="T2" fmla="*/ 0 w 181"/>
                <a:gd name="T3" fmla="*/ 0 h 344"/>
                <a:gd name="T4" fmla="*/ 0 w 181"/>
                <a:gd name="T5" fmla="*/ 0 h 344"/>
                <a:gd name="T6" fmla="*/ 0 w 181"/>
                <a:gd name="T7" fmla="*/ 0 h 344"/>
                <a:gd name="T8" fmla="*/ 0 w 181"/>
                <a:gd name="T9" fmla="*/ 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"/>
                <a:gd name="T16" fmla="*/ 0 h 344"/>
                <a:gd name="T17" fmla="*/ 181 w 181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" h="344">
                  <a:moveTo>
                    <a:pt x="139" y="344"/>
                  </a:moveTo>
                  <a:lnTo>
                    <a:pt x="181" y="327"/>
                  </a:lnTo>
                  <a:lnTo>
                    <a:pt x="42" y="0"/>
                  </a:lnTo>
                  <a:lnTo>
                    <a:pt x="0" y="18"/>
                  </a:lnTo>
                  <a:lnTo>
                    <a:pt x="139" y="3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71" name="Freeform 2798"/>
            <p:cNvSpPr>
              <a:spLocks/>
            </p:cNvSpPr>
            <p:nvPr/>
          </p:nvSpPr>
          <p:spPr bwMode="auto">
            <a:xfrm>
              <a:off x="3966" y="1564"/>
              <a:ext cx="8" cy="191"/>
            </a:xfrm>
            <a:custGeom>
              <a:avLst/>
              <a:gdLst>
                <a:gd name="T0" fmla="*/ 0 w 45"/>
                <a:gd name="T1" fmla="*/ 0 h 1203"/>
                <a:gd name="T2" fmla="*/ 0 w 45"/>
                <a:gd name="T3" fmla="*/ 0 h 1203"/>
                <a:gd name="T4" fmla="*/ 0 w 45"/>
                <a:gd name="T5" fmla="*/ 0 h 1203"/>
                <a:gd name="T6" fmla="*/ 0 w 45"/>
                <a:gd name="T7" fmla="*/ 0 h 1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03"/>
                <a:gd name="T14" fmla="*/ 45 w 45"/>
                <a:gd name="T15" fmla="*/ 1203 h 1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03">
                  <a:moveTo>
                    <a:pt x="45" y="0"/>
                  </a:moveTo>
                  <a:lnTo>
                    <a:pt x="0" y="0"/>
                  </a:lnTo>
                  <a:lnTo>
                    <a:pt x="45" y="120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72" name="Freeform 2799"/>
            <p:cNvSpPr>
              <a:spLocks/>
            </p:cNvSpPr>
            <p:nvPr/>
          </p:nvSpPr>
          <p:spPr bwMode="auto">
            <a:xfrm>
              <a:off x="3966" y="1564"/>
              <a:ext cx="8" cy="191"/>
            </a:xfrm>
            <a:custGeom>
              <a:avLst/>
              <a:gdLst>
                <a:gd name="T0" fmla="*/ 0 w 45"/>
                <a:gd name="T1" fmla="*/ 0 h 1203"/>
                <a:gd name="T2" fmla="*/ 0 w 45"/>
                <a:gd name="T3" fmla="*/ 0 h 1203"/>
                <a:gd name="T4" fmla="*/ 0 w 45"/>
                <a:gd name="T5" fmla="*/ 0 h 1203"/>
                <a:gd name="T6" fmla="*/ 0 w 45"/>
                <a:gd name="T7" fmla="*/ 0 h 12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03"/>
                <a:gd name="T14" fmla="*/ 45 w 45"/>
                <a:gd name="T15" fmla="*/ 1203 h 12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03">
                  <a:moveTo>
                    <a:pt x="0" y="0"/>
                  </a:moveTo>
                  <a:lnTo>
                    <a:pt x="45" y="1203"/>
                  </a:lnTo>
                  <a:lnTo>
                    <a:pt x="0" y="1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73" name="Rectangle 2800"/>
            <p:cNvSpPr>
              <a:spLocks noChangeArrowheads="1"/>
            </p:cNvSpPr>
            <p:nvPr/>
          </p:nvSpPr>
          <p:spPr bwMode="auto">
            <a:xfrm>
              <a:off x="3966" y="1564"/>
              <a:ext cx="8" cy="19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74" name="Freeform 2801"/>
            <p:cNvSpPr>
              <a:spLocks/>
            </p:cNvSpPr>
            <p:nvPr/>
          </p:nvSpPr>
          <p:spPr bwMode="auto">
            <a:xfrm>
              <a:off x="3896" y="1500"/>
              <a:ext cx="23" cy="54"/>
            </a:xfrm>
            <a:custGeom>
              <a:avLst/>
              <a:gdLst>
                <a:gd name="T0" fmla="*/ 0 w 138"/>
                <a:gd name="T1" fmla="*/ 0 h 344"/>
                <a:gd name="T2" fmla="*/ 0 w 138"/>
                <a:gd name="T3" fmla="*/ 0 h 344"/>
                <a:gd name="T4" fmla="*/ 0 w 138"/>
                <a:gd name="T5" fmla="*/ 0 h 344"/>
                <a:gd name="T6" fmla="*/ 0 w 138"/>
                <a:gd name="T7" fmla="*/ 0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8"/>
                <a:gd name="T13" fmla="*/ 0 h 344"/>
                <a:gd name="T14" fmla="*/ 138 w 138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8" h="344">
                  <a:moveTo>
                    <a:pt x="138" y="18"/>
                  </a:moveTo>
                  <a:lnTo>
                    <a:pt x="96" y="0"/>
                  </a:lnTo>
                  <a:lnTo>
                    <a:pt x="0" y="344"/>
                  </a:lnTo>
                  <a:lnTo>
                    <a:pt x="138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75" name="Freeform 2802"/>
            <p:cNvSpPr>
              <a:spLocks/>
            </p:cNvSpPr>
            <p:nvPr/>
          </p:nvSpPr>
          <p:spPr bwMode="auto">
            <a:xfrm>
              <a:off x="3889" y="1500"/>
              <a:ext cx="23" cy="54"/>
            </a:xfrm>
            <a:custGeom>
              <a:avLst/>
              <a:gdLst>
                <a:gd name="T0" fmla="*/ 0 w 137"/>
                <a:gd name="T1" fmla="*/ 0 h 344"/>
                <a:gd name="T2" fmla="*/ 0 w 137"/>
                <a:gd name="T3" fmla="*/ 0 h 344"/>
                <a:gd name="T4" fmla="*/ 0 w 137"/>
                <a:gd name="T5" fmla="*/ 0 h 344"/>
                <a:gd name="T6" fmla="*/ 0 w 137"/>
                <a:gd name="T7" fmla="*/ 0 h 3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7"/>
                <a:gd name="T13" fmla="*/ 0 h 344"/>
                <a:gd name="T14" fmla="*/ 137 w 137"/>
                <a:gd name="T15" fmla="*/ 344 h 3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7" h="344">
                  <a:moveTo>
                    <a:pt x="137" y="0"/>
                  </a:moveTo>
                  <a:lnTo>
                    <a:pt x="41" y="344"/>
                  </a:lnTo>
                  <a:lnTo>
                    <a:pt x="0" y="327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76" name="Freeform 2803"/>
            <p:cNvSpPr>
              <a:spLocks/>
            </p:cNvSpPr>
            <p:nvPr/>
          </p:nvSpPr>
          <p:spPr bwMode="auto">
            <a:xfrm>
              <a:off x="3889" y="1500"/>
              <a:ext cx="30" cy="54"/>
            </a:xfrm>
            <a:custGeom>
              <a:avLst/>
              <a:gdLst>
                <a:gd name="T0" fmla="*/ 0 w 179"/>
                <a:gd name="T1" fmla="*/ 0 h 344"/>
                <a:gd name="T2" fmla="*/ 0 w 179"/>
                <a:gd name="T3" fmla="*/ 0 h 344"/>
                <a:gd name="T4" fmla="*/ 0 w 179"/>
                <a:gd name="T5" fmla="*/ 0 h 344"/>
                <a:gd name="T6" fmla="*/ 0 w 179"/>
                <a:gd name="T7" fmla="*/ 0 h 344"/>
                <a:gd name="T8" fmla="*/ 0 w 179"/>
                <a:gd name="T9" fmla="*/ 0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344"/>
                <a:gd name="T17" fmla="*/ 179 w 179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344">
                  <a:moveTo>
                    <a:pt x="179" y="18"/>
                  </a:moveTo>
                  <a:lnTo>
                    <a:pt x="137" y="0"/>
                  </a:lnTo>
                  <a:lnTo>
                    <a:pt x="0" y="327"/>
                  </a:lnTo>
                  <a:lnTo>
                    <a:pt x="41" y="344"/>
                  </a:lnTo>
                  <a:lnTo>
                    <a:pt x="179" y="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77" name="Freeform 2804"/>
            <p:cNvSpPr>
              <a:spLocks/>
            </p:cNvSpPr>
            <p:nvPr/>
          </p:nvSpPr>
          <p:spPr bwMode="auto">
            <a:xfrm>
              <a:off x="3970" y="1560"/>
              <a:ext cx="38" cy="7"/>
            </a:xfrm>
            <a:custGeom>
              <a:avLst/>
              <a:gdLst>
                <a:gd name="T0" fmla="*/ 0 w 238"/>
                <a:gd name="T1" fmla="*/ 0 h 46"/>
                <a:gd name="T2" fmla="*/ 0 w 238"/>
                <a:gd name="T3" fmla="*/ 0 h 46"/>
                <a:gd name="T4" fmla="*/ 0 w 238"/>
                <a:gd name="T5" fmla="*/ 0 h 46"/>
                <a:gd name="T6" fmla="*/ 0 w 23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46"/>
                <a:gd name="T14" fmla="*/ 238 w 23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46">
                  <a:moveTo>
                    <a:pt x="0" y="0"/>
                  </a:moveTo>
                  <a:lnTo>
                    <a:pt x="0" y="46"/>
                  </a:lnTo>
                  <a:lnTo>
                    <a:pt x="2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78" name="Freeform 2805"/>
            <p:cNvSpPr>
              <a:spLocks/>
            </p:cNvSpPr>
            <p:nvPr/>
          </p:nvSpPr>
          <p:spPr bwMode="auto">
            <a:xfrm>
              <a:off x="3970" y="1560"/>
              <a:ext cx="38" cy="7"/>
            </a:xfrm>
            <a:custGeom>
              <a:avLst/>
              <a:gdLst>
                <a:gd name="T0" fmla="*/ 0 w 238"/>
                <a:gd name="T1" fmla="*/ 0 h 46"/>
                <a:gd name="T2" fmla="*/ 0 w 238"/>
                <a:gd name="T3" fmla="*/ 0 h 46"/>
                <a:gd name="T4" fmla="*/ 0 w 238"/>
                <a:gd name="T5" fmla="*/ 0 h 46"/>
                <a:gd name="T6" fmla="*/ 0 w 238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46"/>
                <a:gd name="T14" fmla="*/ 238 w 238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46">
                  <a:moveTo>
                    <a:pt x="0" y="46"/>
                  </a:moveTo>
                  <a:lnTo>
                    <a:pt x="238" y="0"/>
                  </a:lnTo>
                  <a:lnTo>
                    <a:pt x="238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79" name="Rectangle 2806"/>
            <p:cNvSpPr>
              <a:spLocks noChangeArrowheads="1"/>
            </p:cNvSpPr>
            <p:nvPr/>
          </p:nvSpPr>
          <p:spPr bwMode="auto">
            <a:xfrm>
              <a:off x="3970" y="1560"/>
              <a:ext cx="38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80" name="Freeform 2807"/>
            <p:cNvSpPr>
              <a:spLocks/>
            </p:cNvSpPr>
            <p:nvPr/>
          </p:nvSpPr>
          <p:spPr bwMode="auto">
            <a:xfrm>
              <a:off x="4324" y="1765"/>
              <a:ext cx="7" cy="101"/>
            </a:xfrm>
            <a:custGeom>
              <a:avLst/>
              <a:gdLst>
                <a:gd name="T0" fmla="*/ 0 w 45"/>
                <a:gd name="T1" fmla="*/ 0 h 633"/>
                <a:gd name="T2" fmla="*/ 0 w 45"/>
                <a:gd name="T3" fmla="*/ 0 h 633"/>
                <a:gd name="T4" fmla="*/ 0 w 45"/>
                <a:gd name="T5" fmla="*/ 0 h 633"/>
                <a:gd name="T6" fmla="*/ 0 w 45"/>
                <a:gd name="T7" fmla="*/ 0 h 6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33"/>
                <a:gd name="T14" fmla="*/ 45 w 45"/>
                <a:gd name="T15" fmla="*/ 633 h 6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33">
                  <a:moveTo>
                    <a:pt x="45" y="0"/>
                  </a:moveTo>
                  <a:lnTo>
                    <a:pt x="0" y="0"/>
                  </a:lnTo>
                  <a:lnTo>
                    <a:pt x="45" y="63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81" name="Freeform 2808"/>
            <p:cNvSpPr>
              <a:spLocks/>
            </p:cNvSpPr>
            <p:nvPr/>
          </p:nvSpPr>
          <p:spPr bwMode="auto">
            <a:xfrm>
              <a:off x="4324" y="1765"/>
              <a:ext cx="7" cy="101"/>
            </a:xfrm>
            <a:custGeom>
              <a:avLst/>
              <a:gdLst>
                <a:gd name="T0" fmla="*/ 0 w 45"/>
                <a:gd name="T1" fmla="*/ 0 h 633"/>
                <a:gd name="T2" fmla="*/ 0 w 45"/>
                <a:gd name="T3" fmla="*/ 0 h 633"/>
                <a:gd name="T4" fmla="*/ 0 w 45"/>
                <a:gd name="T5" fmla="*/ 0 h 633"/>
                <a:gd name="T6" fmla="*/ 0 w 45"/>
                <a:gd name="T7" fmla="*/ 0 h 6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33"/>
                <a:gd name="T14" fmla="*/ 45 w 45"/>
                <a:gd name="T15" fmla="*/ 633 h 6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33">
                  <a:moveTo>
                    <a:pt x="0" y="0"/>
                  </a:moveTo>
                  <a:lnTo>
                    <a:pt x="45" y="633"/>
                  </a:lnTo>
                  <a:lnTo>
                    <a:pt x="0" y="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82" name="Rectangle 2809"/>
            <p:cNvSpPr>
              <a:spLocks noChangeArrowheads="1"/>
            </p:cNvSpPr>
            <p:nvPr/>
          </p:nvSpPr>
          <p:spPr bwMode="auto">
            <a:xfrm>
              <a:off x="4324" y="1765"/>
              <a:ext cx="7" cy="10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83" name="Freeform 2810"/>
            <p:cNvSpPr>
              <a:spLocks/>
            </p:cNvSpPr>
            <p:nvPr/>
          </p:nvSpPr>
          <p:spPr bwMode="auto">
            <a:xfrm>
              <a:off x="4327" y="1761"/>
              <a:ext cx="39" cy="8"/>
            </a:xfrm>
            <a:custGeom>
              <a:avLst/>
              <a:gdLst>
                <a:gd name="T0" fmla="*/ 0 w 237"/>
                <a:gd name="T1" fmla="*/ 0 h 45"/>
                <a:gd name="T2" fmla="*/ 0 w 237"/>
                <a:gd name="T3" fmla="*/ 0 h 45"/>
                <a:gd name="T4" fmla="*/ 0 w 237"/>
                <a:gd name="T5" fmla="*/ 0 h 45"/>
                <a:gd name="T6" fmla="*/ 0 w 23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7"/>
                <a:gd name="T13" fmla="*/ 0 h 45"/>
                <a:gd name="T14" fmla="*/ 237 w 23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7" h="45">
                  <a:moveTo>
                    <a:pt x="0" y="0"/>
                  </a:moveTo>
                  <a:lnTo>
                    <a:pt x="0" y="45"/>
                  </a:lnTo>
                  <a:lnTo>
                    <a:pt x="2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84" name="Freeform 2811"/>
            <p:cNvSpPr>
              <a:spLocks/>
            </p:cNvSpPr>
            <p:nvPr/>
          </p:nvSpPr>
          <p:spPr bwMode="auto">
            <a:xfrm>
              <a:off x="4327" y="1761"/>
              <a:ext cx="39" cy="8"/>
            </a:xfrm>
            <a:custGeom>
              <a:avLst/>
              <a:gdLst>
                <a:gd name="T0" fmla="*/ 0 w 237"/>
                <a:gd name="T1" fmla="*/ 0 h 45"/>
                <a:gd name="T2" fmla="*/ 0 w 237"/>
                <a:gd name="T3" fmla="*/ 0 h 45"/>
                <a:gd name="T4" fmla="*/ 0 w 237"/>
                <a:gd name="T5" fmla="*/ 0 h 45"/>
                <a:gd name="T6" fmla="*/ 0 w 23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7"/>
                <a:gd name="T13" fmla="*/ 0 h 45"/>
                <a:gd name="T14" fmla="*/ 237 w 23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7" h="45">
                  <a:moveTo>
                    <a:pt x="0" y="45"/>
                  </a:moveTo>
                  <a:lnTo>
                    <a:pt x="237" y="0"/>
                  </a:lnTo>
                  <a:lnTo>
                    <a:pt x="23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85" name="Rectangle 2812"/>
            <p:cNvSpPr>
              <a:spLocks noChangeArrowheads="1"/>
            </p:cNvSpPr>
            <p:nvPr/>
          </p:nvSpPr>
          <p:spPr bwMode="auto">
            <a:xfrm>
              <a:off x="4327" y="1761"/>
              <a:ext cx="39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486" name="Freeform 2813"/>
            <p:cNvSpPr>
              <a:spLocks/>
            </p:cNvSpPr>
            <p:nvPr/>
          </p:nvSpPr>
          <p:spPr bwMode="auto">
            <a:xfrm>
              <a:off x="4526" y="1203"/>
              <a:ext cx="23" cy="29"/>
            </a:xfrm>
            <a:custGeom>
              <a:avLst/>
              <a:gdLst>
                <a:gd name="T0" fmla="*/ 0 w 134"/>
                <a:gd name="T1" fmla="*/ 0 h 179"/>
                <a:gd name="T2" fmla="*/ 0 w 134"/>
                <a:gd name="T3" fmla="*/ 0 h 179"/>
                <a:gd name="T4" fmla="*/ 0 w 134"/>
                <a:gd name="T5" fmla="*/ 0 h 179"/>
                <a:gd name="T6" fmla="*/ 0 w 134"/>
                <a:gd name="T7" fmla="*/ 0 h 1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79"/>
                <a:gd name="T14" fmla="*/ 134 w 134"/>
                <a:gd name="T15" fmla="*/ 179 h 1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79">
                  <a:moveTo>
                    <a:pt x="134" y="30"/>
                  </a:moveTo>
                  <a:lnTo>
                    <a:pt x="100" y="0"/>
                  </a:lnTo>
                  <a:lnTo>
                    <a:pt x="0" y="179"/>
                  </a:lnTo>
                  <a:lnTo>
                    <a:pt x="134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87" name="Freeform 2814"/>
            <p:cNvSpPr>
              <a:spLocks/>
            </p:cNvSpPr>
            <p:nvPr/>
          </p:nvSpPr>
          <p:spPr bwMode="auto">
            <a:xfrm>
              <a:off x="4521" y="1203"/>
              <a:ext cx="22" cy="29"/>
            </a:xfrm>
            <a:custGeom>
              <a:avLst/>
              <a:gdLst>
                <a:gd name="T0" fmla="*/ 0 w 133"/>
                <a:gd name="T1" fmla="*/ 0 h 179"/>
                <a:gd name="T2" fmla="*/ 0 w 133"/>
                <a:gd name="T3" fmla="*/ 0 h 179"/>
                <a:gd name="T4" fmla="*/ 0 w 133"/>
                <a:gd name="T5" fmla="*/ 0 h 179"/>
                <a:gd name="T6" fmla="*/ 0 w 133"/>
                <a:gd name="T7" fmla="*/ 0 h 1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179"/>
                <a:gd name="T14" fmla="*/ 133 w 133"/>
                <a:gd name="T15" fmla="*/ 179 h 1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179">
                  <a:moveTo>
                    <a:pt x="133" y="0"/>
                  </a:moveTo>
                  <a:lnTo>
                    <a:pt x="33" y="179"/>
                  </a:lnTo>
                  <a:lnTo>
                    <a:pt x="0" y="149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88" name="Freeform 2815"/>
            <p:cNvSpPr>
              <a:spLocks/>
            </p:cNvSpPr>
            <p:nvPr/>
          </p:nvSpPr>
          <p:spPr bwMode="auto">
            <a:xfrm>
              <a:off x="4521" y="1203"/>
              <a:ext cx="28" cy="29"/>
            </a:xfrm>
            <a:custGeom>
              <a:avLst/>
              <a:gdLst>
                <a:gd name="T0" fmla="*/ 0 w 167"/>
                <a:gd name="T1" fmla="*/ 0 h 179"/>
                <a:gd name="T2" fmla="*/ 0 w 167"/>
                <a:gd name="T3" fmla="*/ 0 h 179"/>
                <a:gd name="T4" fmla="*/ 0 w 167"/>
                <a:gd name="T5" fmla="*/ 0 h 179"/>
                <a:gd name="T6" fmla="*/ 0 w 167"/>
                <a:gd name="T7" fmla="*/ 0 h 179"/>
                <a:gd name="T8" fmla="*/ 0 w 167"/>
                <a:gd name="T9" fmla="*/ 0 h 1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179"/>
                <a:gd name="T17" fmla="*/ 167 w 167"/>
                <a:gd name="T18" fmla="*/ 179 h 1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179">
                  <a:moveTo>
                    <a:pt x="167" y="30"/>
                  </a:moveTo>
                  <a:lnTo>
                    <a:pt x="133" y="0"/>
                  </a:lnTo>
                  <a:lnTo>
                    <a:pt x="0" y="149"/>
                  </a:lnTo>
                  <a:lnTo>
                    <a:pt x="33" y="179"/>
                  </a:lnTo>
                  <a:lnTo>
                    <a:pt x="167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89" name="Freeform 2816"/>
            <p:cNvSpPr>
              <a:spLocks/>
            </p:cNvSpPr>
            <p:nvPr/>
          </p:nvSpPr>
          <p:spPr bwMode="auto">
            <a:xfrm>
              <a:off x="4524" y="1198"/>
              <a:ext cx="25" cy="32"/>
            </a:xfrm>
            <a:custGeom>
              <a:avLst/>
              <a:gdLst>
                <a:gd name="T0" fmla="*/ 0 w 149"/>
                <a:gd name="T1" fmla="*/ 0 h 197"/>
                <a:gd name="T2" fmla="*/ 0 w 149"/>
                <a:gd name="T3" fmla="*/ 0 h 197"/>
                <a:gd name="T4" fmla="*/ 0 w 149"/>
                <a:gd name="T5" fmla="*/ 0 h 197"/>
                <a:gd name="T6" fmla="*/ 0 w 149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9"/>
                <a:gd name="T13" fmla="*/ 0 h 197"/>
                <a:gd name="T14" fmla="*/ 149 w 149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9" h="197">
                  <a:moveTo>
                    <a:pt x="149" y="30"/>
                  </a:moveTo>
                  <a:lnTo>
                    <a:pt x="115" y="0"/>
                  </a:lnTo>
                  <a:lnTo>
                    <a:pt x="0" y="197"/>
                  </a:lnTo>
                  <a:lnTo>
                    <a:pt x="149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90" name="Freeform 2817"/>
            <p:cNvSpPr>
              <a:spLocks/>
            </p:cNvSpPr>
            <p:nvPr/>
          </p:nvSpPr>
          <p:spPr bwMode="auto">
            <a:xfrm>
              <a:off x="4519" y="1198"/>
              <a:ext cx="25" cy="32"/>
            </a:xfrm>
            <a:custGeom>
              <a:avLst/>
              <a:gdLst>
                <a:gd name="T0" fmla="*/ 0 w 149"/>
                <a:gd name="T1" fmla="*/ 0 h 197"/>
                <a:gd name="T2" fmla="*/ 0 w 149"/>
                <a:gd name="T3" fmla="*/ 0 h 197"/>
                <a:gd name="T4" fmla="*/ 0 w 149"/>
                <a:gd name="T5" fmla="*/ 0 h 197"/>
                <a:gd name="T6" fmla="*/ 0 w 149"/>
                <a:gd name="T7" fmla="*/ 0 h 1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9"/>
                <a:gd name="T13" fmla="*/ 0 h 197"/>
                <a:gd name="T14" fmla="*/ 149 w 149"/>
                <a:gd name="T15" fmla="*/ 197 h 1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9" h="197">
                  <a:moveTo>
                    <a:pt x="149" y="0"/>
                  </a:moveTo>
                  <a:lnTo>
                    <a:pt x="34" y="197"/>
                  </a:lnTo>
                  <a:lnTo>
                    <a:pt x="0" y="167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91" name="Freeform 2818"/>
            <p:cNvSpPr>
              <a:spLocks/>
            </p:cNvSpPr>
            <p:nvPr/>
          </p:nvSpPr>
          <p:spPr bwMode="auto">
            <a:xfrm>
              <a:off x="4519" y="1198"/>
              <a:ext cx="30" cy="32"/>
            </a:xfrm>
            <a:custGeom>
              <a:avLst/>
              <a:gdLst>
                <a:gd name="T0" fmla="*/ 0 w 183"/>
                <a:gd name="T1" fmla="*/ 0 h 197"/>
                <a:gd name="T2" fmla="*/ 0 w 183"/>
                <a:gd name="T3" fmla="*/ 0 h 197"/>
                <a:gd name="T4" fmla="*/ 0 w 183"/>
                <a:gd name="T5" fmla="*/ 0 h 197"/>
                <a:gd name="T6" fmla="*/ 0 w 183"/>
                <a:gd name="T7" fmla="*/ 0 h 197"/>
                <a:gd name="T8" fmla="*/ 0 w 183"/>
                <a:gd name="T9" fmla="*/ 0 h 1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3"/>
                <a:gd name="T16" fmla="*/ 0 h 197"/>
                <a:gd name="T17" fmla="*/ 183 w 183"/>
                <a:gd name="T18" fmla="*/ 197 h 1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3" h="197">
                  <a:moveTo>
                    <a:pt x="183" y="30"/>
                  </a:moveTo>
                  <a:lnTo>
                    <a:pt x="149" y="0"/>
                  </a:lnTo>
                  <a:lnTo>
                    <a:pt x="0" y="167"/>
                  </a:lnTo>
                  <a:lnTo>
                    <a:pt x="34" y="197"/>
                  </a:lnTo>
                  <a:lnTo>
                    <a:pt x="183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92" name="Freeform 2819"/>
            <p:cNvSpPr>
              <a:spLocks/>
            </p:cNvSpPr>
            <p:nvPr/>
          </p:nvSpPr>
          <p:spPr bwMode="auto">
            <a:xfrm>
              <a:off x="4489" y="1217"/>
              <a:ext cx="59" cy="62"/>
            </a:xfrm>
            <a:custGeom>
              <a:avLst/>
              <a:gdLst>
                <a:gd name="T0" fmla="*/ 0 w 356"/>
                <a:gd name="T1" fmla="*/ 0 h 393"/>
                <a:gd name="T2" fmla="*/ 0 w 356"/>
                <a:gd name="T3" fmla="*/ 0 h 393"/>
                <a:gd name="T4" fmla="*/ 0 w 356"/>
                <a:gd name="T5" fmla="*/ 0 h 393"/>
                <a:gd name="T6" fmla="*/ 0 w 356"/>
                <a:gd name="T7" fmla="*/ 0 h 3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6"/>
                <a:gd name="T13" fmla="*/ 0 h 393"/>
                <a:gd name="T14" fmla="*/ 356 w 356"/>
                <a:gd name="T15" fmla="*/ 393 h 3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6" h="393">
                  <a:moveTo>
                    <a:pt x="0" y="361"/>
                  </a:moveTo>
                  <a:lnTo>
                    <a:pt x="32" y="393"/>
                  </a:lnTo>
                  <a:lnTo>
                    <a:pt x="356" y="0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93" name="Freeform 2820"/>
            <p:cNvSpPr>
              <a:spLocks/>
            </p:cNvSpPr>
            <p:nvPr/>
          </p:nvSpPr>
          <p:spPr bwMode="auto">
            <a:xfrm>
              <a:off x="4494" y="1217"/>
              <a:ext cx="60" cy="62"/>
            </a:xfrm>
            <a:custGeom>
              <a:avLst/>
              <a:gdLst>
                <a:gd name="T0" fmla="*/ 0 w 357"/>
                <a:gd name="T1" fmla="*/ 0 h 393"/>
                <a:gd name="T2" fmla="*/ 0 w 357"/>
                <a:gd name="T3" fmla="*/ 0 h 393"/>
                <a:gd name="T4" fmla="*/ 0 w 357"/>
                <a:gd name="T5" fmla="*/ 0 h 393"/>
                <a:gd name="T6" fmla="*/ 0 w 357"/>
                <a:gd name="T7" fmla="*/ 0 h 3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7"/>
                <a:gd name="T13" fmla="*/ 0 h 393"/>
                <a:gd name="T14" fmla="*/ 357 w 357"/>
                <a:gd name="T15" fmla="*/ 393 h 3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7" h="393">
                  <a:moveTo>
                    <a:pt x="0" y="393"/>
                  </a:moveTo>
                  <a:lnTo>
                    <a:pt x="324" y="0"/>
                  </a:lnTo>
                  <a:lnTo>
                    <a:pt x="357" y="32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94" name="Freeform 2821"/>
            <p:cNvSpPr>
              <a:spLocks/>
            </p:cNvSpPr>
            <p:nvPr/>
          </p:nvSpPr>
          <p:spPr bwMode="auto">
            <a:xfrm>
              <a:off x="4489" y="1217"/>
              <a:ext cx="65" cy="62"/>
            </a:xfrm>
            <a:custGeom>
              <a:avLst/>
              <a:gdLst>
                <a:gd name="T0" fmla="*/ 0 w 389"/>
                <a:gd name="T1" fmla="*/ 0 h 393"/>
                <a:gd name="T2" fmla="*/ 0 w 389"/>
                <a:gd name="T3" fmla="*/ 0 h 393"/>
                <a:gd name="T4" fmla="*/ 0 w 389"/>
                <a:gd name="T5" fmla="*/ 0 h 393"/>
                <a:gd name="T6" fmla="*/ 0 w 389"/>
                <a:gd name="T7" fmla="*/ 0 h 393"/>
                <a:gd name="T8" fmla="*/ 0 w 389"/>
                <a:gd name="T9" fmla="*/ 0 h 3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9"/>
                <a:gd name="T16" fmla="*/ 0 h 393"/>
                <a:gd name="T17" fmla="*/ 389 w 389"/>
                <a:gd name="T18" fmla="*/ 393 h 3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9" h="393">
                  <a:moveTo>
                    <a:pt x="0" y="361"/>
                  </a:moveTo>
                  <a:lnTo>
                    <a:pt x="32" y="393"/>
                  </a:lnTo>
                  <a:lnTo>
                    <a:pt x="389" y="32"/>
                  </a:lnTo>
                  <a:lnTo>
                    <a:pt x="356" y="0"/>
                  </a:lnTo>
                  <a:lnTo>
                    <a:pt x="0" y="36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95" name="Line 2822"/>
            <p:cNvSpPr>
              <a:spLocks noChangeShapeType="1"/>
            </p:cNvSpPr>
            <p:nvPr/>
          </p:nvSpPr>
          <p:spPr bwMode="auto">
            <a:xfrm flipH="1">
              <a:off x="4526" y="1253"/>
              <a:ext cx="2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96" name="Freeform 2823"/>
            <p:cNvSpPr>
              <a:spLocks/>
            </p:cNvSpPr>
            <p:nvPr/>
          </p:nvSpPr>
          <p:spPr bwMode="auto">
            <a:xfrm>
              <a:off x="4508" y="1255"/>
              <a:ext cx="23" cy="27"/>
            </a:xfrm>
            <a:custGeom>
              <a:avLst/>
              <a:gdLst>
                <a:gd name="T0" fmla="*/ 0 w 136"/>
                <a:gd name="T1" fmla="*/ 0 h 171"/>
                <a:gd name="T2" fmla="*/ 0 w 136"/>
                <a:gd name="T3" fmla="*/ 0 h 171"/>
                <a:gd name="T4" fmla="*/ 0 w 136"/>
                <a:gd name="T5" fmla="*/ 0 h 171"/>
                <a:gd name="T6" fmla="*/ 0 w 136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171"/>
                <a:gd name="T14" fmla="*/ 136 w 136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171">
                  <a:moveTo>
                    <a:pt x="136" y="31"/>
                  </a:moveTo>
                  <a:lnTo>
                    <a:pt x="103" y="0"/>
                  </a:lnTo>
                  <a:lnTo>
                    <a:pt x="0" y="171"/>
                  </a:lnTo>
                  <a:lnTo>
                    <a:pt x="136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97" name="Freeform 2824"/>
            <p:cNvSpPr>
              <a:spLocks/>
            </p:cNvSpPr>
            <p:nvPr/>
          </p:nvSpPr>
          <p:spPr bwMode="auto">
            <a:xfrm>
              <a:off x="4503" y="1255"/>
              <a:ext cx="22" cy="27"/>
            </a:xfrm>
            <a:custGeom>
              <a:avLst/>
              <a:gdLst>
                <a:gd name="T0" fmla="*/ 0 w 135"/>
                <a:gd name="T1" fmla="*/ 0 h 171"/>
                <a:gd name="T2" fmla="*/ 0 w 135"/>
                <a:gd name="T3" fmla="*/ 0 h 171"/>
                <a:gd name="T4" fmla="*/ 0 w 135"/>
                <a:gd name="T5" fmla="*/ 0 h 171"/>
                <a:gd name="T6" fmla="*/ 0 w 135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171"/>
                <a:gd name="T14" fmla="*/ 135 w 135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171">
                  <a:moveTo>
                    <a:pt x="135" y="0"/>
                  </a:moveTo>
                  <a:lnTo>
                    <a:pt x="32" y="171"/>
                  </a:lnTo>
                  <a:lnTo>
                    <a:pt x="0" y="14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98" name="Freeform 2825"/>
            <p:cNvSpPr>
              <a:spLocks/>
            </p:cNvSpPr>
            <p:nvPr/>
          </p:nvSpPr>
          <p:spPr bwMode="auto">
            <a:xfrm>
              <a:off x="4503" y="1255"/>
              <a:ext cx="28" cy="27"/>
            </a:xfrm>
            <a:custGeom>
              <a:avLst/>
              <a:gdLst>
                <a:gd name="T0" fmla="*/ 0 w 168"/>
                <a:gd name="T1" fmla="*/ 0 h 171"/>
                <a:gd name="T2" fmla="*/ 0 w 168"/>
                <a:gd name="T3" fmla="*/ 0 h 171"/>
                <a:gd name="T4" fmla="*/ 0 w 168"/>
                <a:gd name="T5" fmla="*/ 0 h 171"/>
                <a:gd name="T6" fmla="*/ 0 w 168"/>
                <a:gd name="T7" fmla="*/ 0 h 171"/>
                <a:gd name="T8" fmla="*/ 0 w 168"/>
                <a:gd name="T9" fmla="*/ 0 h 1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71"/>
                <a:gd name="T17" fmla="*/ 168 w 168"/>
                <a:gd name="T18" fmla="*/ 171 h 1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71">
                  <a:moveTo>
                    <a:pt x="168" y="31"/>
                  </a:moveTo>
                  <a:lnTo>
                    <a:pt x="135" y="0"/>
                  </a:lnTo>
                  <a:lnTo>
                    <a:pt x="0" y="140"/>
                  </a:lnTo>
                  <a:lnTo>
                    <a:pt x="32" y="171"/>
                  </a:lnTo>
                  <a:lnTo>
                    <a:pt x="168" y="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499" name="Line 2826"/>
            <p:cNvSpPr>
              <a:spLocks noChangeShapeType="1"/>
            </p:cNvSpPr>
            <p:nvPr/>
          </p:nvSpPr>
          <p:spPr bwMode="auto">
            <a:xfrm flipV="1">
              <a:off x="4529" y="1251"/>
              <a:ext cx="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00" name="Line 2827"/>
            <p:cNvSpPr>
              <a:spLocks noChangeShapeType="1"/>
            </p:cNvSpPr>
            <p:nvPr/>
          </p:nvSpPr>
          <p:spPr bwMode="auto">
            <a:xfrm>
              <a:off x="4529" y="1249"/>
              <a:ext cx="1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01" name="Line 2828"/>
            <p:cNvSpPr>
              <a:spLocks noChangeShapeType="1"/>
            </p:cNvSpPr>
            <p:nvPr/>
          </p:nvSpPr>
          <p:spPr bwMode="auto">
            <a:xfrm flipV="1">
              <a:off x="4525" y="1249"/>
              <a:ext cx="1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02" name="Freeform 2829"/>
            <p:cNvSpPr>
              <a:spLocks/>
            </p:cNvSpPr>
            <p:nvPr/>
          </p:nvSpPr>
          <p:spPr bwMode="auto">
            <a:xfrm>
              <a:off x="4340" y="1273"/>
              <a:ext cx="72" cy="8"/>
            </a:xfrm>
            <a:custGeom>
              <a:avLst/>
              <a:gdLst>
                <a:gd name="T0" fmla="*/ 0 w 437"/>
                <a:gd name="T1" fmla="*/ 0 h 46"/>
                <a:gd name="T2" fmla="*/ 0 w 437"/>
                <a:gd name="T3" fmla="*/ 0 h 46"/>
                <a:gd name="T4" fmla="*/ 0 w 437"/>
                <a:gd name="T5" fmla="*/ 0 h 46"/>
                <a:gd name="T6" fmla="*/ 0 w 43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7"/>
                <a:gd name="T13" fmla="*/ 0 h 46"/>
                <a:gd name="T14" fmla="*/ 437 w 43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7" h="46">
                  <a:moveTo>
                    <a:pt x="437" y="46"/>
                  </a:moveTo>
                  <a:lnTo>
                    <a:pt x="437" y="0"/>
                  </a:lnTo>
                  <a:lnTo>
                    <a:pt x="0" y="46"/>
                  </a:lnTo>
                  <a:lnTo>
                    <a:pt x="437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03" name="Freeform 2830"/>
            <p:cNvSpPr>
              <a:spLocks/>
            </p:cNvSpPr>
            <p:nvPr/>
          </p:nvSpPr>
          <p:spPr bwMode="auto">
            <a:xfrm>
              <a:off x="4340" y="1273"/>
              <a:ext cx="72" cy="8"/>
            </a:xfrm>
            <a:custGeom>
              <a:avLst/>
              <a:gdLst>
                <a:gd name="T0" fmla="*/ 0 w 437"/>
                <a:gd name="T1" fmla="*/ 0 h 46"/>
                <a:gd name="T2" fmla="*/ 0 w 437"/>
                <a:gd name="T3" fmla="*/ 0 h 46"/>
                <a:gd name="T4" fmla="*/ 0 w 437"/>
                <a:gd name="T5" fmla="*/ 0 h 46"/>
                <a:gd name="T6" fmla="*/ 0 w 43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7"/>
                <a:gd name="T13" fmla="*/ 0 h 46"/>
                <a:gd name="T14" fmla="*/ 437 w 43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7" h="46">
                  <a:moveTo>
                    <a:pt x="437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04" name="Rectangle 2831"/>
            <p:cNvSpPr>
              <a:spLocks noChangeArrowheads="1"/>
            </p:cNvSpPr>
            <p:nvPr/>
          </p:nvSpPr>
          <p:spPr bwMode="auto">
            <a:xfrm>
              <a:off x="4340" y="1273"/>
              <a:ext cx="7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05" name="Freeform 2832"/>
            <p:cNvSpPr>
              <a:spLocks/>
            </p:cNvSpPr>
            <p:nvPr/>
          </p:nvSpPr>
          <p:spPr bwMode="auto">
            <a:xfrm>
              <a:off x="4339" y="1257"/>
              <a:ext cx="73" cy="7"/>
            </a:xfrm>
            <a:custGeom>
              <a:avLst/>
              <a:gdLst>
                <a:gd name="T0" fmla="*/ 0 w 441"/>
                <a:gd name="T1" fmla="*/ 0 h 45"/>
                <a:gd name="T2" fmla="*/ 0 w 441"/>
                <a:gd name="T3" fmla="*/ 0 h 45"/>
                <a:gd name="T4" fmla="*/ 0 w 441"/>
                <a:gd name="T5" fmla="*/ 0 h 45"/>
                <a:gd name="T6" fmla="*/ 0 w 44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45"/>
                <a:gd name="T14" fmla="*/ 441 w 44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45">
                  <a:moveTo>
                    <a:pt x="0" y="0"/>
                  </a:moveTo>
                  <a:lnTo>
                    <a:pt x="0" y="45"/>
                  </a:lnTo>
                  <a:lnTo>
                    <a:pt x="4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06" name="Freeform 2833"/>
            <p:cNvSpPr>
              <a:spLocks/>
            </p:cNvSpPr>
            <p:nvPr/>
          </p:nvSpPr>
          <p:spPr bwMode="auto">
            <a:xfrm>
              <a:off x="4339" y="1257"/>
              <a:ext cx="73" cy="7"/>
            </a:xfrm>
            <a:custGeom>
              <a:avLst/>
              <a:gdLst>
                <a:gd name="T0" fmla="*/ 0 w 441"/>
                <a:gd name="T1" fmla="*/ 0 h 45"/>
                <a:gd name="T2" fmla="*/ 0 w 441"/>
                <a:gd name="T3" fmla="*/ 0 h 45"/>
                <a:gd name="T4" fmla="*/ 0 w 441"/>
                <a:gd name="T5" fmla="*/ 0 h 45"/>
                <a:gd name="T6" fmla="*/ 0 w 44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1"/>
                <a:gd name="T13" fmla="*/ 0 h 45"/>
                <a:gd name="T14" fmla="*/ 441 w 44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1" h="45">
                  <a:moveTo>
                    <a:pt x="0" y="45"/>
                  </a:moveTo>
                  <a:lnTo>
                    <a:pt x="441" y="0"/>
                  </a:lnTo>
                  <a:lnTo>
                    <a:pt x="441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07" name="Rectangle 2834"/>
            <p:cNvSpPr>
              <a:spLocks noChangeArrowheads="1"/>
            </p:cNvSpPr>
            <p:nvPr/>
          </p:nvSpPr>
          <p:spPr bwMode="auto">
            <a:xfrm>
              <a:off x="4339" y="1257"/>
              <a:ext cx="73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08" name="Freeform 2835"/>
            <p:cNvSpPr>
              <a:spLocks/>
            </p:cNvSpPr>
            <p:nvPr/>
          </p:nvSpPr>
          <p:spPr bwMode="auto">
            <a:xfrm>
              <a:off x="4388" y="1292"/>
              <a:ext cx="43" cy="8"/>
            </a:xfrm>
            <a:custGeom>
              <a:avLst/>
              <a:gdLst>
                <a:gd name="T0" fmla="*/ 0 w 256"/>
                <a:gd name="T1" fmla="*/ 0 h 45"/>
                <a:gd name="T2" fmla="*/ 0 w 256"/>
                <a:gd name="T3" fmla="*/ 0 h 45"/>
                <a:gd name="T4" fmla="*/ 0 w 256"/>
                <a:gd name="T5" fmla="*/ 0 h 45"/>
                <a:gd name="T6" fmla="*/ 0 w 2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6"/>
                <a:gd name="T13" fmla="*/ 0 h 45"/>
                <a:gd name="T14" fmla="*/ 256 w 2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6" h="45">
                  <a:moveTo>
                    <a:pt x="256" y="45"/>
                  </a:moveTo>
                  <a:lnTo>
                    <a:pt x="256" y="0"/>
                  </a:lnTo>
                  <a:lnTo>
                    <a:pt x="0" y="45"/>
                  </a:lnTo>
                  <a:lnTo>
                    <a:pt x="25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09" name="Freeform 2836"/>
            <p:cNvSpPr>
              <a:spLocks/>
            </p:cNvSpPr>
            <p:nvPr/>
          </p:nvSpPr>
          <p:spPr bwMode="auto">
            <a:xfrm>
              <a:off x="4388" y="1292"/>
              <a:ext cx="43" cy="8"/>
            </a:xfrm>
            <a:custGeom>
              <a:avLst/>
              <a:gdLst>
                <a:gd name="T0" fmla="*/ 0 w 256"/>
                <a:gd name="T1" fmla="*/ 0 h 45"/>
                <a:gd name="T2" fmla="*/ 0 w 256"/>
                <a:gd name="T3" fmla="*/ 0 h 45"/>
                <a:gd name="T4" fmla="*/ 0 w 256"/>
                <a:gd name="T5" fmla="*/ 0 h 45"/>
                <a:gd name="T6" fmla="*/ 0 w 25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6"/>
                <a:gd name="T13" fmla="*/ 0 h 45"/>
                <a:gd name="T14" fmla="*/ 256 w 25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6" h="45">
                  <a:moveTo>
                    <a:pt x="25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10" name="Rectangle 2837"/>
            <p:cNvSpPr>
              <a:spLocks noChangeArrowheads="1"/>
            </p:cNvSpPr>
            <p:nvPr/>
          </p:nvSpPr>
          <p:spPr bwMode="auto">
            <a:xfrm>
              <a:off x="4388" y="1292"/>
              <a:ext cx="43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11" name="Freeform 2838"/>
            <p:cNvSpPr>
              <a:spLocks/>
            </p:cNvSpPr>
            <p:nvPr/>
          </p:nvSpPr>
          <p:spPr bwMode="auto">
            <a:xfrm>
              <a:off x="4334" y="1304"/>
              <a:ext cx="52" cy="7"/>
            </a:xfrm>
            <a:custGeom>
              <a:avLst/>
              <a:gdLst>
                <a:gd name="T0" fmla="*/ 0 w 320"/>
                <a:gd name="T1" fmla="*/ 0 h 45"/>
                <a:gd name="T2" fmla="*/ 0 w 320"/>
                <a:gd name="T3" fmla="*/ 0 h 45"/>
                <a:gd name="T4" fmla="*/ 0 w 320"/>
                <a:gd name="T5" fmla="*/ 0 h 45"/>
                <a:gd name="T6" fmla="*/ 0 w 32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0"/>
                <a:gd name="T13" fmla="*/ 0 h 45"/>
                <a:gd name="T14" fmla="*/ 320 w 32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0" h="45">
                  <a:moveTo>
                    <a:pt x="320" y="45"/>
                  </a:moveTo>
                  <a:lnTo>
                    <a:pt x="320" y="0"/>
                  </a:lnTo>
                  <a:lnTo>
                    <a:pt x="0" y="45"/>
                  </a:lnTo>
                  <a:lnTo>
                    <a:pt x="32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12" name="Freeform 2839"/>
            <p:cNvSpPr>
              <a:spLocks/>
            </p:cNvSpPr>
            <p:nvPr/>
          </p:nvSpPr>
          <p:spPr bwMode="auto">
            <a:xfrm>
              <a:off x="4334" y="1304"/>
              <a:ext cx="52" cy="7"/>
            </a:xfrm>
            <a:custGeom>
              <a:avLst/>
              <a:gdLst>
                <a:gd name="T0" fmla="*/ 0 w 320"/>
                <a:gd name="T1" fmla="*/ 0 h 45"/>
                <a:gd name="T2" fmla="*/ 0 w 320"/>
                <a:gd name="T3" fmla="*/ 0 h 45"/>
                <a:gd name="T4" fmla="*/ 0 w 320"/>
                <a:gd name="T5" fmla="*/ 0 h 45"/>
                <a:gd name="T6" fmla="*/ 0 w 32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0"/>
                <a:gd name="T13" fmla="*/ 0 h 45"/>
                <a:gd name="T14" fmla="*/ 320 w 32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0" h="45">
                  <a:moveTo>
                    <a:pt x="320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13" name="Rectangle 2840"/>
            <p:cNvSpPr>
              <a:spLocks noChangeArrowheads="1"/>
            </p:cNvSpPr>
            <p:nvPr/>
          </p:nvSpPr>
          <p:spPr bwMode="auto">
            <a:xfrm>
              <a:off x="4334" y="1304"/>
              <a:ext cx="5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14" name="Freeform 2841"/>
            <p:cNvSpPr>
              <a:spLocks/>
            </p:cNvSpPr>
            <p:nvPr/>
          </p:nvSpPr>
          <p:spPr bwMode="auto">
            <a:xfrm>
              <a:off x="4339" y="1318"/>
              <a:ext cx="39" cy="8"/>
            </a:xfrm>
            <a:custGeom>
              <a:avLst/>
              <a:gdLst>
                <a:gd name="T0" fmla="*/ 0 w 239"/>
                <a:gd name="T1" fmla="*/ 0 h 45"/>
                <a:gd name="T2" fmla="*/ 0 w 239"/>
                <a:gd name="T3" fmla="*/ 0 h 45"/>
                <a:gd name="T4" fmla="*/ 0 w 239"/>
                <a:gd name="T5" fmla="*/ 0 h 45"/>
                <a:gd name="T6" fmla="*/ 0 w 2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45"/>
                <a:gd name="T14" fmla="*/ 239 w 2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45">
                  <a:moveTo>
                    <a:pt x="7" y="0"/>
                  </a:moveTo>
                  <a:lnTo>
                    <a:pt x="0" y="45"/>
                  </a:lnTo>
                  <a:lnTo>
                    <a:pt x="239" y="3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15" name="Freeform 2842"/>
            <p:cNvSpPr>
              <a:spLocks/>
            </p:cNvSpPr>
            <p:nvPr/>
          </p:nvSpPr>
          <p:spPr bwMode="auto">
            <a:xfrm>
              <a:off x="4339" y="1324"/>
              <a:ext cx="39" cy="7"/>
            </a:xfrm>
            <a:custGeom>
              <a:avLst/>
              <a:gdLst>
                <a:gd name="T0" fmla="*/ 0 w 239"/>
                <a:gd name="T1" fmla="*/ 0 h 44"/>
                <a:gd name="T2" fmla="*/ 0 w 239"/>
                <a:gd name="T3" fmla="*/ 0 h 44"/>
                <a:gd name="T4" fmla="*/ 0 w 239"/>
                <a:gd name="T5" fmla="*/ 0 h 44"/>
                <a:gd name="T6" fmla="*/ 0 w 239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44"/>
                <a:gd name="T14" fmla="*/ 239 w 239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44">
                  <a:moveTo>
                    <a:pt x="0" y="11"/>
                  </a:moveTo>
                  <a:lnTo>
                    <a:pt x="239" y="0"/>
                  </a:lnTo>
                  <a:lnTo>
                    <a:pt x="233" y="44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16" name="Freeform 2843"/>
            <p:cNvSpPr>
              <a:spLocks/>
            </p:cNvSpPr>
            <p:nvPr/>
          </p:nvSpPr>
          <p:spPr bwMode="auto">
            <a:xfrm>
              <a:off x="4339" y="1318"/>
              <a:ext cx="39" cy="13"/>
            </a:xfrm>
            <a:custGeom>
              <a:avLst/>
              <a:gdLst>
                <a:gd name="T0" fmla="*/ 0 w 239"/>
                <a:gd name="T1" fmla="*/ 0 h 78"/>
                <a:gd name="T2" fmla="*/ 0 w 239"/>
                <a:gd name="T3" fmla="*/ 0 h 78"/>
                <a:gd name="T4" fmla="*/ 0 w 239"/>
                <a:gd name="T5" fmla="*/ 0 h 78"/>
                <a:gd name="T6" fmla="*/ 0 w 239"/>
                <a:gd name="T7" fmla="*/ 0 h 78"/>
                <a:gd name="T8" fmla="*/ 0 w 239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9"/>
                <a:gd name="T16" fmla="*/ 0 h 78"/>
                <a:gd name="T17" fmla="*/ 239 w 239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9" h="78">
                  <a:moveTo>
                    <a:pt x="7" y="0"/>
                  </a:moveTo>
                  <a:lnTo>
                    <a:pt x="0" y="45"/>
                  </a:lnTo>
                  <a:lnTo>
                    <a:pt x="233" y="78"/>
                  </a:lnTo>
                  <a:lnTo>
                    <a:pt x="239" y="34"/>
                  </a:lnTo>
                  <a:lnTo>
                    <a:pt x="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17" name="Freeform 2844"/>
            <p:cNvSpPr>
              <a:spLocks/>
            </p:cNvSpPr>
            <p:nvPr/>
          </p:nvSpPr>
          <p:spPr bwMode="auto">
            <a:xfrm>
              <a:off x="4332" y="1260"/>
              <a:ext cx="8" cy="48"/>
            </a:xfrm>
            <a:custGeom>
              <a:avLst/>
              <a:gdLst>
                <a:gd name="T0" fmla="*/ 0 w 45"/>
                <a:gd name="T1" fmla="*/ 0 h 298"/>
                <a:gd name="T2" fmla="*/ 0 w 45"/>
                <a:gd name="T3" fmla="*/ 0 h 298"/>
                <a:gd name="T4" fmla="*/ 0 w 45"/>
                <a:gd name="T5" fmla="*/ 0 h 298"/>
                <a:gd name="T6" fmla="*/ 0 w 45"/>
                <a:gd name="T7" fmla="*/ 0 h 2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98"/>
                <a:gd name="T14" fmla="*/ 45 w 45"/>
                <a:gd name="T15" fmla="*/ 298 h 2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98">
                  <a:moveTo>
                    <a:pt x="0" y="295"/>
                  </a:moveTo>
                  <a:lnTo>
                    <a:pt x="45" y="298"/>
                  </a:lnTo>
                  <a:lnTo>
                    <a:pt x="20" y="0"/>
                  </a:lnTo>
                  <a:lnTo>
                    <a:pt x="0" y="2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18" name="Freeform 2845"/>
            <p:cNvSpPr>
              <a:spLocks/>
            </p:cNvSpPr>
            <p:nvPr/>
          </p:nvSpPr>
          <p:spPr bwMode="auto">
            <a:xfrm>
              <a:off x="4336" y="1260"/>
              <a:ext cx="7" cy="48"/>
            </a:xfrm>
            <a:custGeom>
              <a:avLst/>
              <a:gdLst>
                <a:gd name="T0" fmla="*/ 0 w 45"/>
                <a:gd name="T1" fmla="*/ 0 h 298"/>
                <a:gd name="T2" fmla="*/ 0 w 45"/>
                <a:gd name="T3" fmla="*/ 0 h 298"/>
                <a:gd name="T4" fmla="*/ 0 w 45"/>
                <a:gd name="T5" fmla="*/ 0 h 298"/>
                <a:gd name="T6" fmla="*/ 0 w 45"/>
                <a:gd name="T7" fmla="*/ 0 h 2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98"/>
                <a:gd name="T14" fmla="*/ 45 w 45"/>
                <a:gd name="T15" fmla="*/ 298 h 2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98">
                  <a:moveTo>
                    <a:pt x="25" y="298"/>
                  </a:moveTo>
                  <a:lnTo>
                    <a:pt x="0" y="0"/>
                  </a:lnTo>
                  <a:lnTo>
                    <a:pt x="45" y="4"/>
                  </a:lnTo>
                  <a:lnTo>
                    <a:pt x="25" y="2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19" name="Freeform 2846"/>
            <p:cNvSpPr>
              <a:spLocks/>
            </p:cNvSpPr>
            <p:nvPr/>
          </p:nvSpPr>
          <p:spPr bwMode="auto">
            <a:xfrm>
              <a:off x="4332" y="1260"/>
              <a:ext cx="11" cy="48"/>
            </a:xfrm>
            <a:custGeom>
              <a:avLst/>
              <a:gdLst>
                <a:gd name="T0" fmla="*/ 0 w 65"/>
                <a:gd name="T1" fmla="*/ 0 h 298"/>
                <a:gd name="T2" fmla="*/ 0 w 65"/>
                <a:gd name="T3" fmla="*/ 0 h 298"/>
                <a:gd name="T4" fmla="*/ 0 w 65"/>
                <a:gd name="T5" fmla="*/ 0 h 298"/>
                <a:gd name="T6" fmla="*/ 0 w 65"/>
                <a:gd name="T7" fmla="*/ 0 h 298"/>
                <a:gd name="T8" fmla="*/ 0 w 65"/>
                <a:gd name="T9" fmla="*/ 0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298"/>
                <a:gd name="T17" fmla="*/ 65 w 65"/>
                <a:gd name="T18" fmla="*/ 298 h 2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298">
                  <a:moveTo>
                    <a:pt x="0" y="295"/>
                  </a:moveTo>
                  <a:lnTo>
                    <a:pt x="45" y="298"/>
                  </a:lnTo>
                  <a:lnTo>
                    <a:pt x="65" y="4"/>
                  </a:lnTo>
                  <a:lnTo>
                    <a:pt x="20" y="0"/>
                  </a:lnTo>
                  <a:lnTo>
                    <a:pt x="0" y="29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20" name="Freeform 2847"/>
            <p:cNvSpPr>
              <a:spLocks/>
            </p:cNvSpPr>
            <p:nvPr/>
          </p:nvSpPr>
          <p:spPr bwMode="auto">
            <a:xfrm>
              <a:off x="4334" y="1260"/>
              <a:ext cx="8" cy="48"/>
            </a:xfrm>
            <a:custGeom>
              <a:avLst/>
              <a:gdLst>
                <a:gd name="T0" fmla="*/ 0 w 45"/>
                <a:gd name="T1" fmla="*/ 0 h 297"/>
                <a:gd name="T2" fmla="*/ 0 w 45"/>
                <a:gd name="T3" fmla="*/ 0 h 297"/>
                <a:gd name="T4" fmla="*/ 0 w 45"/>
                <a:gd name="T5" fmla="*/ 0 h 297"/>
                <a:gd name="T6" fmla="*/ 0 w 45"/>
                <a:gd name="T7" fmla="*/ 0 h 2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97"/>
                <a:gd name="T14" fmla="*/ 45 w 45"/>
                <a:gd name="T15" fmla="*/ 297 h 2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97">
                  <a:moveTo>
                    <a:pt x="0" y="294"/>
                  </a:moveTo>
                  <a:lnTo>
                    <a:pt x="45" y="297"/>
                  </a:lnTo>
                  <a:lnTo>
                    <a:pt x="21" y="0"/>
                  </a:lnTo>
                  <a:lnTo>
                    <a:pt x="0" y="2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21" name="Freeform 2848"/>
            <p:cNvSpPr>
              <a:spLocks/>
            </p:cNvSpPr>
            <p:nvPr/>
          </p:nvSpPr>
          <p:spPr bwMode="auto">
            <a:xfrm>
              <a:off x="4338" y="1260"/>
              <a:ext cx="7" cy="48"/>
            </a:xfrm>
            <a:custGeom>
              <a:avLst/>
              <a:gdLst>
                <a:gd name="T0" fmla="*/ 0 w 46"/>
                <a:gd name="T1" fmla="*/ 0 h 297"/>
                <a:gd name="T2" fmla="*/ 0 w 46"/>
                <a:gd name="T3" fmla="*/ 0 h 297"/>
                <a:gd name="T4" fmla="*/ 0 w 46"/>
                <a:gd name="T5" fmla="*/ 0 h 297"/>
                <a:gd name="T6" fmla="*/ 0 w 46"/>
                <a:gd name="T7" fmla="*/ 0 h 29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97"/>
                <a:gd name="T14" fmla="*/ 46 w 46"/>
                <a:gd name="T15" fmla="*/ 297 h 29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97">
                  <a:moveTo>
                    <a:pt x="24" y="297"/>
                  </a:moveTo>
                  <a:lnTo>
                    <a:pt x="0" y="0"/>
                  </a:lnTo>
                  <a:lnTo>
                    <a:pt x="46" y="4"/>
                  </a:lnTo>
                  <a:lnTo>
                    <a:pt x="24" y="29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22" name="Freeform 2849"/>
            <p:cNvSpPr>
              <a:spLocks/>
            </p:cNvSpPr>
            <p:nvPr/>
          </p:nvSpPr>
          <p:spPr bwMode="auto">
            <a:xfrm>
              <a:off x="4334" y="1260"/>
              <a:ext cx="11" cy="48"/>
            </a:xfrm>
            <a:custGeom>
              <a:avLst/>
              <a:gdLst>
                <a:gd name="T0" fmla="*/ 0 w 67"/>
                <a:gd name="T1" fmla="*/ 0 h 297"/>
                <a:gd name="T2" fmla="*/ 0 w 67"/>
                <a:gd name="T3" fmla="*/ 0 h 297"/>
                <a:gd name="T4" fmla="*/ 0 w 67"/>
                <a:gd name="T5" fmla="*/ 0 h 297"/>
                <a:gd name="T6" fmla="*/ 0 w 67"/>
                <a:gd name="T7" fmla="*/ 0 h 297"/>
                <a:gd name="T8" fmla="*/ 0 w 67"/>
                <a:gd name="T9" fmla="*/ 0 h 2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297"/>
                <a:gd name="T17" fmla="*/ 67 w 67"/>
                <a:gd name="T18" fmla="*/ 297 h 29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297">
                  <a:moveTo>
                    <a:pt x="0" y="294"/>
                  </a:moveTo>
                  <a:lnTo>
                    <a:pt x="45" y="297"/>
                  </a:lnTo>
                  <a:lnTo>
                    <a:pt x="67" y="4"/>
                  </a:lnTo>
                  <a:lnTo>
                    <a:pt x="21" y="0"/>
                  </a:lnTo>
                  <a:lnTo>
                    <a:pt x="0" y="29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23" name="Freeform 2850"/>
            <p:cNvSpPr>
              <a:spLocks/>
            </p:cNvSpPr>
            <p:nvPr/>
          </p:nvSpPr>
          <p:spPr bwMode="auto">
            <a:xfrm>
              <a:off x="4330" y="1307"/>
              <a:ext cx="8" cy="8"/>
            </a:xfrm>
            <a:custGeom>
              <a:avLst/>
              <a:gdLst>
                <a:gd name="T0" fmla="*/ 0 w 45"/>
                <a:gd name="T1" fmla="*/ 0 h 51"/>
                <a:gd name="T2" fmla="*/ 0 w 45"/>
                <a:gd name="T3" fmla="*/ 0 h 51"/>
                <a:gd name="T4" fmla="*/ 0 w 45"/>
                <a:gd name="T5" fmla="*/ 0 h 51"/>
                <a:gd name="T6" fmla="*/ 0 w 45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1"/>
                <a:gd name="T14" fmla="*/ 45 w 45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1">
                  <a:moveTo>
                    <a:pt x="45" y="3"/>
                  </a:moveTo>
                  <a:lnTo>
                    <a:pt x="0" y="0"/>
                  </a:lnTo>
                  <a:lnTo>
                    <a:pt x="42" y="51"/>
                  </a:lnTo>
                  <a:lnTo>
                    <a:pt x="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24" name="Freeform 2851"/>
            <p:cNvSpPr>
              <a:spLocks/>
            </p:cNvSpPr>
            <p:nvPr/>
          </p:nvSpPr>
          <p:spPr bwMode="auto">
            <a:xfrm>
              <a:off x="4330" y="1307"/>
              <a:ext cx="7" cy="8"/>
            </a:xfrm>
            <a:custGeom>
              <a:avLst/>
              <a:gdLst>
                <a:gd name="T0" fmla="*/ 0 w 45"/>
                <a:gd name="T1" fmla="*/ 0 h 51"/>
                <a:gd name="T2" fmla="*/ 0 w 45"/>
                <a:gd name="T3" fmla="*/ 0 h 51"/>
                <a:gd name="T4" fmla="*/ 0 w 45"/>
                <a:gd name="T5" fmla="*/ 0 h 51"/>
                <a:gd name="T6" fmla="*/ 0 w 45"/>
                <a:gd name="T7" fmla="*/ 0 h 5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1"/>
                <a:gd name="T14" fmla="*/ 45 w 45"/>
                <a:gd name="T15" fmla="*/ 51 h 5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1">
                  <a:moveTo>
                    <a:pt x="3" y="0"/>
                  </a:moveTo>
                  <a:lnTo>
                    <a:pt x="45" y="51"/>
                  </a:lnTo>
                  <a:lnTo>
                    <a:pt x="0" y="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25" name="Freeform 2852"/>
            <p:cNvSpPr>
              <a:spLocks/>
            </p:cNvSpPr>
            <p:nvPr/>
          </p:nvSpPr>
          <p:spPr bwMode="auto">
            <a:xfrm>
              <a:off x="4330" y="1307"/>
              <a:ext cx="8" cy="8"/>
            </a:xfrm>
            <a:custGeom>
              <a:avLst/>
              <a:gdLst>
                <a:gd name="T0" fmla="*/ 0 w 48"/>
                <a:gd name="T1" fmla="*/ 0 h 51"/>
                <a:gd name="T2" fmla="*/ 0 w 48"/>
                <a:gd name="T3" fmla="*/ 0 h 51"/>
                <a:gd name="T4" fmla="*/ 0 w 48"/>
                <a:gd name="T5" fmla="*/ 0 h 51"/>
                <a:gd name="T6" fmla="*/ 0 w 48"/>
                <a:gd name="T7" fmla="*/ 0 h 51"/>
                <a:gd name="T8" fmla="*/ 0 w 48"/>
                <a:gd name="T9" fmla="*/ 0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1"/>
                <a:gd name="T17" fmla="*/ 48 w 48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1">
                  <a:moveTo>
                    <a:pt x="48" y="3"/>
                  </a:moveTo>
                  <a:lnTo>
                    <a:pt x="3" y="0"/>
                  </a:lnTo>
                  <a:lnTo>
                    <a:pt x="0" y="48"/>
                  </a:lnTo>
                  <a:lnTo>
                    <a:pt x="45" y="51"/>
                  </a:lnTo>
                  <a:lnTo>
                    <a:pt x="48" y="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26" name="Freeform 2853"/>
            <p:cNvSpPr>
              <a:spLocks/>
            </p:cNvSpPr>
            <p:nvPr/>
          </p:nvSpPr>
          <p:spPr bwMode="auto">
            <a:xfrm>
              <a:off x="4330" y="1314"/>
              <a:ext cx="7" cy="8"/>
            </a:xfrm>
            <a:custGeom>
              <a:avLst/>
              <a:gdLst>
                <a:gd name="T0" fmla="*/ 0 w 45"/>
                <a:gd name="T1" fmla="*/ 0 h 44"/>
                <a:gd name="T2" fmla="*/ 0 w 45"/>
                <a:gd name="T3" fmla="*/ 0 h 44"/>
                <a:gd name="T4" fmla="*/ 0 w 45"/>
                <a:gd name="T5" fmla="*/ 0 h 44"/>
                <a:gd name="T6" fmla="*/ 0 w 45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4"/>
                <a:gd name="T14" fmla="*/ 45 w 45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4">
                  <a:moveTo>
                    <a:pt x="0" y="0"/>
                  </a:moveTo>
                  <a:lnTo>
                    <a:pt x="45" y="0"/>
                  </a:lnTo>
                  <a:lnTo>
                    <a:pt x="17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27" name="Freeform 2854"/>
            <p:cNvSpPr>
              <a:spLocks/>
            </p:cNvSpPr>
            <p:nvPr/>
          </p:nvSpPr>
          <p:spPr bwMode="auto">
            <a:xfrm>
              <a:off x="4333" y="1314"/>
              <a:ext cx="5" cy="8"/>
            </a:xfrm>
            <a:custGeom>
              <a:avLst/>
              <a:gdLst>
                <a:gd name="T0" fmla="*/ 0 w 34"/>
                <a:gd name="T1" fmla="*/ 0 h 44"/>
                <a:gd name="T2" fmla="*/ 0 w 34"/>
                <a:gd name="T3" fmla="*/ 0 h 44"/>
                <a:gd name="T4" fmla="*/ 0 w 34"/>
                <a:gd name="T5" fmla="*/ 0 h 44"/>
                <a:gd name="T6" fmla="*/ 0 w 34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44"/>
                <a:gd name="T14" fmla="*/ 34 w 34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44">
                  <a:moveTo>
                    <a:pt x="28" y="0"/>
                  </a:moveTo>
                  <a:lnTo>
                    <a:pt x="0" y="44"/>
                  </a:lnTo>
                  <a:lnTo>
                    <a:pt x="34" y="14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28" name="Freeform 2855"/>
            <p:cNvSpPr>
              <a:spLocks/>
            </p:cNvSpPr>
            <p:nvPr/>
          </p:nvSpPr>
          <p:spPr bwMode="auto">
            <a:xfrm>
              <a:off x="4330" y="1314"/>
              <a:ext cx="8" cy="8"/>
            </a:xfrm>
            <a:custGeom>
              <a:avLst/>
              <a:gdLst>
                <a:gd name="T0" fmla="*/ 0 w 51"/>
                <a:gd name="T1" fmla="*/ 0 h 44"/>
                <a:gd name="T2" fmla="*/ 0 w 51"/>
                <a:gd name="T3" fmla="*/ 0 h 44"/>
                <a:gd name="T4" fmla="*/ 0 w 51"/>
                <a:gd name="T5" fmla="*/ 0 h 44"/>
                <a:gd name="T6" fmla="*/ 0 w 51"/>
                <a:gd name="T7" fmla="*/ 0 h 44"/>
                <a:gd name="T8" fmla="*/ 0 w 51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44"/>
                <a:gd name="T17" fmla="*/ 51 w 51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44">
                  <a:moveTo>
                    <a:pt x="0" y="0"/>
                  </a:moveTo>
                  <a:lnTo>
                    <a:pt x="45" y="0"/>
                  </a:lnTo>
                  <a:lnTo>
                    <a:pt x="51" y="14"/>
                  </a:lnTo>
                  <a:lnTo>
                    <a:pt x="17" y="44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29" name="Freeform 2856"/>
            <p:cNvSpPr>
              <a:spLocks/>
            </p:cNvSpPr>
            <p:nvPr/>
          </p:nvSpPr>
          <p:spPr bwMode="auto">
            <a:xfrm>
              <a:off x="4333" y="1317"/>
              <a:ext cx="6" cy="9"/>
            </a:xfrm>
            <a:custGeom>
              <a:avLst/>
              <a:gdLst>
                <a:gd name="T0" fmla="*/ 0 w 41"/>
                <a:gd name="T1" fmla="*/ 0 h 53"/>
                <a:gd name="T2" fmla="*/ 0 w 41"/>
                <a:gd name="T3" fmla="*/ 0 h 53"/>
                <a:gd name="T4" fmla="*/ 0 w 41"/>
                <a:gd name="T5" fmla="*/ 0 h 53"/>
                <a:gd name="T6" fmla="*/ 0 w 41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"/>
                <a:gd name="T13" fmla="*/ 0 h 53"/>
                <a:gd name="T14" fmla="*/ 41 w 41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" h="53">
                  <a:moveTo>
                    <a:pt x="0" y="30"/>
                  </a:moveTo>
                  <a:lnTo>
                    <a:pt x="34" y="0"/>
                  </a:lnTo>
                  <a:lnTo>
                    <a:pt x="41" y="53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30" name="Freeform 2857"/>
            <p:cNvSpPr>
              <a:spLocks/>
            </p:cNvSpPr>
            <p:nvPr/>
          </p:nvSpPr>
          <p:spPr bwMode="auto">
            <a:xfrm>
              <a:off x="4338" y="1317"/>
              <a:ext cx="3" cy="9"/>
            </a:xfrm>
            <a:custGeom>
              <a:avLst/>
              <a:gdLst>
                <a:gd name="T0" fmla="*/ 0 w 14"/>
                <a:gd name="T1" fmla="*/ 0 h 53"/>
                <a:gd name="T2" fmla="*/ 0 w 14"/>
                <a:gd name="T3" fmla="*/ 0 h 53"/>
                <a:gd name="T4" fmla="*/ 0 w 14"/>
                <a:gd name="T5" fmla="*/ 0 h 53"/>
                <a:gd name="T6" fmla="*/ 0 w 14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"/>
                <a:gd name="T13" fmla="*/ 0 h 53"/>
                <a:gd name="T14" fmla="*/ 14 w 14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" h="53">
                  <a:moveTo>
                    <a:pt x="0" y="0"/>
                  </a:moveTo>
                  <a:lnTo>
                    <a:pt x="7" y="53"/>
                  </a:lnTo>
                  <a:lnTo>
                    <a:pt x="14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31" name="Freeform 2858"/>
            <p:cNvSpPr>
              <a:spLocks/>
            </p:cNvSpPr>
            <p:nvPr/>
          </p:nvSpPr>
          <p:spPr bwMode="auto">
            <a:xfrm>
              <a:off x="4333" y="1317"/>
              <a:ext cx="8" cy="9"/>
            </a:xfrm>
            <a:custGeom>
              <a:avLst/>
              <a:gdLst>
                <a:gd name="T0" fmla="*/ 0 w 48"/>
                <a:gd name="T1" fmla="*/ 0 h 53"/>
                <a:gd name="T2" fmla="*/ 0 w 48"/>
                <a:gd name="T3" fmla="*/ 0 h 53"/>
                <a:gd name="T4" fmla="*/ 0 w 48"/>
                <a:gd name="T5" fmla="*/ 0 h 53"/>
                <a:gd name="T6" fmla="*/ 0 w 48"/>
                <a:gd name="T7" fmla="*/ 0 h 53"/>
                <a:gd name="T8" fmla="*/ 0 w 48"/>
                <a:gd name="T9" fmla="*/ 0 h 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3"/>
                <a:gd name="T17" fmla="*/ 48 w 48"/>
                <a:gd name="T18" fmla="*/ 53 h 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3">
                  <a:moveTo>
                    <a:pt x="0" y="30"/>
                  </a:moveTo>
                  <a:lnTo>
                    <a:pt x="34" y="0"/>
                  </a:lnTo>
                  <a:lnTo>
                    <a:pt x="48" y="8"/>
                  </a:lnTo>
                  <a:lnTo>
                    <a:pt x="41" y="53"/>
                  </a:lnTo>
                  <a:lnTo>
                    <a:pt x="0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32" name="Freeform 2859"/>
            <p:cNvSpPr>
              <a:spLocks/>
            </p:cNvSpPr>
            <p:nvPr/>
          </p:nvSpPr>
          <p:spPr bwMode="auto">
            <a:xfrm>
              <a:off x="4368" y="1225"/>
              <a:ext cx="11" cy="6"/>
            </a:xfrm>
            <a:custGeom>
              <a:avLst/>
              <a:gdLst>
                <a:gd name="T0" fmla="*/ 0 w 69"/>
                <a:gd name="T1" fmla="*/ 0 h 35"/>
                <a:gd name="T2" fmla="*/ 0 w 69"/>
                <a:gd name="T3" fmla="*/ 0 h 35"/>
                <a:gd name="T4" fmla="*/ 0 w 69"/>
                <a:gd name="T5" fmla="*/ 0 h 35"/>
                <a:gd name="T6" fmla="*/ 0 w 69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35"/>
                <a:gd name="T14" fmla="*/ 69 w 69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35">
                  <a:moveTo>
                    <a:pt x="38" y="35"/>
                  </a:moveTo>
                  <a:lnTo>
                    <a:pt x="69" y="2"/>
                  </a:lnTo>
                  <a:lnTo>
                    <a:pt x="0" y="0"/>
                  </a:lnTo>
                  <a:lnTo>
                    <a:pt x="38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33" name="Freeform 2860"/>
            <p:cNvSpPr>
              <a:spLocks/>
            </p:cNvSpPr>
            <p:nvPr/>
          </p:nvSpPr>
          <p:spPr bwMode="auto">
            <a:xfrm>
              <a:off x="4368" y="1220"/>
              <a:ext cx="11" cy="6"/>
            </a:xfrm>
            <a:custGeom>
              <a:avLst/>
              <a:gdLst>
                <a:gd name="T0" fmla="*/ 0 w 69"/>
                <a:gd name="T1" fmla="*/ 0 h 35"/>
                <a:gd name="T2" fmla="*/ 0 w 69"/>
                <a:gd name="T3" fmla="*/ 0 h 35"/>
                <a:gd name="T4" fmla="*/ 0 w 69"/>
                <a:gd name="T5" fmla="*/ 0 h 35"/>
                <a:gd name="T6" fmla="*/ 0 w 69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35"/>
                <a:gd name="T14" fmla="*/ 69 w 69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35">
                  <a:moveTo>
                    <a:pt x="69" y="35"/>
                  </a:moveTo>
                  <a:lnTo>
                    <a:pt x="0" y="33"/>
                  </a:lnTo>
                  <a:lnTo>
                    <a:pt x="30" y="0"/>
                  </a:lnTo>
                  <a:lnTo>
                    <a:pt x="69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34" name="Freeform 2861"/>
            <p:cNvSpPr>
              <a:spLocks/>
            </p:cNvSpPr>
            <p:nvPr/>
          </p:nvSpPr>
          <p:spPr bwMode="auto">
            <a:xfrm>
              <a:off x="4368" y="1220"/>
              <a:ext cx="11" cy="11"/>
            </a:xfrm>
            <a:custGeom>
              <a:avLst/>
              <a:gdLst>
                <a:gd name="T0" fmla="*/ 0 w 69"/>
                <a:gd name="T1" fmla="*/ 0 h 68"/>
                <a:gd name="T2" fmla="*/ 0 w 69"/>
                <a:gd name="T3" fmla="*/ 0 h 68"/>
                <a:gd name="T4" fmla="*/ 0 w 69"/>
                <a:gd name="T5" fmla="*/ 0 h 68"/>
                <a:gd name="T6" fmla="*/ 0 w 69"/>
                <a:gd name="T7" fmla="*/ 0 h 68"/>
                <a:gd name="T8" fmla="*/ 0 w 69"/>
                <a:gd name="T9" fmla="*/ 0 h 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68"/>
                <a:gd name="T17" fmla="*/ 69 w 69"/>
                <a:gd name="T18" fmla="*/ 68 h 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68">
                  <a:moveTo>
                    <a:pt x="38" y="68"/>
                  </a:moveTo>
                  <a:lnTo>
                    <a:pt x="69" y="35"/>
                  </a:lnTo>
                  <a:lnTo>
                    <a:pt x="30" y="0"/>
                  </a:lnTo>
                  <a:lnTo>
                    <a:pt x="0" y="33"/>
                  </a:lnTo>
                  <a:lnTo>
                    <a:pt x="38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35" name="Freeform 2862"/>
            <p:cNvSpPr>
              <a:spLocks/>
            </p:cNvSpPr>
            <p:nvPr/>
          </p:nvSpPr>
          <p:spPr bwMode="auto">
            <a:xfrm>
              <a:off x="4368" y="1220"/>
              <a:ext cx="15" cy="9"/>
            </a:xfrm>
            <a:custGeom>
              <a:avLst/>
              <a:gdLst>
                <a:gd name="T0" fmla="*/ 0 w 89"/>
                <a:gd name="T1" fmla="*/ 0 h 53"/>
                <a:gd name="T2" fmla="*/ 0 w 89"/>
                <a:gd name="T3" fmla="*/ 0 h 53"/>
                <a:gd name="T4" fmla="*/ 0 w 89"/>
                <a:gd name="T5" fmla="*/ 0 h 53"/>
                <a:gd name="T6" fmla="*/ 0 w 89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53"/>
                <a:gd name="T14" fmla="*/ 89 w 89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53">
                  <a:moveTo>
                    <a:pt x="58" y="53"/>
                  </a:moveTo>
                  <a:lnTo>
                    <a:pt x="89" y="19"/>
                  </a:lnTo>
                  <a:lnTo>
                    <a:pt x="0" y="0"/>
                  </a:lnTo>
                  <a:lnTo>
                    <a:pt x="58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36" name="Freeform 2863"/>
            <p:cNvSpPr>
              <a:spLocks/>
            </p:cNvSpPr>
            <p:nvPr/>
          </p:nvSpPr>
          <p:spPr bwMode="auto">
            <a:xfrm>
              <a:off x="4368" y="1215"/>
              <a:ext cx="15" cy="8"/>
            </a:xfrm>
            <a:custGeom>
              <a:avLst/>
              <a:gdLst>
                <a:gd name="T0" fmla="*/ 0 w 89"/>
                <a:gd name="T1" fmla="*/ 0 h 53"/>
                <a:gd name="T2" fmla="*/ 0 w 89"/>
                <a:gd name="T3" fmla="*/ 0 h 53"/>
                <a:gd name="T4" fmla="*/ 0 w 89"/>
                <a:gd name="T5" fmla="*/ 0 h 53"/>
                <a:gd name="T6" fmla="*/ 0 w 89"/>
                <a:gd name="T7" fmla="*/ 0 h 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53"/>
                <a:gd name="T14" fmla="*/ 89 w 89"/>
                <a:gd name="T15" fmla="*/ 53 h 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53">
                  <a:moveTo>
                    <a:pt x="89" y="53"/>
                  </a:moveTo>
                  <a:lnTo>
                    <a:pt x="0" y="34"/>
                  </a:lnTo>
                  <a:lnTo>
                    <a:pt x="30" y="0"/>
                  </a:lnTo>
                  <a:lnTo>
                    <a:pt x="89" y="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37" name="Freeform 2864"/>
            <p:cNvSpPr>
              <a:spLocks/>
            </p:cNvSpPr>
            <p:nvPr/>
          </p:nvSpPr>
          <p:spPr bwMode="auto">
            <a:xfrm>
              <a:off x="4368" y="1215"/>
              <a:ext cx="15" cy="14"/>
            </a:xfrm>
            <a:custGeom>
              <a:avLst/>
              <a:gdLst>
                <a:gd name="T0" fmla="*/ 0 w 89"/>
                <a:gd name="T1" fmla="*/ 0 h 87"/>
                <a:gd name="T2" fmla="*/ 0 w 89"/>
                <a:gd name="T3" fmla="*/ 0 h 87"/>
                <a:gd name="T4" fmla="*/ 0 w 89"/>
                <a:gd name="T5" fmla="*/ 0 h 87"/>
                <a:gd name="T6" fmla="*/ 0 w 89"/>
                <a:gd name="T7" fmla="*/ 0 h 87"/>
                <a:gd name="T8" fmla="*/ 0 w 89"/>
                <a:gd name="T9" fmla="*/ 0 h 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"/>
                <a:gd name="T16" fmla="*/ 0 h 87"/>
                <a:gd name="T17" fmla="*/ 89 w 89"/>
                <a:gd name="T18" fmla="*/ 87 h 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" h="87">
                  <a:moveTo>
                    <a:pt x="58" y="87"/>
                  </a:moveTo>
                  <a:lnTo>
                    <a:pt x="89" y="53"/>
                  </a:lnTo>
                  <a:lnTo>
                    <a:pt x="30" y="0"/>
                  </a:lnTo>
                  <a:lnTo>
                    <a:pt x="0" y="34"/>
                  </a:lnTo>
                  <a:lnTo>
                    <a:pt x="58" y="8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38" name="Freeform 2865"/>
            <p:cNvSpPr>
              <a:spLocks/>
            </p:cNvSpPr>
            <p:nvPr/>
          </p:nvSpPr>
          <p:spPr bwMode="auto">
            <a:xfrm>
              <a:off x="4357" y="1277"/>
              <a:ext cx="7" cy="30"/>
            </a:xfrm>
            <a:custGeom>
              <a:avLst/>
              <a:gdLst>
                <a:gd name="T0" fmla="*/ 0 w 45"/>
                <a:gd name="T1" fmla="*/ 0 h 190"/>
                <a:gd name="T2" fmla="*/ 0 w 45"/>
                <a:gd name="T3" fmla="*/ 0 h 190"/>
                <a:gd name="T4" fmla="*/ 0 w 45"/>
                <a:gd name="T5" fmla="*/ 0 h 190"/>
                <a:gd name="T6" fmla="*/ 0 w 45"/>
                <a:gd name="T7" fmla="*/ 0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90"/>
                <a:gd name="T14" fmla="*/ 45 w 45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90">
                  <a:moveTo>
                    <a:pt x="0" y="190"/>
                  </a:moveTo>
                  <a:lnTo>
                    <a:pt x="45" y="190"/>
                  </a:lnTo>
                  <a:lnTo>
                    <a:pt x="0" y="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39" name="Freeform 2866"/>
            <p:cNvSpPr>
              <a:spLocks/>
            </p:cNvSpPr>
            <p:nvPr/>
          </p:nvSpPr>
          <p:spPr bwMode="auto">
            <a:xfrm>
              <a:off x="4357" y="1277"/>
              <a:ext cx="7" cy="30"/>
            </a:xfrm>
            <a:custGeom>
              <a:avLst/>
              <a:gdLst>
                <a:gd name="T0" fmla="*/ 0 w 45"/>
                <a:gd name="T1" fmla="*/ 0 h 190"/>
                <a:gd name="T2" fmla="*/ 0 w 45"/>
                <a:gd name="T3" fmla="*/ 0 h 190"/>
                <a:gd name="T4" fmla="*/ 0 w 45"/>
                <a:gd name="T5" fmla="*/ 0 h 190"/>
                <a:gd name="T6" fmla="*/ 0 w 45"/>
                <a:gd name="T7" fmla="*/ 0 h 1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90"/>
                <a:gd name="T14" fmla="*/ 45 w 45"/>
                <a:gd name="T15" fmla="*/ 190 h 1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90">
                  <a:moveTo>
                    <a:pt x="45" y="190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40" name="Rectangle 2867"/>
            <p:cNvSpPr>
              <a:spLocks noChangeArrowheads="1"/>
            </p:cNvSpPr>
            <p:nvPr/>
          </p:nvSpPr>
          <p:spPr bwMode="auto">
            <a:xfrm>
              <a:off x="4357" y="1277"/>
              <a:ext cx="7" cy="3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41" name="Freeform 2868"/>
            <p:cNvSpPr>
              <a:spLocks/>
            </p:cNvSpPr>
            <p:nvPr/>
          </p:nvSpPr>
          <p:spPr bwMode="auto">
            <a:xfrm>
              <a:off x="4376" y="1294"/>
              <a:ext cx="15" cy="29"/>
            </a:xfrm>
            <a:custGeom>
              <a:avLst/>
              <a:gdLst>
                <a:gd name="T0" fmla="*/ 0 w 91"/>
                <a:gd name="T1" fmla="*/ 0 h 180"/>
                <a:gd name="T2" fmla="*/ 0 w 91"/>
                <a:gd name="T3" fmla="*/ 0 h 180"/>
                <a:gd name="T4" fmla="*/ 0 w 91"/>
                <a:gd name="T5" fmla="*/ 0 h 180"/>
                <a:gd name="T6" fmla="*/ 0 w 91"/>
                <a:gd name="T7" fmla="*/ 0 h 1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80"/>
                <a:gd name="T14" fmla="*/ 91 w 91"/>
                <a:gd name="T15" fmla="*/ 180 h 1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80">
                  <a:moveTo>
                    <a:pt x="91" y="23"/>
                  </a:moveTo>
                  <a:lnTo>
                    <a:pt x="52" y="0"/>
                  </a:lnTo>
                  <a:lnTo>
                    <a:pt x="0" y="180"/>
                  </a:lnTo>
                  <a:lnTo>
                    <a:pt x="9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42" name="Freeform 2869"/>
            <p:cNvSpPr>
              <a:spLocks/>
            </p:cNvSpPr>
            <p:nvPr/>
          </p:nvSpPr>
          <p:spPr bwMode="auto">
            <a:xfrm>
              <a:off x="4369" y="1294"/>
              <a:ext cx="16" cy="29"/>
            </a:xfrm>
            <a:custGeom>
              <a:avLst/>
              <a:gdLst>
                <a:gd name="T0" fmla="*/ 0 w 91"/>
                <a:gd name="T1" fmla="*/ 0 h 180"/>
                <a:gd name="T2" fmla="*/ 0 w 91"/>
                <a:gd name="T3" fmla="*/ 0 h 180"/>
                <a:gd name="T4" fmla="*/ 0 w 91"/>
                <a:gd name="T5" fmla="*/ 0 h 180"/>
                <a:gd name="T6" fmla="*/ 0 w 91"/>
                <a:gd name="T7" fmla="*/ 0 h 1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80"/>
                <a:gd name="T14" fmla="*/ 91 w 91"/>
                <a:gd name="T15" fmla="*/ 180 h 1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80">
                  <a:moveTo>
                    <a:pt x="91" y="0"/>
                  </a:moveTo>
                  <a:lnTo>
                    <a:pt x="39" y="180"/>
                  </a:lnTo>
                  <a:lnTo>
                    <a:pt x="0" y="15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43" name="Freeform 2870"/>
            <p:cNvSpPr>
              <a:spLocks/>
            </p:cNvSpPr>
            <p:nvPr/>
          </p:nvSpPr>
          <p:spPr bwMode="auto">
            <a:xfrm>
              <a:off x="4369" y="1294"/>
              <a:ext cx="22" cy="29"/>
            </a:xfrm>
            <a:custGeom>
              <a:avLst/>
              <a:gdLst>
                <a:gd name="T0" fmla="*/ 0 w 130"/>
                <a:gd name="T1" fmla="*/ 0 h 180"/>
                <a:gd name="T2" fmla="*/ 0 w 130"/>
                <a:gd name="T3" fmla="*/ 0 h 180"/>
                <a:gd name="T4" fmla="*/ 0 w 130"/>
                <a:gd name="T5" fmla="*/ 0 h 180"/>
                <a:gd name="T6" fmla="*/ 0 w 130"/>
                <a:gd name="T7" fmla="*/ 0 h 180"/>
                <a:gd name="T8" fmla="*/ 0 w 130"/>
                <a:gd name="T9" fmla="*/ 0 h 1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80"/>
                <a:gd name="T17" fmla="*/ 130 w 130"/>
                <a:gd name="T18" fmla="*/ 180 h 1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80">
                  <a:moveTo>
                    <a:pt x="130" y="23"/>
                  </a:moveTo>
                  <a:lnTo>
                    <a:pt x="91" y="0"/>
                  </a:lnTo>
                  <a:lnTo>
                    <a:pt x="0" y="156"/>
                  </a:lnTo>
                  <a:lnTo>
                    <a:pt x="39" y="180"/>
                  </a:lnTo>
                  <a:lnTo>
                    <a:pt x="130" y="2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44" name="Freeform 2871"/>
            <p:cNvSpPr>
              <a:spLocks/>
            </p:cNvSpPr>
            <p:nvPr/>
          </p:nvSpPr>
          <p:spPr bwMode="auto">
            <a:xfrm>
              <a:off x="4354" y="1307"/>
              <a:ext cx="7" cy="17"/>
            </a:xfrm>
            <a:custGeom>
              <a:avLst/>
              <a:gdLst>
                <a:gd name="T0" fmla="*/ 0 w 45"/>
                <a:gd name="T1" fmla="*/ 0 h 108"/>
                <a:gd name="T2" fmla="*/ 0 w 45"/>
                <a:gd name="T3" fmla="*/ 0 h 108"/>
                <a:gd name="T4" fmla="*/ 0 w 45"/>
                <a:gd name="T5" fmla="*/ 0 h 108"/>
                <a:gd name="T6" fmla="*/ 0 w 45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8"/>
                <a:gd name="T14" fmla="*/ 45 w 45"/>
                <a:gd name="T15" fmla="*/ 108 h 1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8">
                  <a:moveTo>
                    <a:pt x="0" y="108"/>
                  </a:moveTo>
                  <a:lnTo>
                    <a:pt x="45" y="108"/>
                  </a:lnTo>
                  <a:lnTo>
                    <a:pt x="0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45" name="Freeform 2872"/>
            <p:cNvSpPr>
              <a:spLocks/>
            </p:cNvSpPr>
            <p:nvPr/>
          </p:nvSpPr>
          <p:spPr bwMode="auto">
            <a:xfrm>
              <a:off x="4354" y="1307"/>
              <a:ext cx="7" cy="17"/>
            </a:xfrm>
            <a:custGeom>
              <a:avLst/>
              <a:gdLst>
                <a:gd name="T0" fmla="*/ 0 w 45"/>
                <a:gd name="T1" fmla="*/ 0 h 108"/>
                <a:gd name="T2" fmla="*/ 0 w 45"/>
                <a:gd name="T3" fmla="*/ 0 h 108"/>
                <a:gd name="T4" fmla="*/ 0 w 45"/>
                <a:gd name="T5" fmla="*/ 0 h 108"/>
                <a:gd name="T6" fmla="*/ 0 w 45"/>
                <a:gd name="T7" fmla="*/ 0 h 1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8"/>
                <a:gd name="T14" fmla="*/ 45 w 45"/>
                <a:gd name="T15" fmla="*/ 108 h 1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8">
                  <a:moveTo>
                    <a:pt x="45" y="10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46" name="Rectangle 2873"/>
            <p:cNvSpPr>
              <a:spLocks noChangeArrowheads="1"/>
            </p:cNvSpPr>
            <p:nvPr/>
          </p:nvSpPr>
          <p:spPr bwMode="auto">
            <a:xfrm>
              <a:off x="4354" y="1307"/>
              <a:ext cx="7" cy="1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47" name="Freeform 2874"/>
            <p:cNvSpPr>
              <a:spLocks/>
            </p:cNvSpPr>
            <p:nvPr/>
          </p:nvSpPr>
          <p:spPr bwMode="auto">
            <a:xfrm>
              <a:off x="4379" y="1223"/>
              <a:ext cx="7" cy="9"/>
            </a:xfrm>
            <a:custGeom>
              <a:avLst/>
              <a:gdLst>
                <a:gd name="T0" fmla="*/ 0 w 46"/>
                <a:gd name="T1" fmla="*/ 0 h 50"/>
                <a:gd name="T2" fmla="*/ 0 w 46"/>
                <a:gd name="T3" fmla="*/ 0 h 50"/>
                <a:gd name="T4" fmla="*/ 0 w 46"/>
                <a:gd name="T5" fmla="*/ 0 h 50"/>
                <a:gd name="T6" fmla="*/ 0 w 46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0"/>
                <a:gd name="T14" fmla="*/ 46 w 46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0">
                  <a:moveTo>
                    <a:pt x="46" y="50"/>
                  </a:moveTo>
                  <a:lnTo>
                    <a:pt x="0" y="50"/>
                  </a:lnTo>
                  <a:lnTo>
                    <a:pt x="24" y="0"/>
                  </a:lnTo>
                  <a:lnTo>
                    <a:pt x="4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48" name="Freeform 2875"/>
            <p:cNvSpPr>
              <a:spLocks/>
            </p:cNvSpPr>
            <p:nvPr/>
          </p:nvSpPr>
          <p:spPr bwMode="auto">
            <a:xfrm>
              <a:off x="4378" y="1223"/>
              <a:ext cx="5" cy="9"/>
            </a:xfrm>
            <a:custGeom>
              <a:avLst/>
              <a:gdLst>
                <a:gd name="T0" fmla="*/ 0 w 31"/>
                <a:gd name="T1" fmla="*/ 0 h 50"/>
                <a:gd name="T2" fmla="*/ 0 w 31"/>
                <a:gd name="T3" fmla="*/ 0 h 50"/>
                <a:gd name="T4" fmla="*/ 0 w 31"/>
                <a:gd name="T5" fmla="*/ 0 h 50"/>
                <a:gd name="T6" fmla="*/ 0 w 31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50"/>
                <a:gd name="T14" fmla="*/ 31 w 31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50">
                  <a:moveTo>
                    <a:pt x="7" y="50"/>
                  </a:moveTo>
                  <a:lnTo>
                    <a:pt x="31" y="0"/>
                  </a:lnTo>
                  <a:lnTo>
                    <a:pt x="0" y="34"/>
                  </a:lnTo>
                  <a:lnTo>
                    <a:pt x="7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49" name="Freeform 2876"/>
            <p:cNvSpPr>
              <a:spLocks/>
            </p:cNvSpPr>
            <p:nvPr/>
          </p:nvSpPr>
          <p:spPr bwMode="auto">
            <a:xfrm>
              <a:off x="4378" y="1223"/>
              <a:ext cx="8" cy="9"/>
            </a:xfrm>
            <a:custGeom>
              <a:avLst/>
              <a:gdLst>
                <a:gd name="T0" fmla="*/ 0 w 53"/>
                <a:gd name="T1" fmla="*/ 0 h 50"/>
                <a:gd name="T2" fmla="*/ 0 w 53"/>
                <a:gd name="T3" fmla="*/ 0 h 50"/>
                <a:gd name="T4" fmla="*/ 0 w 53"/>
                <a:gd name="T5" fmla="*/ 0 h 50"/>
                <a:gd name="T6" fmla="*/ 0 w 53"/>
                <a:gd name="T7" fmla="*/ 0 h 50"/>
                <a:gd name="T8" fmla="*/ 0 w 53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3"/>
                <a:gd name="T16" fmla="*/ 0 h 50"/>
                <a:gd name="T17" fmla="*/ 53 w 53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3" h="50">
                  <a:moveTo>
                    <a:pt x="53" y="50"/>
                  </a:moveTo>
                  <a:lnTo>
                    <a:pt x="7" y="50"/>
                  </a:lnTo>
                  <a:lnTo>
                    <a:pt x="0" y="34"/>
                  </a:lnTo>
                  <a:lnTo>
                    <a:pt x="31" y="0"/>
                  </a:lnTo>
                  <a:lnTo>
                    <a:pt x="53" y="5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50" name="Freeform 2877"/>
            <p:cNvSpPr>
              <a:spLocks/>
            </p:cNvSpPr>
            <p:nvPr/>
          </p:nvSpPr>
          <p:spPr bwMode="auto">
            <a:xfrm>
              <a:off x="4377" y="1232"/>
              <a:ext cx="7" cy="7"/>
            </a:xfrm>
            <a:custGeom>
              <a:avLst/>
              <a:gdLst>
                <a:gd name="T0" fmla="*/ 0 w 45"/>
                <a:gd name="T1" fmla="*/ 0 h 46"/>
                <a:gd name="T2" fmla="*/ 0 w 45"/>
                <a:gd name="T3" fmla="*/ 0 h 46"/>
                <a:gd name="T4" fmla="*/ 0 w 45"/>
                <a:gd name="T5" fmla="*/ 0 h 46"/>
                <a:gd name="T6" fmla="*/ 0 w 4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6"/>
                <a:gd name="T14" fmla="*/ 45 w 4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6">
                  <a:moveTo>
                    <a:pt x="45" y="46"/>
                  </a:moveTo>
                  <a:lnTo>
                    <a:pt x="45" y="0"/>
                  </a:lnTo>
                  <a:lnTo>
                    <a:pt x="0" y="46"/>
                  </a:lnTo>
                  <a:lnTo>
                    <a:pt x="45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51" name="Freeform 2878"/>
            <p:cNvSpPr>
              <a:spLocks/>
            </p:cNvSpPr>
            <p:nvPr/>
          </p:nvSpPr>
          <p:spPr bwMode="auto">
            <a:xfrm>
              <a:off x="4377" y="1232"/>
              <a:ext cx="7" cy="7"/>
            </a:xfrm>
            <a:custGeom>
              <a:avLst/>
              <a:gdLst>
                <a:gd name="T0" fmla="*/ 0 w 45"/>
                <a:gd name="T1" fmla="*/ 0 h 46"/>
                <a:gd name="T2" fmla="*/ 0 w 45"/>
                <a:gd name="T3" fmla="*/ 0 h 46"/>
                <a:gd name="T4" fmla="*/ 0 w 45"/>
                <a:gd name="T5" fmla="*/ 0 h 46"/>
                <a:gd name="T6" fmla="*/ 0 w 4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6"/>
                <a:gd name="T14" fmla="*/ 45 w 4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6">
                  <a:moveTo>
                    <a:pt x="45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52" name="Rectangle 2879"/>
            <p:cNvSpPr>
              <a:spLocks noChangeArrowheads="1"/>
            </p:cNvSpPr>
            <p:nvPr/>
          </p:nvSpPr>
          <p:spPr bwMode="auto">
            <a:xfrm>
              <a:off x="4377" y="1232"/>
              <a:ext cx="7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53" name="Freeform 2880"/>
            <p:cNvSpPr>
              <a:spLocks/>
            </p:cNvSpPr>
            <p:nvPr/>
          </p:nvSpPr>
          <p:spPr bwMode="auto">
            <a:xfrm>
              <a:off x="4375" y="1226"/>
              <a:ext cx="8" cy="8"/>
            </a:xfrm>
            <a:custGeom>
              <a:avLst/>
              <a:gdLst>
                <a:gd name="T0" fmla="*/ 0 w 45"/>
                <a:gd name="T1" fmla="*/ 0 h 50"/>
                <a:gd name="T2" fmla="*/ 0 w 45"/>
                <a:gd name="T3" fmla="*/ 0 h 50"/>
                <a:gd name="T4" fmla="*/ 0 w 45"/>
                <a:gd name="T5" fmla="*/ 0 h 50"/>
                <a:gd name="T6" fmla="*/ 0 w 45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0"/>
                <a:gd name="T14" fmla="*/ 45 w 45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0">
                  <a:moveTo>
                    <a:pt x="45" y="50"/>
                  </a:moveTo>
                  <a:lnTo>
                    <a:pt x="0" y="50"/>
                  </a:lnTo>
                  <a:lnTo>
                    <a:pt x="24" y="0"/>
                  </a:lnTo>
                  <a:lnTo>
                    <a:pt x="45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54" name="Freeform 2881"/>
            <p:cNvSpPr>
              <a:spLocks/>
            </p:cNvSpPr>
            <p:nvPr/>
          </p:nvSpPr>
          <p:spPr bwMode="auto">
            <a:xfrm>
              <a:off x="4374" y="1226"/>
              <a:ext cx="5" cy="8"/>
            </a:xfrm>
            <a:custGeom>
              <a:avLst/>
              <a:gdLst>
                <a:gd name="T0" fmla="*/ 0 w 31"/>
                <a:gd name="T1" fmla="*/ 0 h 50"/>
                <a:gd name="T2" fmla="*/ 0 w 31"/>
                <a:gd name="T3" fmla="*/ 0 h 50"/>
                <a:gd name="T4" fmla="*/ 0 w 31"/>
                <a:gd name="T5" fmla="*/ 0 h 50"/>
                <a:gd name="T6" fmla="*/ 0 w 31"/>
                <a:gd name="T7" fmla="*/ 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50"/>
                <a:gd name="T14" fmla="*/ 31 w 31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50">
                  <a:moveTo>
                    <a:pt x="7" y="50"/>
                  </a:moveTo>
                  <a:lnTo>
                    <a:pt x="31" y="0"/>
                  </a:lnTo>
                  <a:lnTo>
                    <a:pt x="0" y="33"/>
                  </a:lnTo>
                  <a:lnTo>
                    <a:pt x="7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55" name="Freeform 2882"/>
            <p:cNvSpPr>
              <a:spLocks/>
            </p:cNvSpPr>
            <p:nvPr/>
          </p:nvSpPr>
          <p:spPr bwMode="auto">
            <a:xfrm>
              <a:off x="4374" y="1226"/>
              <a:ext cx="9" cy="8"/>
            </a:xfrm>
            <a:custGeom>
              <a:avLst/>
              <a:gdLst>
                <a:gd name="T0" fmla="*/ 0 w 52"/>
                <a:gd name="T1" fmla="*/ 0 h 50"/>
                <a:gd name="T2" fmla="*/ 0 w 52"/>
                <a:gd name="T3" fmla="*/ 0 h 50"/>
                <a:gd name="T4" fmla="*/ 0 w 52"/>
                <a:gd name="T5" fmla="*/ 0 h 50"/>
                <a:gd name="T6" fmla="*/ 0 w 52"/>
                <a:gd name="T7" fmla="*/ 0 h 50"/>
                <a:gd name="T8" fmla="*/ 0 w 52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50"/>
                <a:gd name="T17" fmla="*/ 52 w 52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50">
                  <a:moveTo>
                    <a:pt x="52" y="50"/>
                  </a:moveTo>
                  <a:lnTo>
                    <a:pt x="7" y="50"/>
                  </a:lnTo>
                  <a:lnTo>
                    <a:pt x="0" y="33"/>
                  </a:lnTo>
                  <a:lnTo>
                    <a:pt x="31" y="0"/>
                  </a:lnTo>
                  <a:lnTo>
                    <a:pt x="52" y="5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56" name="Freeform 2883"/>
            <p:cNvSpPr>
              <a:spLocks/>
            </p:cNvSpPr>
            <p:nvPr/>
          </p:nvSpPr>
          <p:spPr bwMode="auto">
            <a:xfrm>
              <a:off x="4373" y="1235"/>
              <a:ext cx="8" cy="25"/>
            </a:xfrm>
            <a:custGeom>
              <a:avLst/>
              <a:gdLst>
                <a:gd name="T0" fmla="*/ 0 w 46"/>
                <a:gd name="T1" fmla="*/ 0 h 157"/>
                <a:gd name="T2" fmla="*/ 0 w 46"/>
                <a:gd name="T3" fmla="*/ 0 h 157"/>
                <a:gd name="T4" fmla="*/ 0 w 46"/>
                <a:gd name="T5" fmla="*/ 0 h 157"/>
                <a:gd name="T6" fmla="*/ 0 w 46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57"/>
                <a:gd name="T14" fmla="*/ 46 w 46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57">
                  <a:moveTo>
                    <a:pt x="46" y="0"/>
                  </a:moveTo>
                  <a:lnTo>
                    <a:pt x="0" y="0"/>
                  </a:lnTo>
                  <a:lnTo>
                    <a:pt x="46" y="157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57" name="Freeform 2884"/>
            <p:cNvSpPr>
              <a:spLocks/>
            </p:cNvSpPr>
            <p:nvPr/>
          </p:nvSpPr>
          <p:spPr bwMode="auto">
            <a:xfrm>
              <a:off x="4373" y="1235"/>
              <a:ext cx="8" cy="25"/>
            </a:xfrm>
            <a:custGeom>
              <a:avLst/>
              <a:gdLst>
                <a:gd name="T0" fmla="*/ 0 w 46"/>
                <a:gd name="T1" fmla="*/ 0 h 157"/>
                <a:gd name="T2" fmla="*/ 0 w 46"/>
                <a:gd name="T3" fmla="*/ 0 h 157"/>
                <a:gd name="T4" fmla="*/ 0 w 46"/>
                <a:gd name="T5" fmla="*/ 0 h 157"/>
                <a:gd name="T6" fmla="*/ 0 w 46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57"/>
                <a:gd name="T14" fmla="*/ 46 w 46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57">
                  <a:moveTo>
                    <a:pt x="0" y="0"/>
                  </a:moveTo>
                  <a:lnTo>
                    <a:pt x="46" y="157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58" name="Rectangle 2885"/>
            <p:cNvSpPr>
              <a:spLocks noChangeArrowheads="1"/>
            </p:cNvSpPr>
            <p:nvPr/>
          </p:nvSpPr>
          <p:spPr bwMode="auto">
            <a:xfrm>
              <a:off x="4373" y="1235"/>
              <a:ext cx="8" cy="2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59" name="Line 2886"/>
            <p:cNvSpPr>
              <a:spLocks noChangeShapeType="1"/>
            </p:cNvSpPr>
            <p:nvPr/>
          </p:nvSpPr>
          <p:spPr bwMode="auto">
            <a:xfrm>
              <a:off x="4375" y="1234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60" name="Freeform 2887"/>
            <p:cNvSpPr>
              <a:spLocks/>
            </p:cNvSpPr>
            <p:nvPr/>
          </p:nvSpPr>
          <p:spPr bwMode="auto">
            <a:xfrm>
              <a:off x="4381" y="1235"/>
              <a:ext cx="7" cy="25"/>
            </a:xfrm>
            <a:custGeom>
              <a:avLst/>
              <a:gdLst>
                <a:gd name="T0" fmla="*/ 0 w 45"/>
                <a:gd name="T1" fmla="*/ 0 h 157"/>
                <a:gd name="T2" fmla="*/ 0 w 45"/>
                <a:gd name="T3" fmla="*/ 0 h 157"/>
                <a:gd name="T4" fmla="*/ 0 w 45"/>
                <a:gd name="T5" fmla="*/ 0 h 157"/>
                <a:gd name="T6" fmla="*/ 0 w 45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57"/>
                <a:gd name="T14" fmla="*/ 45 w 45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57">
                  <a:moveTo>
                    <a:pt x="0" y="157"/>
                  </a:moveTo>
                  <a:lnTo>
                    <a:pt x="45" y="157"/>
                  </a:lnTo>
                  <a:lnTo>
                    <a:pt x="0" y="0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61" name="Freeform 2888"/>
            <p:cNvSpPr>
              <a:spLocks/>
            </p:cNvSpPr>
            <p:nvPr/>
          </p:nvSpPr>
          <p:spPr bwMode="auto">
            <a:xfrm>
              <a:off x="4381" y="1235"/>
              <a:ext cx="7" cy="25"/>
            </a:xfrm>
            <a:custGeom>
              <a:avLst/>
              <a:gdLst>
                <a:gd name="T0" fmla="*/ 0 w 45"/>
                <a:gd name="T1" fmla="*/ 0 h 157"/>
                <a:gd name="T2" fmla="*/ 0 w 45"/>
                <a:gd name="T3" fmla="*/ 0 h 157"/>
                <a:gd name="T4" fmla="*/ 0 w 45"/>
                <a:gd name="T5" fmla="*/ 0 h 157"/>
                <a:gd name="T6" fmla="*/ 0 w 45"/>
                <a:gd name="T7" fmla="*/ 0 h 1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57"/>
                <a:gd name="T14" fmla="*/ 45 w 45"/>
                <a:gd name="T15" fmla="*/ 157 h 1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57">
                  <a:moveTo>
                    <a:pt x="45" y="157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62" name="Rectangle 2889"/>
            <p:cNvSpPr>
              <a:spLocks noChangeArrowheads="1"/>
            </p:cNvSpPr>
            <p:nvPr/>
          </p:nvSpPr>
          <p:spPr bwMode="auto">
            <a:xfrm>
              <a:off x="4381" y="1235"/>
              <a:ext cx="7" cy="2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63" name="Line 2890"/>
            <p:cNvSpPr>
              <a:spLocks noChangeShapeType="1"/>
            </p:cNvSpPr>
            <p:nvPr/>
          </p:nvSpPr>
          <p:spPr bwMode="auto">
            <a:xfrm>
              <a:off x="4379" y="1234"/>
              <a:ext cx="7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64" name="Line 2891"/>
            <p:cNvSpPr>
              <a:spLocks noChangeShapeType="1"/>
            </p:cNvSpPr>
            <p:nvPr/>
          </p:nvSpPr>
          <p:spPr bwMode="auto">
            <a:xfrm flipH="1">
              <a:off x="4367" y="1220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65" name="Freeform 2892"/>
            <p:cNvSpPr>
              <a:spLocks/>
            </p:cNvSpPr>
            <p:nvPr/>
          </p:nvSpPr>
          <p:spPr bwMode="auto">
            <a:xfrm>
              <a:off x="4433" y="1306"/>
              <a:ext cx="55" cy="7"/>
            </a:xfrm>
            <a:custGeom>
              <a:avLst/>
              <a:gdLst>
                <a:gd name="T0" fmla="*/ 0 w 339"/>
                <a:gd name="T1" fmla="*/ 0 h 45"/>
                <a:gd name="T2" fmla="*/ 0 w 339"/>
                <a:gd name="T3" fmla="*/ 0 h 45"/>
                <a:gd name="T4" fmla="*/ 0 w 339"/>
                <a:gd name="T5" fmla="*/ 0 h 45"/>
                <a:gd name="T6" fmla="*/ 0 w 3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9"/>
                <a:gd name="T13" fmla="*/ 0 h 45"/>
                <a:gd name="T14" fmla="*/ 339 w 3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9" h="45">
                  <a:moveTo>
                    <a:pt x="339" y="45"/>
                  </a:moveTo>
                  <a:lnTo>
                    <a:pt x="339" y="0"/>
                  </a:lnTo>
                  <a:lnTo>
                    <a:pt x="0" y="45"/>
                  </a:lnTo>
                  <a:lnTo>
                    <a:pt x="33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66" name="Freeform 2893"/>
            <p:cNvSpPr>
              <a:spLocks/>
            </p:cNvSpPr>
            <p:nvPr/>
          </p:nvSpPr>
          <p:spPr bwMode="auto">
            <a:xfrm>
              <a:off x="4433" y="1306"/>
              <a:ext cx="55" cy="7"/>
            </a:xfrm>
            <a:custGeom>
              <a:avLst/>
              <a:gdLst>
                <a:gd name="T0" fmla="*/ 0 w 339"/>
                <a:gd name="T1" fmla="*/ 0 h 45"/>
                <a:gd name="T2" fmla="*/ 0 w 339"/>
                <a:gd name="T3" fmla="*/ 0 h 45"/>
                <a:gd name="T4" fmla="*/ 0 w 339"/>
                <a:gd name="T5" fmla="*/ 0 h 45"/>
                <a:gd name="T6" fmla="*/ 0 w 3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9"/>
                <a:gd name="T13" fmla="*/ 0 h 45"/>
                <a:gd name="T14" fmla="*/ 339 w 3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9" h="45">
                  <a:moveTo>
                    <a:pt x="33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67" name="Rectangle 2894"/>
            <p:cNvSpPr>
              <a:spLocks noChangeArrowheads="1"/>
            </p:cNvSpPr>
            <p:nvPr/>
          </p:nvSpPr>
          <p:spPr bwMode="auto">
            <a:xfrm>
              <a:off x="4433" y="1306"/>
              <a:ext cx="5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68" name="Freeform 2895"/>
            <p:cNvSpPr>
              <a:spLocks/>
            </p:cNvSpPr>
            <p:nvPr/>
          </p:nvSpPr>
          <p:spPr bwMode="auto">
            <a:xfrm>
              <a:off x="4438" y="1324"/>
              <a:ext cx="60" cy="7"/>
            </a:xfrm>
            <a:custGeom>
              <a:avLst/>
              <a:gdLst>
                <a:gd name="T0" fmla="*/ 0 w 363"/>
                <a:gd name="T1" fmla="*/ 0 h 45"/>
                <a:gd name="T2" fmla="*/ 0 w 363"/>
                <a:gd name="T3" fmla="*/ 0 h 45"/>
                <a:gd name="T4" fmla="*/ 0 w 363"/>
                <a:gd name="T5" fmla="*/ 0 h 45"/>
                <a:gd name="T6" fmla="*/ 0 w 36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3"/>
                <a:gd name="T13" fmla="*/ 0 h 45"/>
                <a:gd name="T14" fmla="*/ 363 w 36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3" h="45">
                  <a:moveTo>
                    <a:pt x="363" y="45"/>
                  </a:moveTo>
                  <a:lnTo>
                    <a:pt x="363" y="0"/>
                  </a:lnTo>
                  <a:lnTo>
                    <a:pt x="0" y="45"/>
                  </a:lnTo>
                  <a:lnTo>
                    <a:pt x="363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69" name="Freeform 2896"/>
            <p:cNvSpPr>
              <a:spLocks/>
            </p:cNvSpPr>
            <p:nvPr/>
          </p:nvSpPr>
          <p:spPr bwMode="auto">
            <a:xfrm>
              <a:off x="4438" y="1324"/>
              <a:ext cx="60" cy="7"/>
            </a:xfrm>
            <a:custGeom>
              <a:avLst/>
              <a:gdLst>
                <a:gd name="T0" fmla="*/ 0 w 363"/>
                <a:gd name="T1" fmla="*/ 0 h 45"/>
                <a:gd name="T2" fmla="*/ 0 w 363"/>
                <a:gd name="T3" fmla="*/ 0 h 45"/>
                <a:gd name="T4" fmla="*/ 0 w 363"/>
                <a:gd name="T5" fmla="*/ 0 h 45"/>
                <a:gd name="T6" fmla="*/ 0 w 36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3"/>
                <a:gd name="T13" fmla="*/ 0 h 45"/>
                <a:gd name="T14" fmla="*/ 363 w 36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3" h="45">
                  <a:moveTo>
                    <a:pt x="363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70" name="Rectangle 2897"/>
            <p:cNvSpPr>
              <a:spLocks noChangeArrowheads="1"/>
            </p:cNvSpPr>
            <p:nvPr/>
          </p:nvSpPr>
          <p:spPr bwMode="auto">
            <a:xfrm>
              <a:off x="4438" y="1324"/>
              <a:ext cx="6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71" name="Freeform 2898"/>
            <p:cNvSpPr>
              <a:spLocks/>
            </p:cNvSpPr>
            <p:nvPr/>
          </p:nvSpPr>
          <p:spPr bwMode="auto">
            <a:xfrm>
              <a:off x="4412" y="1273"/>
              <a:ext cx="72" cy="8"/>
            </a:xfrm>
            <a:custGeom>
              <a:avLst/>
              <a:gdLst>
                <a:gd name="T0" fmla="*/ 0 w 430"/>
                <a:gd name="T1" fmla="*/ 0 h 45"/>
                <a:gd name="T2" fmla="*/ 0 w 430"/>
                <a:gd name="T3" fmla="*/ 0 h 45"/>
                <a:gd name="T4" fmla="*/ 0 w 430"/>
                <a:gd name="T5" fmla="*/ 0 h 45"/>
                <a:gd name="T6" fmla="*/ 0 w 43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0"/>
                <a:gd name="T13" fmla="*/ 0 h 45"/>
                <a:gd name="T14" fmla="*/ 430 w 43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0" h="45">
                  <a:moveTo>
                    <a:pt x="430" y="45"/>
                  </a:moveTo>
                  <a:lnTo>
                    <a:pt x="430" y="0"/>
                  </a:lnTo>
                  <a:lnTo>
                    <a:pt x="0" y="45"/>
                  </a:lnTo>
                  <a:lnTo>
                    <a:pt x="43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72" name="Freeform 2899"/>
            <p:cNvSpPr>
              <a:spLocks/>
            </p:cNvSpPr>
            <p:nvPr/>
          </p:nvSpPr>
          <p:spPr bwMode="auto">
            <a:xfrm>
              <a:off x="4412" y="1273"/>
              <a:ext cx="72" cy="8"/>
            </a:xfrm>
            <a:custGeom>
              <a:avLst/>
              <a:gdLst>
                <a:gd name="T0" fmla="*/ 0 w 430"/>
                <a:gd name="T1" fmla="*/ 0 h 45"/>
                <a:gd name="T2" fmla="*/ 0 w 430"/>
                <a:gd name="T3" fmla="*/ 0 h 45"/>
                <a:gd name="T4" fmla="*/ 0 w 430"/>
                <a:gd name="T5" fmla="*/ 0 h 45"/>
                <a:gd name="T6" fmla="*/ 0 w 43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0"/>
                <a:gd name="T13" fmla="*/ 0 h 45"/>
                <a:gd name="T14" fmla="*/ 430 w 43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0" h="45">
                  <a:moveTo>
                    <a:pt x="430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4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73" name="Rectangle 2900"/>
            <p:cNvSpPr>
              <a:spLocks noChangeArrowheads="1"/>
            </p:cNvSpPr>
            <p:nvPr/>
          </p:nvSpPr>
          <p:spPr bwMode="auto">
            <a:xfrm>
              <a:off x="4412" y="1273"/>
              <a:ext cx="7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74" name="Freeform 2901"/>
            <p:cNvSpPr>
              <a:spLocks/>
            </p:cNvSpPr>
            <p:nvPr/>
          </p:nvSpPr>
          <p:spPr bwMode="auto">
            <a:xfrm>
              <a:off x="4452" y="1220"/>
              <a:ext cx="20" cy="8"/>
            </a:xfrm>
            <a:custGeom>
              <a:avLst/>
              <a:gdLst>
                <a:gd name="T0" fmla="*/ 0 w 115"/>
                <a:gd name="T1" fmla="*/ 0 h 46"/>
                <a:gd name="T2" fmla="*/ 0 w 115"/>
                <a:gd name="T3" fmla="*/ 0 h 46"/>
                <a:gd name="T4" fmla="*/ 0 w 115"/>
                <a:gd name="T5" fmla="*/ 0 h 46"/>
                <a:gd name="T6" fmla="*/ 0 w 11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6"/>
                <a:gd name="T14" fmla="*/ 115 w 11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6">
                  <a:moveTo>
                    <a:pt x="115" y="46"/>
                  </a:moveTo>
                  <a:lnTo>
                    <a:pt x="115" y="0"/>
                  </a:lnTo>
                  <a:lnTo>
                    <a:pt x="0" y="46"/>
                  </a:lnTo>
                  <a:lnTo>
                    <a:pt x="115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75" name="Freeform 2902"/>
            <p:cNvSpPr>
              <a:spLocks/>
            </p:cNvSpPr>
            <p:nvPr/>
          </p:nvSpPr>
          <p:spPr bwMode="auto">
            <a:xfrm>
              <a:off x="4452" y="1220"/>
              <a:ext cx="20" cy="8"/>
            </a:xfrm>
            <a:custGeom>
              <a:avLst/>
              <a:gdLst>
                <a:gd name="T0" fmla="*/ 0 w 115"/>
                <a:gd name="T1" fmla="*/ 0 h 46"/>
                <a:gd name="T2" fmla="*/ 0 w 115"/>
                <a:gd name="T3" fmla="*/ 0 h 46"/>
                <a:gd name="T4" fmla="*/ 0 w 115"/>
                <a:gd name="T5" fmla="*/ 0 h 46"/>
                <a:gd name="T6" fmla="*/ 0 w 11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6"/>
                <a:gd name="T14" fmla="*/ 115 w 11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6">
                  <a:moveTo>
                    <a:pt x="115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76" name="Rectangle 2903"/>
            <p:cNvSpPr>
              <a:spLocks noChangeArrowheads="1"/>
            </p:cNvSpPr>
            <p:nvPr/>
          </p:nvSpPr>
          <p:spPr bwMode="auto">
            <a:xfrm>
              <a:off x="4452" y="1220"/>
              <a:ext cx="20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77" name="Freeform 2904"/>
            <p:cNvSpPr>
              <a:spLocks/>
            </p:cNvSpPr>
            <p:nvPr/>
          </p:nvSpPr>
          <p:spPr bwMode="auto">
            <a:xfrm>
              <a:off x="4457" y="1272"/>
              <a:ext cx="18" cy="6"/>
            </a:xfrm>
            <a:custGeom>
              <a:avLst/>
              <a:gdLst>
                <a:gd name="T0" fmla="*/ 0 w 109"/>
                <a:gd name="T1" fmla="*/ 0 h 45"/>
                <a:gd name="T2" fmla="*/ 0 w 109"/>
                <a:gd name="T3" fmla="*/ 0 h 45"/>
                <a:gd name="T4" fmla="*/ 0 w 109"/>
                <a:gd name="T5" fmla="*/ 0 h 45"/>
                <a:gd name="T6" fmla="*/ 0 w 10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45"/>
                <a:gd name="T14" fmla="*/ 109 w 10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45">
                  <a:moveTo>
                    <a:pt x="0" y="0"/>
                  </a:moveTo>
                  <a:lnTo>
                    <a:pt x="0" y="45"/>
                  </a:lnTo>
                  <a:lnTo>
                    <a:pt x="1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78" name="Freeform 2905"/>
            <p:cNvSpPr>
              <a:spLocks/>
            </p:cNvSpPr>
            <p:nvPr/>
          </p:nvSpPr>
          <p:spPr bwMode="auto">
            <a:xfrm>
              <a:off x="4457" y="1272"/>
              <a:ext cx="18" cy="6"/>
            </a:xfrm>
            <a:custGeom>
              <a:avLst/>
              <a:gdLst>
                <a:gd name="T0" fmla="*/ 0 w 109"/>
                <a:gd name="T1" fmla="*/ 0 h 45"/>
                <a:gd name="T2" fmla="*/ 0 w 109"/>
                <a:gd name="T3" fmla="*/ 0 h 45"/>
                <a:gd name="T4" fmla="*/ 0 w 109"/>
                <a:gd name="T5" fmla="*/ 0 h 45"/>
                <a:gd name="T6" fmla="*/ 0 w 10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45"/>
                <a:gd name="T14" fmla="*/ 109 w 10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45">
                  <a:moveTo>
                    <a:pt x="0" y="45"/>
                  </a:moveTo>
                  <a:lnTo>
                    <a:pt x="109" y="0"/>
                  </a:lnTo>
                  <a:lnTo>
                    <a:pt x="10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79" name="Rectangle 2906"/>
            <p:cNvSpPr>
              <a:spLocks noChangeArrowheads="1"/>
            </p:cNvSpPr>
            <p:nvPr/>
          </p:nvSpPr>
          <p:spPr bwMode="auto">
            <a:xfrm>
              <a:off x="4457" y="1272"/>
              <a:ext cx="1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80" name="Freeform 2907"/>
            <p:cNvSpPr>
              <a:spLocks/>
            </p:cNvSpPr>
            <p:nvPr/>
          </p:nvSpPr>
          <p:spPr bwMode="auto">
            <a:xfrm>
              <a:off x="4457" y="1269"/>
              <a:ext cx="19" cy="7"/>
            </a:xfrm>
            <a:custGeom>
              <a:avLst/>
              <a:gdLst>
                <a:gd name="T0" fmla="*/ 0 w 114"/>
                <a:gd name="T1" fmla="*/ 0 h 45"/>
                <a:gd name="T2" fmla="*/ 0 w 114"/>
                <a:gd name="T3" fmla="*/ 0 h 45"/>
                <a:gd name="T4" fmla="*/ 0 w 114"/>
                <a:gd name="T5" fmla="*/ 0 h 45"/>
                <a:gd name="T6" fmla="*/ 0 w 11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45"/>
                <a:gd name="T14" fmla="*/ 114 w 11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45">
                  <a:moveTo>
                    <a:pt x="0" y="0"/>
                  </a:moveTo>
                  <a:lnTo>
                    <a:pt x="0" y="45"/>
                  </a:lnTo>
                  <a:lnTo>
                    <a:pt x="1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81" name="Freeform 2908"/>
            <p:cNvSpPr>
              <a:spLocks/>
            </p:cNvSpPr>
            <p:nvPr/>
          </p:nvSpPr>
          <p:spPr bwMode="auto">
            <a:xfrm>
              <a:off x="4457" y="1269"/>
              <a:ext cx="19" cy="7"/>
            </a:xfrm>
            <a:custGeom>
              <a:avLst/>
              <a:gdLst>
                <a:gd name="T0" fmla="*/ 0 w 114"/>
                <a:gd name="T1" fmla="*/ 0 h 45"/>
                <a:gd name="T2" fmla="*/ 0 w 114"/>
                <a:gd name="T3" fmla="*/ 0 h 45"/>
                <a:gd name="T4" fmla="*/ 0 w 114"/>
                <a:gd name="T5" fmla="*/ 0 h 45"/>
                <a:gd name="T6" fmla="*/ 0 w 11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45"/>
                <a:gd name="T14" fmla="*/ 114 w 11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45">
                  <a:moveTo>
                    <a:pt x="0" y="45"/>
                  </a:moveTo>
                  <a:lnTo>
                    <a:pt x="114" y="0"/>
                  </a:lnTo>
                  <a:lnTo>
                    <a:pt x="114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82" name="Rectangle 2909"/>
            <p:cNvSpPr>
              <a:spLocks noChangeArrowheads="1"/>
            </p:cNvSpPr>
            <p:nvPr/>
          </p:nvSpPr>
          <p:spPr bwMode="auto">
            <a:xfrm>
              <a:off x="4457" y="1269"/>
              <a:ext cx="1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83" name="Freeform 2910"/>
            <p:cNvSpPr>
              <a:spLocks/>
            </p:cNvSpPr>
            <p:nvPr/>
          </p:nvSpPr>
          <p:spPr bwMode="auto">
            <a:xfrm>
              <a:off x="4458" y="1258"/>
              <a:ext cx="14" cy="14"/>
            </a:xfrm>
            <a:custGeom>
              <a:avLst/>
              <a:gdLst>
                <a:gd name="T0" fmla="*/ 0 w 86"/>
                <a:gd name="T1" fmla="*/ 0 h 80"/>
                <a:gd name="T2" fmla="*/ 0 w 86"/>
                <a:gd name="T3" fmla="*/ 0 h 80"/>
                <a:gd name="T4" fmla="*/ 0 w 86"/>
                <a:gd name="T5" fmla="*/ 0 h 80"/>
                <a:gd name="T6" fmla="*/ 0 w 86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80"/>
                <a:gd name="T14" fmla="*/ 86 w 86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80">
                  <a:moveTo>
                    <a:pt x="86" y="41"/>
                  </a:moveTo>
                  <a:lnTo>
                    <a:pt x="66" y="0"/>
                  </a:lnTo>
                  <a:lnTo>
                    <a:pt x="0" y="80"/>
                  </a:lnTo>
                  <a:lnTo>
                    <a:pt x="86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84" name="Freeform 2911"/>
            <p:cNvSpPr>
              <a:spLocks/>
            </p:cNvSpPr>
            <p:nvPr/>
          </p:nvSpPr>
          <p:spPr bwMode="auto">
            <a:xfrm>
              <a:off x="4454" y="1258"/>
              <a:ext cx="15" cy="14"/>
            </a:xfrm>
            <a:custGeom>
              <a:avLst/>
              <a:gdLst>
                <a:gd name="T0" fmla="*/ 0 w 84"/>
                <a:gd name="T1" fmla="*/ 0 h 80"/>
                <a:gd name="T2" fmla="*/ 0 w 84"/>
                <a:gd name="T3" fmla="*/ 0 h 80"/>
                <a:gd name="T4" fmla="*/ 0 w 84"/>
                <a:gd name="T5" fmla="*/ 0 h 80"/>
                <a:gd name="T6" fmla="*/ 0 w 84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80"/>
                <a:gd name="T14" fmla="*/ 84 w 84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80">
                  <a:moveTo>
                    <a:pt x="84" y="0"/>
                  </a:moveTo>
                  <a:lnTo>
                    <a:pt x="18" y="80"/>
                  </a:lnTo>
                  <a:lnTo>
                    <a:pt x="0" y="3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85" name="Freeform 2912"/>
            <p:cNvSpPr>
              <a:spLocks/>
            </p:cNvSpPr>
            <p:nvPr/>
          </p:nvSpPr>
          <p:spPr bwMode="auto">
            <a:xfrm>
              <a:off x="4454" y="1258"/>
              <a:ext cx="18" cy="14"/>
            </a:xfrm>
            <a:custGeom>
              <a:avLst/>
              <a:gdLst>
                <a:gd name="T0" fmla="*/ 0 w 104"/>
                <a:gd name="T1" fmla="*/ 0 h 80"/>
                <a:gd name="T2" fmla="*/ 0 w 104"/>
                <a:gd name="T3" fmla="*/ 0 h 80"/>
                <a:gd name="T4" fmla="*/ 0 w 104"/>
                <a:gd name="T5" fmla="*/ 0 h 80"/>
                <a:gd name="T6" fmla="*/ 0 w 104"/>
                <a:gd name="T7" fmla="*/ 0 h 80"/>
                <a:gd name="T8" fmla="*/ 0 w 104"/>
                <a:gd name="T9" fmla="*/ 0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"/>
                <a:gd name="T16" fmla="*/ 0 h 80"/>
                <a:gd name="T17" fmla="*/ 104 w 104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" h="80">
                  <a:moveTo>
                    <a:pt x="104" y="41"/>
                  </a:moveTo>
                  <a:lnTo>
                    <a:pt x="84" y="0"/>
                  </a:lnTo>
                  <a:lnTo>
                    <a:pt x="0" y="39"/>
                  </a:lnTo>
                  <a:lnTo>
                    <a:pt x="18" y="80"/>
                  </a:lnTo>
                  <a:lnTo>
                    <a:pt x="104" y="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86" name="Freeform 2913"/>
            <p:cNvSpPr>
              <a:spLocks/>
            </p:cNvSpPr>
            <p:nvPr/>
          </p:nvSpPr>
          <p:spPr bwMode="auto">
            <a:xfrm>
              <a:off x="4454" y="1252"/>
              <a:ext cx="22" cy="20"/>
            </a:xfrm>
            <a:custGeom>
              <a:avLst/>
              <a:gdLst>
                <a:gd name="T0" fmla="*/ 0 w 132"/>
                <a:gd name="T1" fmla="*/ 0 h 124"/>
                <a:gd name="T2" fmla="*/ 0 w 132"/>
                <a:gd name="T3" fmla="*/ 0 h 124"/>
                <a:gd name="T4" fmla="*/ 0 w 132"/>
                <a:gd name="T5" fmla="*/ 0 h 124"/>
                <a:gd name="T6" fmla="*/ 0 w 132"/>
                <a:gd name="T7" fmla="*/ 0 h 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124"/>
                <a:gd name="T14" fmla="*/ 132 w 132"/>
                <a:gd name="T15" fmla="*/ 124 h 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124">
                  <a:moveTo>
                    <a:pt x="0" y="86"/>
                  </a:moveTo>
                  <a:lnTo>
                    <a:pt x="25" y="124"/>
                  </a:lnTo>
                  <a:lnTo>
                    <a:pt x="132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87" name="Freeform 2914"/>
            <p:cNvSpPr>
              <a:spLocks/>
            </p:cNvSpPr>
            <p:nvPr/>
          </p:nvSpPr>
          <p:spPr bwMode="auto">
            <a:xfrm>
              <a:off x="4458" y="1252"/>
              <a:ext cx="22" cy="20"/>
            </a:xfrm>
            <a:custGeom>
              <a:avLst/>
              <a:gdLst>
                <a:gd name="T0" fmla="*/ 0 w 132"/>
                <a:gd name="T1" fmla="*/ 0 h 124"/>
                <a:gd name="T2" fmla="*/ 0 w 132"/>
                <a:gd name="T3" fmla="*/ 0 h 124"/>
                <a:gd name="T4" fmla="*/ 0 w 132"/>
                <a:gd name="T5" fmla="*/ 0 h 124"/>
                <a:gd name="T6" fmla="*/ 0 w 132"/>
                <a:gd name="T7" fmla="*/ 0 h 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124"/>
                <a:gd name="T14" fmla="*/ 132 w 132"/>
                <a:gd name="T15" fmla="*/ 124 h 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124">
                  <a:moveTo>
                    <a:pt x="0" y="124"/>
                  </a:moveTo>
                  <a:lnTo>
                    <a:pt x="107" y="0"/>
                  </a:lnTo>
                  <a:lnTo>
                    <a:pt x="132" y="37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88" name="Freeform 2915"/>
            <p:cNvSpPr>
              <a:spLocks/>
            </p:cNvSpPr>
            <p:nvPr/>
          </p:nvSpPr>
          <p:spPr bwMode="auto">
            <a:xfrm>
              <a:off x="4454" y="1252"/>
              <a:ext cx="26" cy="20"/>
            </a:xfrm>
            <a:custGeom>
              <a:avLst/>
              <a:gdLst>
                <a:gd name="T0" fmla="*/ 0 w 157"/>
                <a:gd name="T1" fmla="*/ 0 h 124"/>
                <a:gd name="T2" fmla="*/ 0 w 157"/>
                <a:gd name="T3" fmla="*/ 0 h 124"/>
                <a:gd name="T4" fmla="*/ 0 w 157"/>
                <a:gd name="T5" fmla="*/ 0 h 124"/>
                <a:gd name="T6" fmla="*/ 0 w 157"/>
                <a:gd name="T7" fmla="*/ 0 h 124"/>
                <a:gd name="T8" fmla="*/ 0 w 157"/>
                <a:gd name="T9" fmla="*/ 0 h 1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124"/>
                <a:gd name="T17" fmla="*/ 157 w 157"/>
                <a:gd name="T18" fmla="*/ 124 h 1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124">
                  <a:moveTo>
                    <a:pt x="0" y="86"/>
                  </a:moveTo>
                  <a:lnTo>
                    <a:pt x="25" y="124"/>
                  </a:lnTo>
                  <a:lnTo>
                    <a:pt x="157" y="37"/>
                  </a:lnTo>
                  <a:lnTo>
                    <a:pt x="132" y="0"/>
                  </a:lnTo>
                  <a:lnTo>
                    <a:pt x="0" y="8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89" name="Freeform 2916"/>
            <p:cNvSpPr>
              <a:spLocks/>
            </p:cNvSpPr>
            <p:nvPr/>
          </p:nvSpPr>
          <p:spPr bwMode="auto">
            <a:xfrm>
              <a:off x="4453" y="1251"/>
              <a:ext cx="23" cy="20"/>
            </a:xfrm>
            <a:custGeom>
              <a:avLst/>
              <a:gdLst>
                <a:gd name="T0" fmla="*/ 0 w 133"/>
                <a:gd name="T1" fmla="*/ 0 h 124"/>
                <a:gd name="T2" fmla="*/ 0 w 133"/>
                <a:gd name="T3" fmla="*/ 0 h 124"/>
                <a:gd name="T4" fmla="*/ 0 w 133"/>
                <a:gd name="T5" fmla="*/ 0 h 124"/>
                <a:gd name="T6" fmla="*/ 0 w 133"/>
                <a:gd name="T7" fmla="*/ 0 h 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124"/>
                <a:gd name="T14" fmla="*/ 133 w 133"/>
                <a:gd name="T15" fmla="*/ 124 h 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124">
                  <a:moveTo>
                    <a:pt x="0" y="86"/>
                  </a:moveTo>
                  <a:lnTo>
                    <a:pt x="24" y="124"/>
                  </a:lnTo>
                  <a:lnTo>
                    <a:pt x="133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90" name="Freeform 2917"/>
            <p:cNvSpPr>
              <a:spLocks/>
            </p:cNvSpPr>
            <p:nvPr/>
          </p:nvSpPr>
          <p:spPr bwMode="auto">
            <a:xfrm>
              <a:off x="4458" y="1251"/>
              <a:ext cx="22" cy="20"/>
            </a:xfrm>
            <a:custGeom>
              <a:avLst/>
              <a:gdLst>
                <a:gd name="T0" fmla="*/ 0 w 134"/>
                <a:gd name="T1" fmla="*/ 0 h 124"/>
                <a:gd name="T2" fmla="*/ 0 w 134"/>
                <a:gd name="T3" fmla="*/ 0 h 124"/>
                <a:gd name="T4" fmla="*/ 0 w 134"/>
                <a:gd name="T5" fmla="*/ 0 h 124"/>
                <a:gd name="T6" fmla="*/ 0 w 134"/>
                <a:gd name="T7" fmla="*/ 0 h 1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24"/>
                <a:gd name="T14" fmla="*/ 134 w 134"/>
                <a:gd name="T15" fmla="*/ 124 h 1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24">
                  <a:moveTo>
                    <a:pt x="0" y="124"/>
                  </a:moveTo>
                  <a:lnTo>
                    <a:pt x="109" y="0"/>
                  </a:lnTo>
                  <a:lnTo>
                    <a:pt x="134" y="38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91" name="Freeform 2918"/>
            <p:cNvSpPr>
              <a:spLocks/>
            </p:cNvSpPr>
            <p:nvPr/>
          </p:nvSpPr>
          <p:spPr bwMode="auto">
            <a:xfrm>
              <a:off x="4453" y="1251"/>
              <a:ext cx="27" cy="20"/>
            </a:xfrm>
            <a:custGeom>
              <a:avLst/>
              <a:gdLst>
                <a:gd name="T0" fmla="*/ 0 w 158"/>
                <a:gd name="T1" fmla="*/ 0 h 124"/>
                <a:gd name="T2" fmla="*/ 0 w 158"/>
                <a:gd name="T3" fmla="*/ 0 h 124"/>
                <a:gd name="T4" fmla="*/ 0 w 158"/>
                <a:gd name="T5" fmla="*/ 0 h 124"/>
                <a:gd name="T6" fmla="*/ 0 w 158"/>
                <a:gd name="T7" fmla="*/ 0 h 124"/>
                <a:gd name="T8" fmla="*/ 0 w 158"/>
                <a:gd name="T9" fmla="*/ 0 h 1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8"/>
                <a:gd name="T16" fmla="*/ 0 h 124"/>
                <a:gd name="T17" fmla="*/ 158 w 158"/>
                <a:gd name="T18" fmla="*/ 124 h 1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8" h="124">
                  <a:moveTo>
                    <a:pt x="0" y="86"/>
                  </a:moveTo>
                  <a:lnTo>
                    <a:pt x="24" y="124"/>
                  </a:lnTo>
                  <a:lnTo>
                    <a:pt x="158" y="38"/>
                  </a:lnTo>
                  <a:lnTo>
                    <a:pt x="133" y="0"/>
                  </a:lnTo>
                  <a:lnTo>
                    <a:pt x="0" y="8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92" name="Freeform 2919"/>
            <p:cNvSpPr>
              <a:spLocks/>
            </p:cNvSpPr>
            <p:nvPr/>
          </p:nvSpPr>
          <p:spPr bwMode="auto">
            <a:xfrm>
              <a:off x="4446" y="1294"/>
              <a:ext cx="38" cy="8"/>
            </a:xfrm>
            <a:custGeom>
              <a:avLst/>
              <a:gdLst>
                <a:gd name="T0" fmla="*/ 0 w 227"/>
                <a:gd name="T1" fmla="*/ 0 h 45"/>
                <a:gd name="T2" fmla="*/ 0 w 227"/>
                <a:gd name="T3" fmla="*/ 0 h 45"/>
                <a:gd name="T4" fmla="*/ 0 w 227"/>
                <a:gd name="T5" fmla="*/ 0 h 45"/>
                <a:gd name="T6" fmla="*/ 0 w 22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7"/>
                <a:gd name="T13" fmla="*/ 0 h 45"/>
                <a:gd name="T14" fmla="*/ 227 w 22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7" h="45">
                  <a:moveTo>
                    <a:pt x="227" y="45"/>
                  </a:moveTo>
                  <a:lnTo>
                    <a:pt x="227" y="0"/>
                  </a:lnTo>
                  <a:lnTo>
                    <a:pt x="0" y="45"/>
                  </a:lnTo>
                  <a:lnTo>
                    <a:pt x="227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93" name="Freeform 2920"/>
            <p:cNvSpPr>
              <a:spLocks/>
            </p:cNvSpPr>
            <p:nvPr/>
          </p:nvSpPr>
          <p:spPr bwMode="auto">
            <a:xfrm>
              <a:off x="4446" y="1294"/>
              <a:ext cx="38" cy="8"/>
            </a:xfrm>
            <a:custGeom>
              <a:avLst/>
              <a:gdLst>
                <a:gd name="T0" fmla="*/ 0 w 227"/>
                <a:gd name="T1" fmla="*/ 0 h 45"/>
                <a:gd name="T2" fmla="*/ 0 w 227"/>
                <a:gd name="T3" fmla="*/ 0 h 45"/>
                <a:gd name="T4" fmla="*/ 0 w 227"/>
                <a:gd name="T5" fmla="*/ 0 h 45"/>
                <a:gd name="T6" fmla="*/ 0 w 22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7"/>
                <a:gd name="T13" fmla="*/ 0 h 45"/>
                <a:gd name="T14" fmla="*/ 227 w 22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7" h="45">
                  <a:moveTo>
                    <a:pt x="227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94" name="Rectangle 2921"/>
            <p:cNvSpPr>
              <a:spLocks noChangeArrowheads="1"/>
            </p:cNvSpPr>
            <p:nvPr/>
          </p:nvSpPr>
          <p:spPr bwMode="auto">
            <a:xfrm>
              <a:off x="4446" y="1294"/>
              <a:ext cx="38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95" name="Freeform 2922"/>
            <p:cNvSpPr>
              <a:spLocks/>
            </p:cNvSpPr>
            <p:nvPr/>
          </p:nvSpPr>
          <p:spPr bwMode="auto">
            <a:xfrm>
              <a:off x="4408" y="1209"/>
              <a:ext cx="69" cy="6"/>
            </a:xfrm>
            <a:custGeom>
              <a:avLst/>
              <a:gdLst>
                <a:gd name="T0" fmla="*/ 0 w 417"/>
                <a:gd name="T1" fmla="*/ 0 h 46"/>
                <a:gd name="T2" fmla="*/ 0 w 417"/>
                <a:gd name="T3" fmla="*/ 0 h 46"/>
                <a:gd name="T4" fmla="*/ 0 w 417"/>
                <a:gd name="T5" fmla="*/ 0 h 46"/>
                <a:gd name="T6" fmla="*/ 0 w 41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7"/>
                <a:gd name="T13" fmla="*/ 0 h 46"/>
                <a:gd name="T14" fmla="*/ 417 w 41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7" h="46">
                  <a:moveTo>
                    <a:pt x="417" y="46"/>
                  </a:moveTo>
                  <a:lnTo>
                    <a:pt x="417" y="0"/>
                  </a:lnTo>
                  <a:lnTo>
                    <a:pt x="0" y="46"/>
                  </a:lnTo>
                  <a:lnTo>
                    <a:pt x="417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96" name="Freeform 2923"/>
            <p:cNvSpPr>
              <a:spLocks/>
            </p:cNvSpPr>
            <p:nvPr/>
          </p:nvSpPr>
          <p:spPr bwMode="auto">
            <a:xfrm>
              <a:off x="4408" y="1209"/>
              <a:ext cx="69" cy="6"/>
            </a:xfrm>
            <a:custGeom>
              <a:avLst/>
              <a:gdLst>
                <a:gd name="T0" fmla="*/ 0 w 417"/>
                <a:gd name="T1" fmla="*/ 0 h 46"/>
                <a:gd name="T2" fmla="*/ 0 w 417"/>
                <a:gd name="T3" fmla="*/ 0 h 46"/>
                <a:gd name="T4" fmla="*/ 0 w 417"/>
                <a:gd name="T5" fmla="*/ 0 h 46"/>
                <a:gd name="T6" fmla="*/ 0 w 41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7"/>
                <a:gd name="T13" fmla="*/ 0 h 46"/>
                <a:gd name="T14" fmla="*/ 417 w 41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7" h="46">
                  <a:moveTo>
                    <a:pt x="417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97" name="Rectangle 2924"/>
            <p:cNvSpPr>
              <a:spLocks noChangeArrowheads="1"/>
            </p:cNvSpPr>
            <p:nvPr/>
          </p:nvSpPr>
          <p:spPr bwMode="auto">
            <a:xfrm>
              <a:off x="4408" y="1209"/>
              <a:ext cx="69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598" name="Freeform 2925"/>
            <p:cNvSpPr>
              <a:spLocks/>
            </p:cNvSpPr>
            <p:nvPr/>
          </p:nvSpPr>
          <p:spPr bwMode="auto">
            <a:xfrm>
              <a:off x="4412" y="1215"/>
              <a:ext cx="66" cy="8"/>
            </a:xfrm>
            <a:custGeom>
              <a:avLst/>
              <a:gdLst>
                <a:gd name="T0" fmla="*/ 0 w 397"/>
                <a:gd name="T1" fmla="*/ 0 h 45"/>
                <a:gd name="T2" fmla="*/ 0 w 397"/>
                <a:gd name="T3" fmla="*/ 0 h 45"/>
                <a:gd name="T4" fmla="*/ 0 w 397"/>
                <a:gd name="T5" fmla="*/ 0 h 45"/>
                <a:gd name="T6" fmla="*/ 0 w 39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7"/>
                <a:gd name="T13" fmla="*/ 0 h 45"/>
                <a:gd name="T14" fmla="*/ 397 w 39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7" h="45">
                  <a:moveTo>
                    <a:pt x="0" y="0"/>
                  </a:moveTo>
                  <a:lnTo>
                    <a:pt x="0" y="45"/>
                  </a:lnTo>
                  <a:lnTo>
                    <a:pt x="3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599" name="Freeform 2926"/>
            <p:cNvSpPr>
              <a:spLocks/>
            </p:cNvSpPr>
            <p:nvPr/>
          </p:nvSpPr>
          <p:spPr bwMode="auto">
            <a:xfrm>
              <a:off x="4412" y="1215"/>
              <a:ext cx="66" cy="8"/>
            </a:xfrm>
            <a:custGeom>
              <a:avLst/>
              <a:gdLst>
                <a:gd name="T0" fmla="*/ 0 w 397"/>
                <a:gd name="T1" fmla="*/ 0 h 45"/>
                <a:gd name="T2" fmla="*/ 0 w 397"/>
                <a:gd name="T3" fmla="*/ 0 h 45"/>
                <a:gd name="T4" fmla="*/ 0 w 397"/>
                <a:gd name="T5" fmla="*/ 0 h 45"/>
                <a:gd name="T6" fmla="*/ 0 w 39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7"/>
                <a:gd name="T13" fmla="*/ 0 h 45"/>
                <a:gd name="T14" fmla="*/ 397 w 39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7" h="45">
                  <a:moveTo>
                    <a:pt x="0" y="45"/>
                  </a:moveTo>
                  <a:lnTo>
                    <a:pt x="397" y="0"/>
                  </a:lnTo>
                  <a:lnTo>
                    <a:pt x="39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00" name="Rectangle 2927"/>
            <p:cNvSpPr>
              <a:spLocks noChangeArrowheads="1"/>
            </p:cNvSpPr>
            <p:nvPr/>
          </p:nvSpPr>
          <p:spPr bwMode="auto">
            <a:xfrm>
              <a:off x="4412" y="1215"/>
              <a:ext cx="66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01" name="Freeform 2928"/>
            <p:cNvSpPr>
              <a:spLocks/>
            </p:cNvSpPr>
            <p:nvPr/>
          </p:nvSpPr>
          <p:spPr bwMode="auto">
            <a:xfrm>
              <a:off x="4453" y="1218"/>
              <a:ext cx="18" cy="8"/>
            </a:xfrm>
            <a:custGeom>
              <a:avLst/>
              <a:gdLst>
                <a:gd name="T0" fmla="*/ 0 w 108"/>
                <a:gd name="T1" fmla="*/ 0 h 45"/>
                <a:gd name="T2" fmla="*/ 0 w 108"/>
                <a:gd name="T3" fmla="*/ 0 h 45"/>
                <a:gd name="T4" fmla="*/ 0 w 108"/>
                <a:gd name="T5" fmla="*/ 0 h 45"/>
                <a:gd name="T6" fmla="*/ 0 w 1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5"/>
                <a:gd name="T14" fmla="*/ 108 w 1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5">
                  <a:moveTo>
                    <a:pt x="108" y="45"/>
                  </a:moveTo>
                  <a:lnTo>
                    <a:pt x="108" y="0"/>
                  </a:lnTo>
                  <a:lnTo>
                    <a:pt x="0" y="45"/>
                  </a:lnTo>
                  <a:lnTo>
                    <a:pt x="10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02" name="Freeform 2929"/>
            <p:cNvSpPr>
              <a:spLocks/>
            </p:cNvSpPr>
            <p:nvPr/>
          </p:nvSpPr>
          <p:spPr bwMode="auto">
            <a:xfrm>
              <a:off x="4453" y="1218"/>
              <a:ext cx="18" cy="8"/>
            </a:xfrm>
            <a:custGeom>
              <a:avLst/>
              <a:gdLst>
                <a:gd name="T0" fmla="*/ 0 w 108"/>
                <a:gd name="T1" fmla="*/ 0 h 45"/>
                <a:gd name="T2" fmla="*/ 0 w 108"/>
                <a:gd name="T3" fmla="*/ 0 h 45"/>
                <a:gd name="T4" fmla="*/ 0 w 108"/>
                <a:gd name="T5" fmla="*/ 0 h 45"/>
                <a:gd name="T6" fmla="*/ 0 w 1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5"/>
                <a:gd name="T14" fmla="*/ 108 w 1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5">
                  <a:moveTo>
                    <a:pt x="108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03" name="Rectangle 2930"/>
            <p:cNvSpPr>
              <a:spLocks noChangeArrowheads="1"/>
            </p:cNvSpPr>
            <p:nvPr/>
          </p:nvSpPr>
          <p:spPr bwMode="auto">
            <a:xfrm>
              <a:off x="4453" y="1218"/>
              <a:ext cx="18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04" name="Freeform 2931"/>
            <p:cNvSpPr>
              <a:spLocks/>
            </p:cNvSpPr>
            <p:nvPr/>
          </p:nvSpPr>
          <p:spPr bwMode="auto">
            <a:xfrm>
              <a:off x="4446" y="1217"/>
              <a:ext cx="32" cy="7"/>
            </a:xfrm>
            <a:custGeom>
              <a:avLst/>
              <a:gdLst>
                <a:gd name="T0" fmla="*/ 0 w 194"/>
                <a:gd name="T1" fmla="*/ 0 h 45"/>
                <a:gd name="T2" fmla="*/ 0 w 194"/>
                <a:gd name="T3" fmla="*/ 0 h 45"/>
                <a:gd name="T4" fmla="*/ 0 w 194"/>
                <a:gd name="T5" fmla="*/ 0 h 45"/>
                <a:gd name="T6" fmla="*/ 0 w 19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"/>
                <a:gd name="T13" fmla="*/ 0 h 45"/>
                <a:gd name="T14" fmla="*/ 194 w 19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" h="45">
                  <a:moveTo>
                    <a:pt x="0" y="0"/>
                  </a:moveTo>
                  <a:lnTo>
                    <a:pt x="0" y="45"/>
                  </a:lnTo>
                  <a:lnTo>
                    <a:pt x="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05" name="Freeform 2932"/>
            <p:cNvSpPr>
              <a:spLocks/>
            </p:cNvSpPr>
            <p:nvPr/>
          </p:nvSpPr>
          <p:spPr bwMode="auto">
            <a:xfrm>
              <a:off x="4446" y="1217"/>
              <a:ext cx="32" cy="7"/>
            </a:xfrm>
            <a:custGeom>
              <a:avLst/>
              <a:gdLst>
                <a:gd name="T0" fmla="*/ 0 w 194"/>
                <a:gd name="T1" fmla="*/ 0 h 45"/>
                <a:gd name="T2" fmla="*/ 0 w 194"/>
                <a:gd name="T3" fmla="*/ 0 h 45"/>
                <a:gd name="T4" fmla="*/ 0 w 194"/>
                <a:gd name="T5" fmla="*/ 0 h 45"/>
                <a:gd name="T6" fmla="*/ 0 w 19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"/>
                <a:gd name="T13" fmla="*/ 0 h 45"/>
                <a:gd name="T14" fmla="*/ 194 w 19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" h="45">
                  <a:moveTo>
                    <a:pt x="0" y="45"/>
                  </a:moveTo>
                  <a:lnTo>
                    <a:pt x="194" y="0"/>
                  </a:lnTo>
                  <a:lnTo>
                    <a:pt x="194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06" name="Rectangle 2933"/>
            <p:cNvSpPr>
              <a:spLocks noChangeArrowheads="1"/>
            </p:cNvSpPr>
            <p:nvPr/>
          </p:nvSpPr>
          <p:spPr bwMode="auto">
            <a:xfrm>
              <a:off x="4446" y="1217"/>
              <a:ext cx="3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07" name="Line 2934"/>
            <p:cNvSpPr>
              <a:spLocks noChangeShapeType="1"/>
            </p:cNvSpPr>
            <p:nvPr/>
          </p:nvSpPr>
          <p:spPr bwMode="auto">
            <a:xfrm>
              <a:off x="4450" y="1221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08" name="Line 2935"/>
            <p:cNvSpPr>
              <a:spLocks noChangeShapeType="1"/>
            </p:cNvSpPr>
            <p:nvPr/>
          </p:nvSpPr>
          <p:spPr bwMode="auto">
            <a:xfrm flipH="1" flipV="1">
              <a:off x="4446" y="1225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09" name="Freeform 2936"/>
            <p:cNvSpPr>
              <a:spLocks/>
            </p:cNvSpPr>
            <p:nvPr/>
          </p:nvSpPr>
          <p:spPr bwMode="auto">
            <a:xfrm>
              <a:off x="4446" y="1218"/>
              <a:ext cx="7" cy="8"/>
            </a:xfrm>
            <a:custGeom>
              <a:avLst/>
              <a:gdLst>
                <a:gd name="T0" fmla="*/ 0 w 43"/>
                <a:gd name="T1" fmla="*/ 0 h 45"/>
                <a:gd name="T2" fmla="*/ 0 w 43"/>
                <a:gd name="T3" fmla="*/ 0 h 45"/>
                <a:gd name="T4" fmla="*/ 0 w 43"/>
                <a:gd name="T5" fmla="*/ 0 h 45"/>
                <a:gd name="T6" fmla="*/ 0 w 4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45"/>
                <a:gd name="T14" fmla="*/ 43 w 4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45">
                  <a:moveTo>
                    <a:pt x="43" y="0"/>
                  </a:moveTo>
                  <a:lnTo>
                    <a:pt x="43" y="45"/>
                  </a:lnTo>
                  <a:lnTo>
                    <a:pt x="0" y="17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10" name="Freeform 2937"/>
            <p:cNvSpPr>
              <a:spLocks/>
            </p:cNvSpPr>
            <p:nvPr/>
          </p:nvSpPr>
          <p:spPr bwMode="auto">
            <a:xfrm>
              <a:off x="4446" y="1221"/>
              <a:ext cx="7" cy="5"/>
            </a:xfrm>
            <a:custGeom>
              <a:avLst/>
              <a:gdLst>
                <a:gd name="T0" fmla="*/ 0 w 43"/>
                <a:gd name="T1" fmla="*/ 0 h 32"/>
                <a:gd name="T2" fmla="*/ 0 w 43"/>
                <a:gd name="T3" fmla="*/ 0 h 32"/>
                <a:gd name="T4" fmla="*/ 0 w 43"/>
                <a:gd name="T5" fmla="*/ 0 h 32"/>
                <a:gd name="T6" fmla="*/ 0 w 43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32"/>
                <a:gd name="T14" fmla="*/ 43 w 43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32">
                  <a:moveTo>
                    <a:pt x="43" y="28"/>
                  </a:moveTo>
                  <a:lnTo>
                    <a:pt x="0" y="0"/>
                  </a:lnTo>
                  <a:lnTo>
                    <a:pt x="32" y="32"/>
                  </a:lnTo>
                  <a:lnTo>
                    <a:pt x="43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11" name="Freeform 2938"/>
            <p:cNvSpPr>
              <a:spLocks/>
            </p:cNvSpPr>
            <p:nvPr/>
          </p:nvSpPr>
          <p:spPr bwMode="auto">
            <a:xfrm>
              <a:off x="4446" y="1218"/>
              <a:ext cx="7" cy="8"/>
            </a:xfrm>
            <a:custGeom>
              <a:avLst/>
              <a:gdLst>
                <a:gd name="T0" fmla="*/ 0 w 43"/>
                <a:gd name="T1" fmla="*/ 0 h 49"/>
                <a:gd name="T2" fmla="*/ 0 w 43"/>
                <a:gd name="T3" fmla="*/ 0 h 49"/>
                <a:gd name="T4" fmla="*/ 0 w 43"/>
                <a:gd name="T5" fmla="*/ 0 h 49"/>
                <a:gd name="T6" fmla="*/ 0 w 43"/>
                <a:gd name="T7" fmla="*/ 0 h 49"/>
                <a:gd name="T8" fmla="*/ 0 w 43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49"/>
                <a:gd name="T17" fmla="*/ 43 w 43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49">
                  <a:moveTo>
                    <a:pt x="43" y="0"/>
                  </a:moveTo>
                  <a:lnTo>
                    <a:pt x="43" y="45"/>
                  </a:lnTo>
                  <a:lnTo>
                    <a:pt x="32" y="49"/>
                  </a:lnTo>
                  <a:lnTo>
                    <a:pt x="0" y="17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12" name="Freeform 2939"/>
            <p:cNvSpPr>
              <a:spLocks/>
            </p:cNvSpPr>
            <p:nvPr/>
          </p:nvSpPr>
          <p:spPr bwMode="auto">
            <a:xfrm>
              <a:off x="4443" y="1221"/>
              <a:ext cx="8" cy="7"/>
            </a:xfrm>
            <a:custGeom>
              <a:avLst/>
              <a:gdLst>
                <a:gd name="T0" fmla="*/ 0 w 49"/>
                <a:gd name="T1" fmla="*/ 0 h 43"/>
                <a:gd name="T2" fmla="*/ 0 w 49"/>
                <a:gd name="T3" fmla="*/ 0 h 43"/>
                <a:gd name="T4" fmla="*/ 0 w 49"/>
                <a:gd name="T5" fmla="*/ 0 h 43"/>
                <a:gd name="T6" fmla="*/ 0 w 49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43"/>
                <a:gd name="T14" fmla="*/ 49 w 49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43">
                  <a:moveTo>
                    <a:pt x="17" y="0"/>
                  </a:moveTo>
                  <a:lnTo>
                    <a:pt x="49" y="32"/>
                  </a:lnTo>
                  <a:lnTo>
                    <a:pt x="0" y="4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13" name="Freeform 2940"/>
            <p:cNvSpPr>
              <a:spLocks/>
            </p:cNvSpPr>
            <p:nvPr/>
          </p:nvSpPr>
          <p:spPr bwMode="auto">
            <a:xfrm>
              <a:off x="4443" y="1226"/>
              <a:ext cx="8" cy="2"/>
            </a:xfrm>
            <a:custGeom>
              <a:avLst/>
              <a:gdLst>
                <a:gd name="T0" fmla="*/ 0 w 49"/>
                <a:gd name="T1" fmla="*/ 0 h 11"/>
                <a:gd name="T2" fmla="*/ 0 w 49"/>
                <a:gd name="T3" fmla="*/ 0 h 11"/>
                <a:gd name="T4" fmla="*/ 0 w 49"/>
                <a:gd name="T5" fmla="*/ 0 h 11"/>
                <a:gd name="T6" fmla="*/ 0 w 49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11"/>
                <a:gd name="T14" fmla="*/ 49 w 49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11">
                  <a:moveTo>
                    <a:pt x="49" y="0"/>
                  </a:moveTo>
                  <a:lnTo>
                    <a:pt x="0" y="11"/>
                  </a:lnTo>
                  <a:lnTo>
                    <a:pt x="45" y="1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14" name="Freeform 2941"/>
            <p:cNvSpPr>
              <a:spLocks/>
            </p:cNvSpPr>
            <p:nvPr/>
          </p:nvSpPr>
          <p:spPr bwMode="auto">
            <a:xfrm>
              <a:off x="4443" y="1221"/>
              <a:ext cx="8" cy="7"/>
            </a:xfrm>
            <a:custGeom>
              <a:avLst/>
              <a:gdLst>
                <a:gd name="T0" fmla="*/ 0 w 49"/>
                <a:gd name="T1" fmla="*/ 0 h 43"/>
                <a:gd name="T2" fmla="*/ 0 w 49"/>
                <a:gd name="T3" fmla="*/ 0 h 43"/>
                <a:gd name="T4" fmla="*/ 0 w 49"/>
                <a:gd name="T5" fmla="*/ 0 h 43"/>
                <a:gd name="T6" fmla="*/ 0 w 49"/>
                <a:gd name="T7" fmla="*/ 0 h 43"/>
                <a:gd name="T8" fmla="*/ 0 w 49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3"/>
                <a:gd name="T17" fmla="*/ 49 w 49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3">
                  <a:moveTo>
                    <a:pt x="17" y="0"/>
                  </a:moveTo>
                  <a:lnTo>
                    <a:pt x="49" y="32"/>
                  </a:lnTo>
                  <a:lnTo>
                    <a:pt x="45" y="43"/>
                  </a:lnTo>
                  <a:lnTo>
                    <a:pt x="0" y="43"/>
                  </a:lnTo>
                  <a:lnTo>
                    <a:pt x="1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15" name="Freeform 2942"/>
            <p:cNvSpPr>
              <a:spLocks/>
            </p:cNvSpPr>
            <p:nvPr/>
          </p:nvSpPr>
          <p:spPr bwMode="auto">
            <a:xfrm>
              <a:off x="4441" y="1221"/>
              <a:ext cx="7" cy="7"/>
            </a:xfrm>
            <a:custGeom>
              <a:avLst/>
              <a:gdLst>
                <a:gd name="T0" fmla="*/ 0 w 45"/>
                <a:gd name="T1" fmla="*/ 0 h 43"/>
                <a:gd name="T2" fmla="*/ 0 w 45"/>
                <a:gd name="T3" fmla="*/ 0 h 43"/>
                <a:gd name="T4" fmla="*/ 0 w 45"/>
                <a:gd name="T5" fmla="*/ 0 h 43"/>
                <a:gd name="T6" fmla="*/ 0 w 45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3"/>
                <a:gd name="T14" fmla="*/ 45 w 45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3">
                  <a:moveTo>
                    <a:pt x="45" y="43"/>
                  </a:moveTo>
                  <a:lnTo>
                    <a:pt x="0" y="43"/>
                  </a:lnTo>
                  <a:lnTo>
                    <a:pt x="27" y="0"/>
                  </a:lnTo>
                  <a:lnTo>
                    <a:pt x="45" y="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16" name="Freeform 2943"/>
            <p:cNvSpPr>
              <a:spLocks/>
            </p:cNvSpPr>
            <p:nvPr/>
          </p:nvSpPr>
          <p:spPr bwMode="auto">
            <a:xfrm>
              <a:off x="4440" y="1221"/>
              <a:ext cx="5" cy="7"/>
            </a:xfrm>
            <a:custGeom>
              <a:avLst/>
              <a:gdLst>
                <a:gd name="T0" fmla="*/ 0 w 31"/>
                <a:gd name="T1" fmla="*/ 0 h 43"/>
                <a:gd name="T2" fmla="*/ 0 w 31"/>
                <a:gd name="T3" fmla="*/ 0 h 43"/>
                <a:gd name="T4" fmla="*/ 0 w 31"/>
                <a:gd name="T5" fmla="*/ 0 h 43"/>
                <a:gd name="T6" fmla="*/ 0 w 31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43"/>
                <a:gd name="T14" fmla="*/ 31 w 31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43">
                  <a:moveTo>
                    <a:pt x="4" y="43"/>
                  </a:moveTo>
                  <a:lnTo>
                    <a:pt x="31" y="0"/>
                  </a:lnTo>
                  <a:lnTo>
                    <a:pt x="0" y="32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17" name="Freeform 2944"/>
            <p:cNvSpPr>
              <a:spLocks/>
            </p:cNvSpPr>
            <p:nvPr/>
          </p:nvSpPr>
          <p:spPr bwMode="auto">
            <a:xfrm>
              <a:off x="4440" y="1221"/>
              <a:ext cx="8" cy="7"/>
            </a:xfrm>
            <a:custGeom>
              <a:avLst/>
              <a:gdLst>
                <a:gd name="T0" fmla="*/ 0 w 49"/>
                <a:gd name="T1" fmla="*/ 0 h 43"/>
                <a:gd name="T2" fmla="*/ 0 w 49"/>
                <a:gd name="T3" fmla="*/ 0 h 43"/>
                <a:gd name="T4" fmla="*/ 0 w 49"/>
                <a:gd name="T5" fmla="*/ 0 h 43"/>
                <a:gd name="T6" fmla="*/ 0 w 49"/>
                <a:gd name="T7" fmla="*/ 0 h 43"/>
                <a:gd name="T8" fmla="*/ 0 w 49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3"/>
                <a:gd name="T17" fmla="*/ 49 w 49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3">
                  <a:moveTo>
                    <a:pt x="49" y="43"/>
                  </a:moveTo>
                  <a:lnTo>
                    <a:pt x="4" y="43"/>
                  </a:lnTo>
                  <a:lnTo>
                    <a:pt x="0" y="32"/>
                  </a:lnTo>
                  <a:lnTo>
                    <a:pt x="31" y="0"/>
                  </a:lnTo>
                  <a:lnTo>
                    <a:pt x="49" y="4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18" name="Freeform 2945"/>
            <p:cNvSpPr>
              <a:spLocks/>
            </p:cNvSpPr>
            <p:nvPr/>
          </p:nvSpPr>
          <p:spPr bwMode="auto">
            <a:xfrm>
              <a:off x="4438" y="1218"/>
              <a:ext cx="7" cy="8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9"/>
                <a:gd name="T14" fmla="*/ 42 w 42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9">
                  <a:moveTo>
                    <a:pt x="42" y="17"/>
                  </a:moveTo>
                  <a:lnTo>
                    <a:pt x="11" y="49"/>
                  </a:lnTo>
                  <a:lnTo>
                    <a:pt x="0" y="0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19" name="Freeform 2946"/>
            <p:cNvSpPr>
              <a:spLocks/>
            </p:cNvSpPr>
            <p:nvPr/>
          </p:nvSpPr>
          <p:spPr bwMode="auto">
            <a:xfrm>
              <a:off x="4438" y="1218"/>
              <a:ext cx="2" cy="8"/>
            </a:xfrm>
            <a:custGeom>
              <a:avLst/>
              <a:gdLst>
                <a:gd name="T0" fmla="*/ 0 w 11"/>
                <a:gd name="T1" fmla="*/ 0 h 49"/>
                <a:gd name="T2" fmla="*/ 0 w 11"/>
                <a:gd name="T3" fmla="*/ 0 h 49"/>
                <a:gd name="T4" fmla="*/ 0 w 11"/>
                <a:gd name="T5" fmla="*/ 0 h 49"/>
                <a:gd name="T6" fmla="*/ 0 w 11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49"/>
                <a:gd name="T14" fmla="*/ 11 w 11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49">
                  <a:moveTo>
                    <a:pt x="11" y="49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11" y="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20" name="Freeform 2947"/>
            <p:cNvSpPr>
              <a:spLocks/>
            </p:cNvSpPr>
            <p:nvPr/>
          </p:nvSpPr>
          <p:spPr bwMode="auto">
            <a:xfrm>
              <a:off x="4438" y="1218"/>
              <a:ext cx="7" cy="8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w 42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9"/>
                <a:gd name="T17" fmla="*/ 42 w 42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9">
                  <a:moveTo>
                    <a:pt x="42" y="17"/>
                  </a:moveTo>
                  <a:lnTo>
                    <a:pt x="11" y="49"/>
                  </a:lnTo>
                  <a:lnTo>
                    <a:pt x="0" y="45"/>
                  </a:lnTo>
                  <a:lnTo>
                    <a:pt x="0" y="0"/>
                  </a:lnTo>
                  <a:lnTo>
                    <a:pt x="42" y="1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21" name="Line 2948"/>
            <p:cNvSpPr>
              <a:spLocks noChangeShapeType="1"/>
            </p:cNvSpPr>
            <p:nvPr/>
          </p:nvSpPr>
          <p:spPr bwMode="auto">
            <a:xfrm flipH="1">
              <a:off x="4443" y="1225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22" name="Line 2949"/>
            <p:cNvSpPr>
              <a:spLocks noChangeShapeType="1"/>
            </p:cNvSpPr>
            <p:nvPr/>
          </p:nvSpPr>
          <p:spPr bwMode="auto">
            <a:xfrm flipV="1">
              <a:off x="4439" y="1221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23" name="Freeform 2950"/>
            <p:cNvSpPr>
              <a:spLocks/>
            </p:cNvSpPr>
            <p:nvPr/>
          </p:nvSpPr>
          <p:spPr bwMode="auto">
            <a:xfrm>
              <a:off x="4442" y="1221"/>
              <a:ext cx="8" cy="77"/>
            </a:xfrm>
            <a:custGeom>
              <a:avLst/>
              <a:gdLst>
                <a:gd name="T0" fmla="*/ 0 w 45"/>
                <a:gd name="T1" fmla="*/ 0 h 490"/>
                <a:gd name="T2" fmla="*/ 0 w 45"/>
                <a:gd name="T3" fmla="*/ 0 h 490"/>
                <a:gd name="T4" fmla="*/ 0 w 45"/>
                <a:gd name="T5" fmla="*/ 0 h 490"/>
                <a:gd name="T6" fmla="*/ 0 w 45"/>
                <a:gd name="T7" fmla="*/ 0 h 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90"/>
                <a:gd name="T14" fmla="*/ 45 w 45"/>
                <a:gd name="T15" fmla="*/ 490 h 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90">
                  <a:moveTo>
                    <a:pt x="0" y="490"/>
                  </a:moveTo>
                  <a:lnTo>
                    <a:pt x="45" y="490"/>
                  </a:lnTo>
                  <a:lnTo>
                    <a:pt x="0" y="0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24" name="Freeform 2951"/>
            <p:cNvSpPr>
              <a:spLocks/>
            </p:cNvSpPr>
            <p:nvPr/>
          </p:nvSpPr>
          <p:spPr bwMode="auto">
            <a:xfrm>
              <a:off x="4442" y="1221"/>
              <a:ext cx="8" cy="77"/>
            </a:xfrm>
            <a:custGeom>
              <a:avLst/>
              <a:gdLst>
                <a:gd name="T0" fmla="*/ 0 w 45"/>
                <a:gd name="T1" fmla="*/ 0 h 490"/>
                <a:gd name="T2" fmla="*/ 0 w 45"/>
                <a:gd name="T3" fmla="*/ 0 h 490"/>
                <a:gd name="T4" fmla="*/ 0 w 45"/>
                <a:gd name="T5" fmla="*/ 0 h 490"/>
                <a:gd name="T6" fmla="*/ 0 w 45"/>
                <a:gd name="T7" fmla="*/ 0 h 4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90"/>
                <a:gd name="T14" fmla="*/ 45 w 45"/>
                <a:gd name="T15" fmla="*/ 490 h 4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90">
                  <a:moveTo>
                    <a:pt x="45" y="490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4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25" name="Rectangle 2952"/>
            <p:cNvSpPr>
              <a:spLocks noChangeArrowheads="1"/>
            </p:cNvSpPr>
            <p:nvPr/>
          </p:nvSpPr>
          <p:spPr bwMode="auto">
            <a:xfrm>
              <a:off x="4442" y="1221"/>
              <a:ext cx="8" cy="7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26" name="Freeform 2953"/>
            <p:cNvSpPr>
              <a:spLocks/>
            </p:cNvSpPr>
            <p:nvPr/>
          </p:nvSpPr>
          <p:spPr bwMode="auto">
            <a:xfrm>
              <a:off x="4408" y="1219"/>
              <a:ext cx="8" cy="58"/>
            </a:xfrm>
            <a:custGeom>
              <a:avLst/>
              <a:gdLst>
                <a:gd name="T0" fmla="*/ 0 w 45"/>
                <a:gd name="T1" fmla="*/ 0 h 363"/>
                <a:gd name="T2" fmla="*/ 0 w 45"/>
                <a:gd name="T3" fmla="*/ 0 h 363"/>
                <a:gd name="T4" fmla="*/ 0 w 45"/>
                <a:gd name="T5" fmla="*/ 0 h 363"/>
                <a:gd name="T6" fmla="*/ 0 w 45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63"/>
                <a:gd name="T14" fmla="*/ 45 w 45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63">
                  <a:moveTo>
                    <a:pt x="45" y="0"/>
                  </a:moveTo>
                  <a:lnTo>
                    <a:pt x="0" y="0"/>
                  </a:lnTo>
                  <a:lnTo>
                    <a:pt x="45" y="36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27" name="Freeform 2954"/>
            <p:cNvSpPr>
              <a:spLocks/>
            </p:cNvSpPr>
            <p:nvPr/>
          </p:nvSpPr>
          <p:spPr bwMode="auto">
            <a:xfrm>
              <a:off x="4408" y="1219"/>
              <a:ext cx="8" cy="58"/>
            </a:xfrm>
            <a:custGeom>
              <a:avLst/>
              <a:gdLst>
                <a:gd name="T0" fmla="*/ 0 w 45"/>
                <a:gd name="T1" fmla="*/ 0 h 363"/>
                <a:gd name="T2" fmla="*/ 0 w 45"/>
                <a:gd name="T3" fmla="*/ 0 h 363"/>
                <a:gd name="T4" fmla="*/ 0 w 45"/>
                <a:gd name="T5" fmla="*/ 0 h 363"/>
                <a:gd name="T6" fmla="*/ 0 w 45"/>
                <a:gd name="T7" fmla="*/ 0 h 3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63"/>
                <a:gd name="T14" fmla="*/ 45 w 45"/>
                <a:gd name="T15" fmla="*/ 363 h 3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63">
                  <a:moveTo>
                    <a:pt x="0" y="0"/>
                  </a:moveTo>
                  <a:lnTo>
                    <a:pt x="45" y="363"/>
                  </a:lnTo>
                  <a:lnTo>
                    <a:pt x="0" y="3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28" name="Rectangle 2955"/>
            <p:cNvSpPr>
              <a:spLocks noChangeArrowheads="1"/>
            </p:cNvSpPr>
            <p:nvPr/>
          </p:nvSpPr>
          <p:spPr bwMode="auto">
            <a:xfrm>
              <a:off x="4408" y="1219"/>
              <a:ext cx="8" cy="5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29" name="Freeform 2956"/>
            <p:cNvSpPr>
              <a:spLocks/>
            </p:cNvSpPr>
            <p:nvPr/>
          </p:nvSpPr>
          <p:spPr bwMode="auto">
            <a:xfrm>
              <a:off x="4413" y="1218"/>
              <a:ext cx="7" cy="8"/>
            </a:xfrm>
            <a:custGeom>
              <a:avLst/>
              <a:gdLst>
                <a:gd name="T0" fmla="*/ 0 w 42"/>
                <a:gd name="T1" fmla="*/ 0 h 45"/>
                <a:gd name="T2" fmla="*/ 0 w 42"/>
                <a:gd name="T3" fmla="*/ 0 h 45"/>
                <a:gd name="T4" fmla="*/ 0 w 42"/>
                <a:gd name="T5" fmla="*/ 0 h 45"/>
                <a:gd name="T6" fmla="*/ 0 w 4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5"/>
                <a:gd name="T14" fmla="*/ 42 w 4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5">
                  <a:moveTo>
                    <a:pt x="42" y="0"/>
                  </a:moveTo>
                  <a:lnTo>
                    <a:pt x="42" y="45"/>
                  </a:lnTo>
                  <a:lnTo>
                    <a:pt x="0" y="17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30" name="Freeform 2957"/>
            <p:cNvSpPr>
              <a:spLocks/>
            </p:cNvSpPr>
            <p:nvPr/>
          </p:nvSpPr>
          <p:spPr bwMode="auto">
            <a:xfrm>
              <a:off x="4413" y="1221"/>
              <a:ext cx="7" cy="5"/>
            </a:xfrm>
            <a:custGeom>
              <a:avLst/>
              <a:gdLst>
                <a:gd name="T0" fmla="*/ 0 w 42"/>
                <a:gd name="T1" fmla="*/ 0 h 32"/>
                <a:gd name="T2" fmla="*/ 0 w 42"/>
                <a:gd name="T3" fmla="*/ 0 h 32"/>
                <a:gd name="T4" fmla="*/ 0 w 42"/>
                <a:gd name="T5" fmla="*/ 0 h 32"/>
                <a:gd name="T6" fmla="*/ 0 w 42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32"/>
                <a:gd name="T14" fmla="*/ 42 w 42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32">
                  <a:moveTo>
                    <a:pt x="42" y="28"/>
                  </a:moveTo>
                  <a:lnTo>
                    <a:pt x="0" y="0"/>
                  </a:lnTo>
                  <a:lnTo>
                    <a:pt x="32" y="32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31" name="Freeform 2958"/>
            <p:cNvSpPr>
              <a:spLocks/>
            </p:cNvSpPr>
            <p:nvPr/>
          </p:nvSpPr>
          <p:spPr bwMode="auto">
            <a:xfrm>
              <a:off x="4413" y="1218"/>
              <a:ext cx="7" cy="8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w 42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9"/>
                <a:gd name="T17" fmla="*/ 42 w 42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9">
                  <a:moveTo>
                    <a:pt x="42" y="0"/>
                  </a:moveTo>
                  <a:lnTo>
                    <a:pt x="42" y="45"/>
                  </a:lnTo>
                  <a:lnTo>
                    <a:pt x="32" y="49"/>
                  </a:lnTo>
                  <a:lnTo>
                    <a:pt x="0" y="17"/>
                  </a:lnTo>
                  <a:lnTo>
                    <a:pt x="4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32" name="Freeform 2959"/>
            <p:cNvSpPr>
              <a:spLocks/>
            </p:cNvSpPr>
            <p:nvPr/>
          </p:nvSpPr>
          <p:spPr bwMode="auto">
            <a:xfrm>
              <a:off x="4410" y="1221"/>
              <a:ext cx="9" cy="7"/>
            </a:xfrm>
            <a:custGeom>
              <a:avLst/>
              <a:gdLst>
                <a:gd name="T0" fmla="*/ 0 w 49"/>
                <a:gd name="T1" fmla="*/ 0 h 43"/>
                <a:gd name="T2" fmla="*/ 0 w 49"/>
                <a:gd name="T3" fmla="*/ 0 h 43"/>
                <a:gd name="T4" fmla="*/ 0 w 49"/>
                <a:gd name="T5" fmla="*/ 0 h 43"/>
                <a:gd name="T6" fmla="*/ 0 w 49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43"/>
                <a:gd name="T14" fmla="*/ 49 w 49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43">
                  <a:moveTo>
                    <a:pt x="17" y="0"/>
                  </a:moveTo>
                  <a:lnTo>
                    <a:pt x="49" y="32"/>
                  </a:lnTo>
                  <a:lnTo>
                    <a:pt x="0" y="43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33" name="Freeform 2960"/>
            <p:cNvSpPr>
              <a:spLocks/>
            </p:cNvSpPr>
            <p:nvPr/>
          </p:nvSpPr>
          <p:spPr bwMode="auto">
            <a:xfrm>
              <a:off x="4410" y="1226"/>
              <a:ext cx="9" cy="2"/>
            </a:xfrm>
            <a:custGeom>
              <a:avLst/>
              <a:gdLst>
                <a:gd name="T0" fmla="*/ 0 w 49"/>
                <a:gd name="T1" fmla="*/ 0 h 11"/>
                <a:gd name="T2" fmla="*/ 0 w 49"/>
                <a:gd name="T3" fmla="*/ 0 h 11"/>
                <a:gd name="T4" fmla="*/ 0 w 49"/>
                <a:gd name="T5" fmla="*/ 0 h 11"/>
                <a:gd name="T6" fmla="*/ 0 w 49"/>
                <a:gd name="T7" fmla="*/ 0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11"/>
                <a:gd name="T14" fmla="*/ 49 w 49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11">
                  <a:moveTo>
                    <a:pt x="49" y="0"/>
                  </a:moveTo>
                  <a:lnTo>
                    <a:pt x="0" y="11"/>
                  </a:lnTo>
                  <a:lnTo>
                    <a:pt x="45" y="1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34" name="Freeform 2961"/>
            <p:cNvSpPr>
              <a:spLocks/>
            </p:cNvSpPr>
            <p:nvPr/>
          </p:nvSpPr>
          <p:spPr bwMode="auto">
            <a:xfrm>
              <a:off x="4410" y="1221"/>
              <a:ext cx="9" cy="7"/>
            </a:xfrm>
            <a:custGeom>
              <a:avLst/>
              <a:gdLst>
                <a:gd name="T0" fmla="*/ 0 w 49"/>
                <a:gd name="T1" fmla="*/ 0 h 43"/>
                <a:gd name="T2" fmla="*/ 0 w 49"/>
                <a:gd name="T3" fmla="*/ 0 h 43"/>
                <a:gd name="T4" fmla="*/ 0 w 49"/>
                <a:gd name="T5" fmla="*/ 0 h 43"/>
                <a:gd name="T6" fmla="*/ 0 w 49"/>
                <a:gd name="T7" fmla="*/ 0 h 43"/>
                <a:gd name="T8" fmla="*/ 0 w 49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3"/>
                <a:gd name="T17" fmla="*/ 49 w 49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3">
                  <a:moveTo>
                    <a:pt x="17" y="0"/>
                  </a:moveTo>
                  <a:lnTo>
                    <a:pt x="49" y="32"/>
                  </a:lnTo>
                  <a:lnTo>
                    <a:pt x="45" y="43"/>
                  </a:lnTo>
                  <a:lnTo>
                    <a:pt x="0" y="43"/>
                  </a:lnTo>
                  <a:lnTo>
                    <a:pt x="17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35" name="Line 2962"/>
            <p:cNvSpPr>
              <a:spLocks noChangeShapeType="1"/>
            </p:cNvSpPr>
            <p:nvPr/>
          </p:nvSpPr>
          <p:spPr bwMode="auto">
            <a:xfrm>
              <a:off x="4417" y="1221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36" name="Line 2963"/>
            <p:cNvSpPr>
              <a:spLocks noChangeShapeType="1"/>
            </p:cNvSpPr>
            <p:nvPr/>
          </p:nvSpPr>
          <p:spPr bwMode="auto">
            <a:xfrm flipH="1" flipV="1">
              <a:off x="4414" y="1225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37" name="Freeform 2964"/>
            <p:cNvSpPr>
              <a:spLocks/>
            </p:cNvSpPr>
            <p:nvPr/>
          </p:nvSpPr>
          <p:spPr bwMode="auto">
            <a:xfrm>
              <a:off x="4438" y="1272"/>
              <a:ext cx="7" cy="6"/>
            </a:xfrm>
            <a:custGeom>
              <a:avLst/>
              <a:gdLst>
                <a:gd name="T0" fmla="*/ 0 w 42"/>
                <a:gd name="T1" fmla="*/ 0 h 45"/>
                <a:gd name="T2" fmla="*/ 0 w 42"/>
                <a:gd name="T3" fmla="*/ 0 h 45"/>
                <a:gd name="T4" fmla="*/ 0 w 42"/>
                <a:gd name="T5" fmla="*/ 0 h 45"/>
                <a:gd name="T6" fmla="*/ 0 w 42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5"/>
                <a:gd name="T14" fmla="*/ 42 w 42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5">
                  <a:moveTo>
                    <a:pt x="0" y="45"/>
                  </a:moveTo>
                  <a:lnTo>
                    <a:pt x="0" y="0"/>
                  </a:lnTo>
                  <a:lnTo>
                    <a:pt x="42" y="28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38" name="Freeform 2965"/>
            <p:cNvSpPr>
              <a:spLocks/>
            </p:cNvSpPr>
            <p:nvPr/>
          </p:nvSpPr>
          <p:spPr bwMode="auto">
            <a:xfrm>
              <a:off x="4438" y="1271"/>
              <a:ext cx="7" cy="4"/>
            </a:xfrm>
            <a:custGeom>
              <a:avLst/>
              <a:gdLst>
                <a:gd name="T0" fmla="*/ 0 w 42"/>
                <a:gd name="T1" fmla="*/ 0 h 32"/>
                <a:gd name="T2" fmla="*/ 0 w 42"/>
                <a:gd name="T3" fmla="*/ 0 h 32"/>
                <a:gd name="T4" fmla="*/ 0 w 42"/>
                <a:gd name="T5" fmla="*/ 0 h 32"/>
                <a:gd name="T6" fmla="*/ 0 w 42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32"/>
                <a:gd name="T14" fmla="*/ 42 w 42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32">
                  <a:moveTo>
                    <a:pt x="0" y="4"/>
                  </a:moveTo>
                  <a:lnTo>
                    <a:pt x="42" y="32"/>
                  </a:lnTo>
                  <a:lnTo>
                    <a:pt x="1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39" name="Freeform 2966"/>
            <p:cNvSpPr>
              <a:spLocks/>
            </p:cNvSpPr>
            <p:nvPr/>
          </p:nvSpPr>
          <p:spPr bwMode="auto">
            <a:xfrm>
              <a:off x="4438" y="1271"/>
              <a:ext cx="7" cy="7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w 42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9"/>
                <a:gd name="T17" fmla="*/ 42 w 42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9">
                  <a:moveTo>
                    <a:pt x="0" y="49"/>
                  </a:moveTo>
                  <a:lnTo>
                    <a:pt x="0" y="4"/>
                  </a:lnTo>
                  <a:lnTo>
                    <a:pt x="11" y="0"/>
                  </a:lnTo>
                  <a:lnTo>
                    <a:pt x="42" y="32"/>
                  </a:lnTo>
                  <a:lnTo>
                    <a:pt x="0" y="4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40" name="Freeform 2967"/>
            <p:cNvSpPr>
              <a:spLocks/>
            </p:cNvSpPr>
            <p:nvPr/>
          </p:nvSpPr>
          <p:spPr bwMode="auto">
            <a:xfrm>
              <a:off x="4440" y="1269"/>
              <a:ext cx="8" cy="6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41"/>
                <a:gd name="T14" fmla="*/ 49 w 49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41">
                  <a:moveTo>
                    <a:pt x="31" y="41"/>
                  </a:moveTo>
                  <a:lnTo>
                    <a:pt x="0" y="9"/>
                  </a:lnTo>
                  <a:lnTo>
                    <a:pt x="49" y="0"/>
                  </a:lnTo>
                  <a:lnTo>
                    <a:pt x="31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41" name="Freeform 2968"/>
            <p:cNvSpPr>
              <a:spLocks/>
            </p:cNvSpPr>
            <p:nvPr/>
          </p:nvSpPr>
          <p:spPr bwMode="auto">
            <a:xfrm>
              <a:off x="4440" y="1269"/>
              <a:ext cx="8" cy="2"/>
            </a:xfrm>
            <a:custGeom>
              <a:avLst/>
              <a:gdLst>
                <a:gd name="T0" fmla="*/ 0 w 49"/>
                <a:gd name="T1" fmla="*/ 0 h 9"/>
                <a:gd name="T2" fmla="*/ 0 w 49"/>
                <a:gd name="T3" fmla="*/ 0 h 9"/>
                <a:gd name="T4" fmla="*/ 0 w 49"/>
                <a:gd name="T5" fmla="*/ 0 h 9"/>
                <a:gd name="T6" fmla="*/ 0 w 49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9"/>
                <a:gd name="T14" fmla="*/ 49 w 49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9">
                  <a:moveTo>
                    <a:pt x="0" y="9"/>
                  </a:moveTo>
                  <a:lnTo>
                    <a:pt x="49" y="0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42" name="Freeform 2969"/>
            <p:cNvSpPr>
              <a:spLocks/>
            </p:cNvSpPr>
            <p:nvPr/>
          </p:nvSpPr>
          <p:spPr bwMode="auto">
            <a:xfrm>
              <a:off x="4440" y="1269"/>
              <a:ext cx="8" cy="6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w 49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1"/>
                <a:gd name="T17" fmla="*/ 49 w 4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1">
                  <a:moveTo>
                    <a:pt x="31" y="41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49" y="0"/>
                  </a:lnTo>
                  <a:lnTo>
                    <a:pt x="31" y="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43" name="Line 2970"/>
            <p:cNvSpPr>
              <a:spLocks noChangeShapeType="1"/>
            </p:cNvSpPr>
            <p:nvPr/>
          </p:nvSpPr>
          <p:spPr bwMode="auto">
            <a:xfrm flipH="1" flipV="1">
              <a:off x="4439" y="1273"/>
              <a:ext cx="3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44" name="Line 2971"/>
            <p:cNvSpPr>
              <a:spLocks noChangeShapeType="1"/>
            </p:cNvSpPr>
            <p:nvPr/>
          </p:nvSpPr>
          <p:spPr bwMode="auto">
            <a:xfrm>
              <a:off x="4443" y="1269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45" name="Freeform 2972"/>
            <p:cNvSpPr>
              <a:spLocks/>
            </p:cNvSpPr>
            <p:nvPr/>
          </p:nvSpPr>
          <p:spPr bwMode="auto">
            <a:xfrm>
              <a:off x="4424" y="1254"/>
              <a:ext cx="19" cy="7"/>
            </a:xfrm>
            <a:custGeom>
              <a:avLst/>
              <a:gdLst>
                <a:gd name="T0" fmla="*/ 0 w 116"/>
                <a:gd name="T1" fmla="*/ 0 h 45"/>
                <a:gd name="T2" fmla="*/ 0 w 116"/>
                <a:gd name="T3" fmla="*/ 0 h 45"/>
                <a:gd name="T4" fmla="*/ 0 w 116"/>
                <a:gd name="T5" fmla="*/ 0 h 45"/>
                <a:gd name="T6" fmla="*/ 0 w 1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45"/>
                <a:gd name="T14" fmla="*/ 116 w 1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45">
                  <a:moveTo>
                    <a:pt x="0" y="0"/>
                  </a:moveTo>
                  <a:lnTo>
                    <a:pt x="0" y="45"/>
                  </a:lnTo>
                  <a:lnTo>
                    <a:pt x="1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46" name="Freeform 2973"/>
            <p:cNvSpPr>
              <a:spLocks/>
            </p:cNvSpPr>
            <p:nvPr/>
          </p:nvSpPr>
          <p:spPr bwMode="auto">
            <a:xfrm>
              <a:off x="4424" y="1254"/>
              <a:ext cx="19" cy="7"/>
            </a:xfrm>
            <a:custGeom>
              <a:avLst/>
              <a:gdLst>
                <a:gd name="T0" fmla="*/ 0 w 116"/>
                <a:gd name="T1" fmla="*/ 0 h 45"/>
                <a:gd name="T2" fmla="*/ 0 w 116"/>
                <a:gd name="T3" fmla="*/ 0 h 45"/>
                <a:gd name="T4" fmla="*/ 0 w 116"/>
                <a:gd name="T5" fmla="*/ 0 h 45"/>
                <a:gd name="T6" fmla="*/ 0 w 1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45"/>
                <a:gd name="T14" fmla="*/ 116 w 1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45">
                  <a:moveTo>
                    <a:pt x="0" y="45"/>
                  </a:moveTo>
                  <a:lnTo>
                    <a:pt x="116" y="0"/>
                  </a:lnTo>
                  <a:lnTo>
                    <a:pt x="116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47" name="Rectangle 2974"/>
            <p:cNvSpPr>
              <a:spLocks noChangeArrowheads="1"/>
            </p:cNvSpPr>
            <p:nvPr/>
          </p:nvSpPr>
          <p:spPr bwMode="auto">
            <a:xfrm>
              <a:off x="4424" y="1254"/>
              <a:ext cx="1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48" name="Freeform 2975"/>
            <p:cNvSpPr>
              <a:spLocks/>
            </p:cNvSpPr>
            <p:nvPr/>
          </p:nvSpPr>
          <p:spPr bwMode="auto">
            <a:xfrm>
              <a:off x="4424" y="1255"/>
              <a:ext cx="19" cy="7"/>
            </a:xfrm>
            <a:custGeom>
              <a:avLst/>
              <a:gdLst>
                <a:gd name="T0" fmla="*/ 0 w 114"/>
                <a:gd name="T1" fmla="*/ 0 h 46"/>
                <a:gd name="T2" fmla="*/ 0 w 114"/>
                <a:gd name="T3" fmla="*/ 0 h 46"/>
                <a:gd name="T4" fmla="*/ 0 w 114"/>
                <a:gd name="T5" fmla="*/ 0 h 46"/>
                <a:gd name="T6" fmla="*/ 0 w 11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46"/>
                <a:gd name="T14" fmla="*/ 114 w 11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46">
                  <a:moveTo>
                    <a:pt x="0" y="0"/>
                  </a:moveTo>
                  <a:lnTo>
                    <a:pt x="0" y="46"/>
                  </a:lnTo>
                  <a:lnTo>
                    <a:pt x="1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49" name="Freeform 2976"/>
            <p:cNvSpPr>
              <a:spLocks/>
            </p:cNvSpPr>
            <p:nvPr/>
          </p:nvSpPr>
          <p:spPr bwMode="auto">
            <a:xfrm>
              <a:off x="4424" y="1255"/>
              <a:ext cx="19" cy="7"/>
            </a:xfrm>
            <a:custGeom>
              <a:avLst/>
              <a:gdLst>
                <a:gd name="T0" fmla="*/ 0 w 114"/>
                <a:gd name="T1" fmla="*/ 0 h 46"/>
                <a:gd name="T2" fmla="*/ 0 w 114"/>
                <a:gd name="T3" fmla="*/ 0 h 46"/>
                <a:gd name="T4" fmla="*/ 0 w 114"/>
                <a:gd name="T5" fmla="*/ 0 h 46"/>
                <a:gd name="T6" fmla="*/ 0 w 11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46"/>
                <a:gd name="T14" fmla="*/ 114 w 11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46">
                  <a:moveTo>
                    <a:pt x="0" y="46"/>
                  </a:moveTo>
                  <a:lnTo>
                    <a:pt x="114" y="0"/>
                  </a:lnTo>
                  <a:lnTo>
                    <a:pt x="114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50" name="Rectangle 2977"/>
            <p:cNvSpPr>
              <a:spLocks noChangeArrowheads="1"/>
            </p:cNvSpPr>
            <p:nvPr/>
          </p:nvSpPr>
          <p:spPr bwMode="auto">
            <a:xfrm>
              <a:off x="4424" y="1255"/>
              <a:ext cx="1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51" name="Freeform 2978"/>
            <p:cNvSpPr>
              <a:spLocks/>
            </p:cNvSpPr>
            <p:nvPr/>
          </p:nvSpPr>
          <p:spPr bwMode="auto">
            <a:xfrm>
              <a:off x="4438" y="1312"/>
              <a:ext cx="10" cy="7"/>
            </a:xfrm>
            <a:custGeom>
              <a:avLst/>
              <a:gdLst>
                <a:gd name="T0" fmla="*/ 0 w 64"/>
                <a:gd name="T1" fmla="*/ 0 h 46"/>
                <a:gd name="T2" fmla="*/ 0 w 64"/>
                <a:gd name="T3" fmla="*/ 0 h 46"/>
                <a:gd name="T4" fmla="*/ 0 w 64"/>
                <a:gd name="T5" fmla="*/ 0 h 46"/>
                <a:gd name="T6" fmla="*/ 0 w 6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6"/>
                <a:gd name="T14" fmla="*/ 64 w 6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6">
                  <a:moveTo>
                    <a:pt x="64" y="46"/>
                  </a:moveTo>
                  <a:lnTo>
                    <a:pt x="64" y="0"/>
                  </a:lnTo>
                  <a:lnTo>
                    <a:pt x="0" y="46"/>
                  </a:lnTo>
                  <a:lnTo>
                    <a:pt x="64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52" name="Freeform 2979"/>
            <p:cNvSpPr>
              <a:spLocks/>
            </p:cNvSpPr>
            <p:nvPr/>
          </p:nvSpPr>
          <p:spPr bwMode="auto">
            <a:xfrm>
              <a:off x="4438" y="1312"/>
              <a:ext cx="10" cy="7"/>
            </a:xfrm>
            <a:custGeom>
              <a:avLst/>
              <a:gdLst>
                <a:gd name="T0" fmla="*/ 0 w 64"/>
                <a:gd name="T1" fmla="*/ 0 h 46"/>
                <a:gd name="T2" fmla="*/ 0 w 64"/>
                <a:gd name="T3" fmla="*/ 0 h 46"/>
                <a:gd name="T4" fmla="*/ 0 w 64"/>
                <a:gd name="T5" fmla="*/ 0 h 46"/>
                <a:gd name="T6" fmla="*/ 0 w 6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6"/>
                <a:gd name="T14" fmla="*/ 64 w 6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6">
                  <a:moveTo>
                    <a:pt x="64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53" name="Rectangle 2980"/>
            <p:cNvSpPr>
              <a:spLocks noChangeArrowheads="1"/>
            </p:cNvSpPr>
            <p:nvPr/>
          </p:nvSpPr>
          <p:spPr bwMode="auto">
            <a:xfrm>
              <a:off x="4438" y="1312"/>
              <a:ext cx="1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54" name="Freeform 2981"/>
            <p:cNvSpPr>
              <a:spLocks/>
            </p:cNvSpPr>
            <p:nvPr/>
          </p:nvSpPr>
          <p:spPr bwMode="auto">
            <a:xfrm>
              <a:off x="4427" y="1298"/>
              <a:ext cx="20" cy="25"/>
            </a:xfrm>
            <a:custGeom>
              <a:avLst/>
              <a:gdLst>
                <a:gd name="T0" fmla="*/ 0 w 118"/>
                <a:gd name="T1" fmla="*/ 0 h 156"/>
                <a:gd name="T2" fmla="*/ 0 w 118"/>
                <a:gd name="T3" fmla="*/ 0 h 156"/>
                <a:gd name="T4" fmla="*/ 0 w 118"/>
                <a:gd name="T5" fmla="*/ 0 h 156"/>
                <a:gd name="T6" fmla="*/ 0 w 118"/>
                <a:gd name="T7" fmla="*/ 0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56"/>
                <a:gd name="T14" fmla="*/ 118 w 11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56">
                  <a:moveTo>
                    <a:pt x="78" y="156"/>
                  </a:moveTo>
                  <a:lnTo>
                    <a:pt x="118" y="137"/>
                  </a:lnTo>
                  <a:lnTo>
                    <a:pt x="0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55" name="Freeform 2982"/>
            <p:cNvSpPr>
              <a:spLocks/>
            </p:cNvSpPr>
            <p:nvPr/>
          </p:nvSpPr>
          <p:spPr bwMode="auto">
            <a:xfrm>
              <a:off x="4427" y="1294"/>
              <a:ext cx="20" cy="26"/>
            </a:xfrm>
            <a:custGeom>
              <a:avLst/>
              <a:gdLst>
                <a:gd name="T0" fmla="*/ 0 w 118"/>
                <a:gd name="T1" fmla="*/ 0 h 158"/>
                <a:gd name="T2" fmla="*/ 0 w 118"/>
                <a:gd name="T3" fmla="*/ 0 h 158"/>
                <a:gd name="T4" fmla="*/ 0 w 118"/>
                <a:gd name="T5" fmla="*/ 0 h 158"/>
                <a:gd name="T6" fmla="*/ 0 w 118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8"/>
                <a:gd name="T13" fmla="*/ 0 h 158"/>
                <a:gd name="T14" fmla="*/ 118 w 118"/>
                <a:gd name="T15" fmla="*/ 158 h 1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8" h="158">
                  <a:moveTo>
                    <a:pt x="118" y="158"/>
                  </a:moveTo>
                  <a:lnTo>
                    <a:pt x="0" y="21"/>
                  </a:lnTo>
                  <a:lnTo>
                    <a:pt x="41" y="0"/>
                  </a:lnTo>
                  <a:lnTo>
                    <a:pt x="118" y="1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56" name="Freeform 2983"/>
            <p:cNvSpPr>
              <a:spLocks/>
            </p:cNvSpPr>
            <p:nvPr/>
          </p:nvSpPr>
          <p:spPr bwMode="auto">
            <a:xfrm>
              <a:off x="4427" y="1294"/>
              <a:ext cx="20" cy="29"/>
            </a:xfrm>
            <a:custGeom>
              <a:avLst/>
              <a:gdLst>
                <a:gd name="T0" fmla="*/ 0 w 118"/>
                <a:gd name="T1" fmla="*/ 0 h 177"/>
                <a:gd name="T2" fmla="*/ 0 w 118"/>
                <a:gd name="T3" fmla="*/ 0 h 177"/>
                <a:gd name="T4" fmla="*/ 0 w 118"/>
                <a:gd name="T5" fmla="*/ 0 h 177"/>
                <a:gd name="T6" fmla="*/ 0 w 118"/>
                <a:gd name="T7" fmla="*/ 0 h 177"/>
                <a:gd name="T8" fmla="*/ 0 w 118"/>
                <a:gd name="T9" fmla="*/ 0 h 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8"/>
                <a:gd name="T16" fmla="*/ 0 h 177"/>
                <a:gd name="T17" fmla="*/ 118 w 118"/>
                <a:gd name="T18" fmla="*/ 177 h 1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8" h="177">
                  <a:moveTo>
                    <a:pt x="78" y="177"/>
                  </a:moveTo>
                  <a:lnTo>
                    <a:pt x="118" y="158"/>
                  </a:lnTo>
                  <a:lnTo>
                    <a:pt x="41" y="0"/>
                  </a:lnTo>
                  <a:lnTo>
                    <a:pt x="0" y="21"/>
                  </a:lnTo>
                  <a:lnTo>
                    <a:pt x="78" y="17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57" name="Freeform 2984"/>
            <p:cNvSpPr>
              <a:spLocks/>
            </p:cNvSpPr>
            <p:nvPr/>
          </p:nvSpPr>
          <p:spPr bwMode="auto">
            <a:xfrm>
              <a:off x="4416" y="1267"/>
              <a:ext cx="27" cy="6"/>
            </a:xfrm>
            <a:custGeom>
              <a:avLst/>
              <a:gdLst>
                <a:gd name="T0" fmla="*/ 0 w 160"/>
                <a:gd name="T1" fmla="*/ 0 h 46"/>
                <a:gd name="T2" fmla="*/ 0 w 160"/>
                <a:gd name="T3" fmla="*/ 0 h 46"/>
                <a:gd name="T4" fmla="*/ 0 w 160"/>
                <a:gd name="T5" fmla="*/ 0 h 46"/>
                <a:gd name="T6" fmla="*/ 0 w 16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"/>
                <a:gd name="T13" fmla="*/ 0 h 46"/>
                <a:gd name="T14" fmla="*/ 160 w 16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" h="46">
                  <a:moveTo>
                    <a:pt x="160" y="46"/>
                  </a:moveTo>
                  <a:lnTo>
                    <a:pt x="160" y="0"/>
                  </a:lnTo>
                  <a:lnTo>
                    <a:pt x="0" y="46"/>
                  </a:lnTo>
                  <a:lnTo>
                    <a:pt x="16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58" name="Freeform 2985"/>
            <p:cNvSpPr>
              <a:spLocks/>
            </p:cNvSpPr>
            <p:nvPr/>
          </p:nvSpPr>
          <p:spPr bwMode="auto">
            <a:xfrm>
              <a:off x="4416" y="1267"/>
              <a:ext cx="27" cy="6"/>
            </a:xfrm>
            <a:custGeom>
              <a:avLst/>
              <a:gdLst>
                <a:gd name="T0" fmla="*/ 0 w 160"/>
                <a:gd name="T1" fmla="*/ 0 h 46"/>
                <a:gd name="T2" fmla="*/ 0 w 160"/>
                <a:gd name="T3" fmla="*/ 0 h 46"/>
                <a:gd name="T4" fmla="*/ 0 w 160"/>
                <a:gd name="T5" fmla="*/ 0 h 46"/>
                <a:gd name="T6" fmla="*/ 0 w 16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"/>
                <a:gd name="T13" fmla="*/ 0 h 46"/>
                <a:gd name="T14" fmla="*/ 160 w 16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" h="46">
                  <a:moveTo>
                    <a:pt x="160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59" name="Rectangle 2986"/>
            <p:cNvSpPr>
              <a:spLocks noChangeArrowheads="1"/>
            </p:cNvSpPr>
            <p:nvPr/>
          </p:nvSpPr>
          <p:spPr bwMode="auto">
            <a:xfrm>
              <a:off x="4416" y="1267"/>
              <a:ext cx="2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60" name="Freeform 2987"/>
            <p:cNvSpPr>
              <a:spLocks/>
            </p:cNvSpPr>
            <p:nvPr/>
          </p:nvSpPr>
          <p:spPr bwMode="auto">
            <a:xfrm>
              <a:off x="4416" y="1265"/>
              <a:ext cx="27" cy="7"/>
            </a:xfrm>
            <a:custGeom>
              <a:avLst/>
              <a:gdLst>
                <a:gd name="T0" fmla="*/ 0 w 160"/>
                <a:gd name="T1" fmla="*/ 0 h 46"/>
                <a:gd name="T2" fmla="*/ 0 w 160"/>
                <a:gd name="T3" fmla="*/ 0 h 46"/>
                <a:gd name="T4" fmla="*/ 0 w 160"/>
                <a:gd name="T5" fmla="*/ 0 h 46"/>
                <a:gd name="T6" fmla="*/ 0 w 16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"/>
                <a:gd name="T13" fmla="*/ 0 h 46"/>
                <a:gd name="T14" fmla="*/ 160 w 16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" h="46">
                  <a:moveTo>
                    <a:pt x="160" y="46"/>
                  </a:moveTo>
                  <a:lnTo>
                    <a:pt x="160" y="0"/>
                  </a:lnTo>
                  <a:lnTo>
                    <a:pt x="0" y="46"/>
                  </a:lnTo>
                  <a:lnTo>
                    <a:pt x="16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61" name="Freeform 2988"/>
            <p:cNvSpPr>
              <a:spLocks/>
            </p:cNvSpPr>
            <p:nvPr/>
          </p:nvSpPr>
          <p:spPr bwMode="auto">
            <a:xfrm>
              <a:off x="4416" y="1265"/>
              <a:ext cx="27" cy="7"/>
            </a:xfrm>
            <a:custGeom>
              <a:avLst/>
              <a:gdLst>
                <a:gd name="T0" fmla="*/ 0 w 160"/>
                <a:gd name="T1" fmla="*/ 0 h 46"/>
                <a:gd name="T2" fmla="*/ 0 w 160"/>
                <a:gd name="T3" fmla="*/ 0 h 46"/>
                <a:gd name="T4" fmla="*/ 0 w 160"/>
                <a:gd name="T5" fmla="*/ 0 h 46"/>
                <a:gd name="T6" fmla="*/ 0 w 160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0"/>
                <a:gd name="T13" fmla="*/ 0 h 46"/>
                <a:gd name="T14" fmla="*/ 160 w 160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0" h="46">
                  <a:moveTo>
                    <a:pt x="160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62" name="Rectangle 2989"/>
            <p:cNvSpPr>
              <a:spLocks noChangeArrowheads="1"/>
            </p:cNvSpPr>
            <p:nvPr/>
          </p:nvSpPr>
          <p:spPr bwMode="auto">
            <a:xfrm>
              <a:off x="4416" y="1265"/>
              <a:ext cx="27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63" name="Freeform 2990"/>
            <p:cNvSpPr>
              <a:spLocks/>
            </p:cNvSpPr>
            <p:nvPr/>
          </p:nvSpPr>
          <p:spPr bwMode="auto">
            <a:xfrm>
              <a:off x="4434" y="1310"/>
              <a:ext cx="7" cy="6"/>
            </a:xfrm>
            <a:custGeom>
              <a:avLst/>
              <a:gdLst>
                <a:gd name="T0" fmla="*/ 0 w 46"/>
                <a:gd name="T1" fmla="*/ 0 h 40"/>
                <a:gd name="T2" fmla="*/ 0 w 46"/>
                <a:gd name="T3" fmla="*/ 0 h 40"/>
                <a:gd name="T4" fmla="*/ 0 w 46"/>
                <a:gd name="T5" fmla="*/ 0 h 40"/>
                <a:gd name="T6" fmla="*/ 0 w 46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0"/>
                <a:gd name="T14" fmla="*/ 46 w 46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0">
                  <a:moveTo>
                    <a:pt x="0" y="40"/>
                  </a:moveTo>
                  <a:lnTo>
                    <a:pt x="46" y="40"/>
                  </a:lnTo>
                  <a:lnTo>
                    <a:pt x="0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64" name="Freeform 2991"/>
            <p:cNvSpPr>
              <a:spLocks/>
            </p:cNvSpPr>
            <p:nvPr/>
          </p:nvSpPr>
          <p:spPr bwMode="auto">
            <a:xfrm>
              <a:off x="4434" y="1310"/>
              <a:ext cx="7" cy="6"/>
            </a:xfrm>
            <a:custGeom>
              <a:avLst/>
              <a:gdLst>
                <a:gd name="T0" fmla="*/ 0 w 46"/>
                <a:gd name="T1" fmla="*/ 0 h 40"/>
                <a:gd name="T2" fmla="*/ 0 w 46"/>
                <a:gd name="T3" fmla="*/ 0 h 40"/>
                <a:gd name="T4" fmla="*/ 0 w 46"/>
                <a:gd name="T5" fmla="*/ 0 h 40"/>
                <a:gd name="T6" fmla="*/ 0 w 46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0"/>
                <a:gd name="T14" fmla="*/ 46 w 46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0">
                  <a:moveTo>
                    <a:pt x="46" y="40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65" name="Rectangle 2992"/>
            <p:cNvSpPr>
              <a:spLocks noChangeArrowheads="1"/>
            </p:cNvSpPr>
            <p:nvPr/>
          </p:nvSpPr>
          <p:spPr bwMode="auto">
            <a:xfrm>
              <a:off x="4434" y="1310"/>
              <a:ext cx="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66" name="Freeform 2993"/>
            <p:cNvSpPr>
              <a:spLocks/>
            </p:cNvSpPr>
            <p:nvPr/>
          </p:nvSpPr>
          <p:spPr bwMode="auto">
            <a:xfrm>
              <a:off x="4436" y="1310"/>
              <a:ext cx="7" cy="6"/>
            </a:xfrm>
            <a:custGeom>
              <a:avLst/>
              <a:gdLst>
                <a:gd name="T0" fmla="*/ 0 w 45"/>
                <a:gd name="T1" fmla="*/ 0 h 40"/>
                <a:gd name="T2" fmla="*/ 0 w 45"/>
                <a:gd name="T3" fmla="*/ 0 h 40"/>
                <a:gd name="T4" fmla="*/ 0 w 45"/>
                <a:gd name="T5" fmla="*/ 0 h 40"/>
                <a:gd name="T6" fmla="*/ 0 w 45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"/>
                <a:gd name="T14" fmla="*/ 45 w 45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">
                  <a:moveTo>
                    <a:pt x="45" y="0"/>
                  </a:moveTo>
                  <a:lnTo>
                    <a:pt x="0" y="0"/>
                  </a:lnTo>
                  <a:lnTo>
                    <a:pt x="45" y="4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67" name="Freeform 2994"/>
            <p:cNvSpPr>
              <a:spLocks/>
            </p:cNvSpPr>
            <p:nvPr/>
          </p:nvSpPr>
          <p:spPr bwMode="auto">
            <a:xfrm>
              <a:off x="4436" y="1310"/>
              <a:ext cx="7" cy="6"/>
            </a:xfrm>
            <a:custGeom>
              <a:avLst/>
              <a:gdLst>
                <a:gd name="T0" fmla="*/ 0 w 45"/>
                <a:gd name="T1" fmla="*/ 0 h 40"/>
                <a:gd name="T2" fmla="*/ 0 w 45"/>
                <a:gd name="T3" fmla="*/ 0 h 40"/>
                <a:gd name="T4" fmla="*/ 0 w 45"/>
                <a:gd name="T5" fmla="*/ 0 h 40"/>
                <a:gd name="T6" fmla="*/ 0 w 45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"/>
                <a:gd name="T14" fmla="*/ 45 w 45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">
                  <a:moveTo>
                    <a:pt x="0" y="0"/>
                  </a:moveTo>
                  <a:lnTo>
                    <a:pt x="45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68" name="Rectangle 2995"/>
            <p:cNvSpPr>
              <a:spLocks noChangeArrowheads="1"/>
            </p:cNvSpPr>
            <p:nvPr/>
          </p:nvSpPr>
          <p:spPr bwMode="auto">
            <a:xfrm>
              <a:off x="4436" y="1310"/>
              <a:ext cx="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69" name="Freeform 2996"/>
            <p:cNvSpPr>
              <a:spLocks/>
            </p:cNvSpPr>
            <p:nvPr/>
          </p:nvSpPr>
          <p:spPr bwMode="auto">
            <a:xfrm>
              <a:off x="4420" y="1220"/>
              <a:ext cx="19" cy="8"/>
            </a:xfrm>
            <a:custGeom>
              <a:avLst/>
              <a:gdLst>
                <a:gd name="T0" fmla="*/ 0 w 115"/>
                <a:gd name="T1" fmla="*/ 0 h 46"/>
                <a:gd name="T2" fmla="*/ 0 w 115"/>
                <a:gd name="T3" fmla="*/ 0 h 46"/>
                <a:gd name="T4" fmla="*/ 0 w 115"/>
                <a:gd name="T5" fmla="*/ 0 h 46"/>
                <a:gd name="T6" fmla="*/ 0 w 11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6"/>
                <a:gd name="T14" fmla="*/ 115 w 11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6">
                  <a:moveTo>
                    <a:pt x="115" y="46"/>
                  </a:moveTo>
                  <a:lnTo>
                    <a:pt x="115" y="0"/>
                  </a:lnTo>
                  <a:lnTo>
                    <a:pt x="0" y="46"/>
                  </a:lnTo>
                  <a:lnTo>
                    <a:pt x="115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70" name="Freeform 2997"/>
            <p:cNvSpPr>
              <a:spLocks/>
            </p:cNvSpPr>
            <p:nvPr/>
          </p:nvSpPr>
          <p:spPr bwMode="auto">
            <a:xfrm>
              <a:off x="4420" y="1220"/>
              <a:ext cx="19" cy="8"/>
            </a:xfrm>
            <a:custGeom>
              <a:avLst/>
              <a:gdLst>
                <a:gd name="T0" fmla="*/ 0 w 115"/>
                <a:gd name="T1" fmla="*/ 0 h 46"/>
                <a:gd name="T2" fmla="*/ 0 w 115"/>
                <a:gd name="T3" fmla="*/ 0 h 46"/>
                <a:gd name="T4" fmla="*/ 0 w 115"/>
                <a:gd name="T5" fmla="*/ 0 h 46"/>
                <a:gd name="T6" fmla="*/ 0 w 11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6"/>
                <a:gd name="T14" fmla="*/ 115 w 11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6">
                  <a:moveTo>
                    <a:pt x="115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71" name="Rectangle 2998"/>
            <p:cNvSpPr>
              <a:spLocks noChangeArrowheads="1"/>
            </p:cNvSpPr>
            <p:nvPr/>
          </p:nvSpPr>
          <p:spPr bwMode="auto">
            <a:xfrm>
              <a:off x="4420" y="1220"/>
              <a:ext cx="19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72" name="Freeform 2999"/>
            <p:cNvSpPr>
              <a:spLocks/>
            </p:cNvSpPr>
            <p:nvPr/>
          </p:nvSpPr>
          <p:spPr bwMode="auto">
            <a:xfrm>
              <a:off x="4420" y="1269"/>
              <a:ext cx="19" cy="7"/>
            </a:xfrm>
            <a:custGeom>
              <a:avLst/>
              <a:gdLst>
                <a:gd name="T0" fmla="*/ 0 w 115"/>
                <a:gd name="T1" fmla="*/ 0 h 45"/>
                <a:gd name="T2" fmla="*/ 0 w 115"/>
                <a:gd name="T3" fmla="*/ 0 h 45"/>
                <a:gd name="T4" fmla="*/ 0 w 115"/>
                <a:gd name="T5" fmla="*/ 0 h 45"/>
                <a:gd name="T6" fmla="*/ 0 w 1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5"/>
                <a:gd name="T14" fmla="*/ 115 w 1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5">
                  <a:moveTo>
                    <a:pt x="0" y="0"/>
                  </a:moveTo>
                  <a:lnTo>
                    <a:pt x="0" y="45"/>
                  </a:lnTo>
                  <a:lnTo>
                    <a:pt x="1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73" name="Freeform 3000"/>
            <p:cNvSpPr>
              <a:spLocks/>
            </p:cNvSpPr>
            <p:nvPr/>
          </p:nvSpPr>
          <p:spPr bwMode="auto">
            <a:xfrm>
              <a:off x="4420" y="1269"/>
              <a:ext cx="19" cy="7"/>
            </a:xfrm>
            <a:custGeom>
              <a:avLst/>
              <a:gdLst>
                <a:gd name="T0" fmla="*/ 0 w 115"/>
                <a:gd name="T1" fmla="*/ 0 h 45"/>
                <a:gd name="T2" fmla="*/ 0 w 115"/>
                <a:gd name="T3" fmla="*/ 0 h 45"/>
                <a:gd name="T4" fmla="*/ 0 w 115"/>
                <a:gd name="T5" fmla="*/ 0 h 45"/>
                <a:gd name="T6" fmla="*/ 0 w 1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45"/>
                <a:gd name="T14" fmla="*/ 115 w 1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45">
                  <a:moveTo>
                    <a:pt x="0" y="45"/>
                  </a:moveTo>
                  <a:lnTo>
                    <a:pt x="115" y="0"/>
                  </a:lnTo>
                  <a:lnTo>
                    <a:pt x="11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74" name="Rectangle 3001"/>
            <p:cNvSpPr>
              <a:spLocks noChangeArrowheads="1"/>
            </p:cNvSpPr>
            <p:nvPr/>
          </p:nvSpPr>
          <p:spPr bwMode="auto">
            <a:xfrm>
              <a:off x="4420" y="1269"/>
              <a:ext cx="1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75" name="Freeform 3002"/>
            <p:cNvSpPr>
              <a:spLocks/>
            </p:cNvSpPr>
            <p:nvPr/>
          </p:nvSpPr>
          <p:spPr bwMode="auto">
            <a:xfrm>
              <a:off x="4420" y="1272"/>
              <a:ext cx="18" cy="6"/>
            </a:xfrm>
            <a:custGeom>
              <a:avLst/>
              <a:gdLst>
                <a:gd name="T0" fmla="*/ 0 w 108"/>
                <a:gd name="T1" fmla="*/ 0 h 45"/>
                <a:gd name="T2" fmla="*/ 0 w 108"/>
                <a:gd name="T3" fmla="*/ 0 h 45"/>
                <a:gd name="T4" fmla="*/ 0 w 108"/>
                <a:gd name="T5" fmla="*/ 0 h 45"/>
                <a:gd name="T6" fmla="*/ 0 w 1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5"/>
                <a:gd name="T14" fmla="*/ 108 w 1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5">
                  <a:moveTo>
                    <a:pt x="0" y="0"/>
                  </a:moveTo>
                  <a:lnTo>
                    <a:pt x="0" y="45"/>
                  </a:lnTo>
                  <a:lnTo>
                    <a:pt x="1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76" name="Freeform 3003"/>
            <p:cNvSpPr>
              <a:spLocks/>
            </p:cNvSpPr>
            <p:nvPr/>
          </p:nvSpPr>
          <p:spPr bwMode="auto">
            <a:xfrm>
              <a:off x="4420" y="1272"/>
              <a:ext cx="18" cy="6"/>
            </a:xfrm>
            <a:custGeom>
              <a:avLst/>
              <a:gdLst>
                <a:gd name="T0" fmla="*/ 0 w 108"/>
                <a:gd name="T1" fmla="*/ 0 h 45"/>
                <a:gd name="T2" fmla="*/ 0 w 108"/>
                <a:gd name="T3" fmla="*/ 0 h 45"/>
                <a:gd name="T4" fmla="*/ 0 w 108"/>
                <a:gd name="T5" fmla="*/ 0 h 45"/>
                <a:gd name="T6" fmla="*/ 0 w 1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5"/>
                <a:gd name="T14" fmla="*/ 108 w 1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5">
                  <a:moveTo>
                    <a:pt x="0" y="45"/>
                  </a:moveTo>
                  <a:lnTo>
                    <a:pt x="108" y="0"/>
                  </a:lnTo>
                  <a:lnTo>
                    <a:pt x="10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77" name="Rectangle 3004"/>
            <p:cNvSpPr>
              <a:spLocks noChangeArrowheads="1"/>
            </p:cNvSpPr>
            <p:nvPr/>
          </p:nvSpPr>
          <p:spPr bwMode="auto">
            <a:xfrm>
              <a:off x="4420" y="1272"/>
              <a:ext cx="1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78" name="Freeform 3005"/>
            <p:cNvSpPr>
              <a:spLocks/>
            </p:cNvSpPr>
            <p:nvPr/>
          </p:nvSpPr>
          <p:spPr bwMode="auto">
            <a:xfrm>
              <a:off x="4420" y="1258"/>
              <a:ext cx="12" cy="12"/>
            </a:xfrm>
            <a:custGeom>
              <a:avLst/>
              <a:gdLst>
                <a:gd name="T0" fmla="*/ 0 w 76"/>
                <a:gd name="T1" fmla="*/ 0 h 73"/>
                <a:gd name="T2" fmla="*/ 0 w 76"/>
                <a:gd name="T3" fmla="*/ 0 h 73"/>
                <a:gd name="T4" fmla="*/ 0 w 76"/>
                <a:gd name="T5" fmla="*/ 0 h 73"/>
                <a:gd name="T6" fmla="*/ 0 w 76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73"/>
                <a:gd name="T14" fmla="*/ 76 w 76"/>
                <a:gd name="T15" fmla="*/ 73 h 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73">
                  <a:moveTo>
                    <a:pt x="36" y="73"/>
                  </a:moveTo>
                  <a:lnTo>
                    <a:pt x="76" y="53"/>
                  </a:lnTo>
                  <a:lnTo>
                    <a:pt x="0" y="0"/>
                  </a:lnTo>
                  <a:lnTo>
                    <a:pt x="36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79" name="Freeform 3006"/>
            <p:cNvSpPr>
              <a:spLocks/>
            </p:cNvSpPr>
            <p:nvPr/>
          </p:nvSpPr>
          <p:spPr bwMode="auto">
            <a:xfrm>
              <a:off x="4420" y="1255"/>
              <a:ext cx="12" cy="12"/>
            </a:xfrm>
            <a:custGeom>
              <a:avLst/>
              <a:gdLst>
                <a:gd name="T0" fmla="*/ 0 w 76"/>
                <a:gd name="T1" fmla="*/ 0 h 73"/>
                <a:gd name="T2" fmla="*/ 0 w 76"/>
                <a:gd name="T3" fmla="*/ 0 h 73"/>
                <a:gd name="T4" fmla="*/ 0 w 76"/>
                <a:gd name="T5" fmla="*/ 0 h 73"/>
                <a:gd name="T6" fmla="*/ 0 w 76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73"/>
                <a:gd name="T14" fmla="*/ 76 w 76"/>
                <a:gd name="T15" fmla="*/ 73 h 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73">
                  <a:moveTo>
                    <a:pt x="76" y="73"/>
                  </a:moveTo>
                  <a:lnTo>
                    <a:pt x="0" y="20"/>
                  </a:lnTo>
                  <a:lnTo>
                    <a:pt x="41" y="0"/>
                  </a:lnTo>
                  <a:lnTo>
                    <a:pt x="76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80" name="Freeform 3007"/>
            <p:cNvSpPr>
              <a:spLocks/>
            </p:cNvSpPr>
            <p:nvPr/>
          </p:nvSpPr>
          <p:spPr bwMode="auto">
            <a:xfrm>
              <a:off x="4420" y="1255"/>
              <a:ext cx="12" cy="15"/>
            </a:xfrm>
            <a:custGeom>
              <a:avLst/>
              <a:gdLst>
                <a:gd name="T0" fmla="*/ 0 w 76"/>
                <a:gd name="T1" fmla="*/ 0 h 93"/>
                <a:gd name="T2" fmla="*/ 0 w 76"/>
                <a:gd name="T3" fmla="*/ 0 h 93"/>
                <a:gd name="T4" fmla="*/ 0 w 76"/>
                <a:gd name="T5" fmla="*/ 0 h 93"/>
                <a:gd name="T6" fmla="*/ 0 w 76"/>
                <a:gd name="T7" fmla="*/ 0 h 93"/>
                <a:gd name="T8" fmla="*/ 0 w 76"/>
                <a:gd name="T9" fmla="*/ 0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93"/>
                <a:gd name="T17" fmla="*/ 76 w 76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93">
                  <a:moveTo>
                    <a:pt x="36" y="93"/>
                  </a:moveTo>
                  <a:lnTo>
                    <a:pt x="76" y="73"/>
                  </a:lnTo>
                  <a:lnTo>
                    <a:pt x="41" y="0"/>
                  </a:lnTo>
                  <a:lnTo>
                    <a:pt x="0" y="20"/>
                  </a:lnTo>
                  <a:lnTo>
                    <a:pt x="36" y="9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81" name="Line 3008"/>
            <p:cNvSpPr>
              <a:spLocks noChangeShapeType="1"/>
            </p:cNvSpPr>
            <p:nvPr/>
          </p:nvSpPr>
          <p:spPr bwMode="auto">
            <a:xfrm flipH="1" flipV="1">
              <a:off x="4422" y="1256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82" name="Freeform 3009"/>
            <p:cNvSpPr>
              <a:spLocks/>
            </p:cNvSpPr>
            <p:nvPr/>
          </p:nvSpPr>
          <p:spPr bwMode="auto">
            <a:xfrm>
              <a:off x="4412" y="1228"/>
              <a:ext cx="8" cy="41"/>
            </a:xfrm>
            <a:custGeom>
              <a:avLst/>
              <a:gdLst>
                <a:gd name="T0" fmla="*/ 0 w 45"/>
                <a:gd name="T1" fmla="*/ 0 h 262"/>
                <a:gd name="T2" fmla="*/ 0 w 45"/>
                <a:gd name="T3" fmla="*/ 0 h 262"/>
                <a:gd name="T4" fmla="*/ 0 w 45"/>
                <a:gd name="T5" fmla="*/ 0 h 262"/>
                <a:gd name="T6" fmla="*/ 0 w 45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2"/>
                <a:gd name="T14" fmla="*/ 45 w 45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2">
                  <a:moveTo>
                    <a:pt x="45" y="0"/>
                  </a:moveTo>
                  <a:lnTo>
                    <a:pt x="0" y="0"/>
                  </a:lnTo>
                  <a:lnTo>
                    <a:pt x="45" y="26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83" name="Freeform 3010"/>
            <p:cNvSpPr>
              <a:spLocks/>
            </p:cNvSpPr>
            <p:nvPr/>
          </p:nvSpPr>
          <p:spPr bwMode="auto">
            <a:xfrm>
              <a:off x="4412" y="1228"/>
              <a:ext cx="8" cy="41"/>
            </a:xfrm>
            <a:custGeom>
              <a:avLst/>
              <a:gdLst>
                <a:gd name="T0" fmla="*/ 0 w 45"/>
                <a:gd name="T1" fmla="*/ 0 h 262"/>
                <a:gd name="T2" fmla="*/ 0 w 45"/>
                <a:gd name="T3" fmla="*/ 0 h 262"/>
                <a:gd name="T4" fmla="*/ 0 w 45"/>
                <a:gd name="T5" fmla="*/ 0 h 262"/>
                <a:gd name="T6" fmla="*/ 0 w 45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2"/>
                <a:gd name="T14" fmla="*/ 45 w 45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2">
                  <a:moveTo>
                    <a:pt x="0" y="0"/>
                  </a:moveTo>
                  <a:lnTo>
                    <a:pt x="45" y="262"/>
                  </a:lnTo>
                  <a:lnTo>
                    <a:pt x="0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84" name="Rectangle 3011"/>
            <p:cNvSpPr>
              <a:spLocks noChangeArrowheads="1"/>
            </p:cNvSpPr>
            <p:nvPr/>
          </p:nvSpPr>
          <p:spPr bwMode="auto">
            <a:xfrm>
              <a:off x="4412" y="1228"/>
              <a:ext cx="8" cy="4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85" name="Freeform 3012"/>
            <p:cNvSpPr>
              <a:spLocks/>
            </p:cNvSpPr>
            <p:nvPr/>
          </p:nvSpPr>
          <p:spPr bwMode="auto">
            <a:xfrm>
              <a:off x="4410" y="1228"/>
              <a:ext cx="8" cy="41"/>
            </a:xfrm>
            <a:custGeom>
              <a:avLst/>
              <a:gdLst>
                <a:gd name="T0" fmla="*/ 0 w 45"/>
                <a:gd name="T1" fmla="*/ 0 h 261"/>
                <a:gd name="T2" fmla="*/ 0 w 45"/>
                <a:gd name="T3" fmla="*/ 0 h 261"/>
                <a:gd name="T4" fmla="*/ 0 w 45"/>
                <a:gd name="T5" fmla="*/ 0 h 261"/>
                <a:gd name="T6" fmla="*/ 0 w 45"/>
                <a:gd name="T7" fmla="*/ 0 h 2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1"/>
                <a:gd name="T14" fmla="*/ 45 w 45"/>
                <a:gd name="T15" fmla="*/ 261 h 2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1">
                  <a:moveTo>
                    <a:pt x="45" y="0"/>
                  </a:moveTo>
                  <a:lnTo>
                    <a:pt x="0" y="0"/>
                  </a:lnTo>
                  <a:lnTo>
                    <a:pt x="45" y="26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86" name="Freeform 3013"/>
            <p:cNvSpPr>
              <a:spLocks/>
            </p:cNvSpPr>
            <p:nvPr/>
          </p:nvSpPr>
          <p:spPr bwMode="auto">
            <a:xfrm>
              <a:off x="4410" y="1228"/>
              <a:ext cx="8" cy="41"/>
            </a:xfrm>
            <a:custGeom>
              <a:avLst/>
              <a:gdLst>
                <a:gd name="T0" fmla="*/ 0 w 45"/>
                <a:gd name="T1" fmla="*/ 0 h 261"/>
                <a:gd name="T2" fmla="*/ 0 w 45"/>
                <a:gd name="T3" fmla="*/ 0 h 261"/>
                <a:gd name="T4" fmla="*/ 0 w 45"/>
                <a:gd name="T5" fmla="*/ 0 h 261"/>
                <a:gd name="T6" fmla="*/ 0 w 45"/>
                <a:gd name="T7" fmla="*/ 0 h 2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1"/>
                <a:gd name="T14" fmla="*/ 45 w 45"/>
                <a:gd name="T15" fmla="*/ 261 h 2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1">
                  <a:moveTo>
                    <a:pt x="0" y="0"/>
                  </a:moveTo>
                  <a:lnTo>
                    <a:pt x="45" y="261"/>
                  </a:lnTo>
                  <a:lnTo>
                    <a:pt x="0" y="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87" name="Rectangle 3014"/>
            <p:cNvSpPr>
              <a:spLocks noChangeArrowheads="1"/>
            </p:cNvSpPr>
            <p:nvPr/>
          </p:nvSpPr>
          <p:spPr bwMode="auto">
            <a:xfrm>
              <a:off x="4410" y="1228"/>
              <a:ext cx="8" cy="4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688" name="Freeform 3015"/>
            <p:cNvSpPr>
              <a:spLocks/>
            </p:cNvSpPr>
            <p:nvPr/>
          </p:nvSpPr>
          <p:spPr bwMode="auto">
            <a:xfrm>
              <a:off x="4410" y="1269"/>
              <a:ext cx="8" cy="6"/>
            </a:xfrm>
            <a:custGeom>
              <a:avLst/>
              <a:gdLst>
                <a:gd name="T0" fmla="*/ 0 w 45"/>
                <a:gd name="T1" fmla="*/ 0 h 41"/>
                <a:gd name="T2" fmla="*/ 0 w 45"/>
                <a:gd name="T3" fmla="*/ 0 h 41"/>
                <a:gd name="T4" fmla="*/ 0 w 45"/>
                <a:gd name="T5" fmla="*/ 0 h 41"/>
                <a:gd name="T6" fmla="*/ 0 w 45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1"/>
                <a:gd name="T14" fmla="*/ 45 w 45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1">
                  <a:moveTo>
                    <a:pt x="0" y="0"/>
                  </a:moveTo>
                  <a:lnTo>
                    <a:pt x="45" y="0"/>
                  </a:lnTo>
                  <a:lnTo>
                    <a:pt x="1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89" name="Freeform 3016"/>
            <p:cNvSpPr>
              <a:spLocks/>
            </p:cNvSpPr>
            <p:nvPr/>
          </p:nvSpPr>
          <p:spPr bwMode="auto">
            <a:xfrm>
              <a:off x="4413" y="1269"/>
              <a:ext cx="6" cy="6"/>
            </a:xfrm>
            <a:custGeom>
              <a:avLst/>
              <a:gdLst>
                <a:gd name="T0" fmla="*/ 0 w 32"/>
                <a:gd name="T1" fmla="*/ 0 h 41"/>
                <a:gd name="T2" fmla="*/ 0 w 32"/>
                <a:gd name="T3" fmla="*/ 0 h 41"/>
                <a:gd name="T4" fmla="*/ 0 w 32"/>
                <a:gd name="T5" fmla="*/ 0 h 41"/>
                <a:gd name="T6" fmla="*/ 0 w 32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41"/>
                <a:gd name="T14" fmla="*/ 32 w 32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41">
                  <a:moveTo>
                    <a:pt x="28" y="0"/>
                  </a:moveTo>
                  <a:lnTo>
                    <a:pt x="0" y="41"/>
                  </a:lnTo>
                  <a:lnTo>
                    <a:pt x="32" y="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90" name="Freeform 3017"/>
            <p:cNvSpPr>
              <a:spLocks/>
            </p:cNvSpPr>
            <p:nvPr/>
          </p:nvSpPr>
          <p:spPr bwMode="auto">
            <a:xfrm>
              <a:off x="4410" y="1269"/>
              <a:ext cx="9" cy="6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w 49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1"/>
                <a:gd name="T17" fmla="*/ 49 w 4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1">
                  <a:moveTo>
                    <a:pt x="0" y="0"/>
                  </a:moveTo>
                  <a:lnTo>
                    <a:pt x="45" y="0"/>
                  </a:lnTo>
                  <a:lnTo>
                    <a:pt x="49" y="9"/>
                  </a:lnTo>
                  <a:lnTo>
                    <a:pt x="17" y="41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91" name="Freeform 3018"/>
            <p:cNvSpPr>
              <a:spLocks/>
            </p:cNvSpPr>
            <p:nvPr/>
          </p:nvSpPr>
          <p:spPr bwMode="auto">
            <a:xfrm>
              <a:off x="4413" y="1271"/>
              <a:ext cx="7" cy="7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9"/>
                <a:gd name="T14" fmla="*/ 42 w 42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9">
                  <a:moveTo>
                    <a:pt x="0" y="32"/>
                  </a:moveTo>
                  <a:lnTo>
                    <a:pt x="32" y="0"/>
                  </a:lnTo>
                  <a:lnTo>
                    <a:pt x="42" y="4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92" name="Freeform 3019"/>
            <p:cNvSpPr>
              <a:spLocks/>
            </p:cNvSpPr>
            <p:nvPr/>
          </p:nvSpPr>
          <p:spPr bwMode="auto">
            <a:xfrm>
              <a:off x="4419" y="1271"/>
              <a:ext cx="1" cy="7"/>
            </a:xfrm>
            <a:custGeom>
              <a:avLst/>
              <a:gdLst>
                <a:gd name="T0" fmla="*/ 0 w 10"/>
                <a:gd name="T1" fmla="*/ 0 h 49"/>
                <a:gd name="T2" fmla="*/ 0 w 10"/>
                <a:gd name="T3" fmla="*/ 0 h 49"/>
                <a:gd name="T4" fmla="*/ 0 w 10"/>
                <a:gd name="T5" fmla="*/ 0 h 49"/>
                <a:gd name="T6" fmla="*/ 0 w 10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49"/>
                <a:gd name="T14" fmla="*/ 10 w 10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49">
                  <a:moveTo>
                    <a:pt x="0" y="0"/>
                  </a:moveTo>
                  <a:lnTo>
                    <a:pt x="10" y="4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93" name="Freeform 3020"/>
            <p:cNvSpPr>
              <a:spLocks/>
            </p:cNvSpPr>
            <p:nvPr/>
          </p:nvSpPr>
          <p:spPr bwMode="auto">
            <a:xfrm>
              <a:off x="4413" y="1271"/>
              <a:ext cx="7" cy="7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w 42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9"/>
                <a:gd name="T17" fmla="*/ 42 w 42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9">
                  <a:moveTo>
                    <a:pt x="0" y="32"/>
                  </a:moveTo>
                  <a:lnTo>
                    <a:pt x="32" y="0"/>
                  </a:lnTo>
                  <a:lnTo>
                    <a:pt x="42" y="4"/>
                  </a:lnTo>
                  <a:lnTo>
                    <a:pt x="42" y="49"/>
                  </a:lnTo>
                  <a:lnTo>
                    <a:pt x="0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94" name="Line 3021"/>
            <p:cNvSpPr>
              <a:spLocks noChangeShapeType="1"/>
            </p:cNvSpPr>
            <p:nvPr/>
          </p:nvSpPr>
          <p:spPr bwMode="auto">
            <a:xfrm flipV="1">
              <a:off x="4414" y="1269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95" name="Line 3022"/>
            <p:cNvSpPr>
              <a:spLocks noChangeShapeType="1"/>
            </p:cNvSpPr>
            <p:nvPr/>
          </p:nvSpPr>
          <p:spPr bwMode="auto">
            <a:xfrm flipH="1">
              <a:off x="4417" y="1273"/>
              <a:ext cx="3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96" name="Line 3023"/>
            <p:cNvSpPr>
              <a:spLocks noChangeShapeType="1"/>
            </p:cNvSpPr>
            <p:nvPr/>
          </p:nvSpPr>
          <p:spPr bwMode="auto">
            <a:xfrm flipV="1">
              <a:off x="4421" y="1253"/>
              <a:ext cx="1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97" name="Freeform 3024"/>
            <p:cNvSpPr>
              <a:spLocks/>
            </p:cNvSpPr>
            <p:nvPr/>
          </p:nvSpPr>
          <p:spPr bwMode="auto">
            <a:xfrm>
              <a:off x="4416" y="1255"/>
              <a:ext cx="10" cy="13"/>
            </a:xfrm>
            <a:custGeom>
              <a:avLst/>
              <a:gdLst>
                <a:gd name="T0" fmla="*/ 0 w 63"/>
                <a:gd name="T1" fmla="*/ 0 h 78"/>
                <a:gd name="T2" fmla="*/ 0 w 63"/>
                <a:gd name="T3" fmla="*/ 0 h 78"/>
                <a:gd name="T4" fmla="*/ 0 w 63"/>
                <a:gd name="T5" fmla="*/ 0 h 78"/>
                <a:gd name="T6" fmla="*/ 0 w 63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78"/>
                <a:gd name="T14" fmla="*/ 63 w 63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78">
                  <a:moveTo>
                    <a:pt x="44" y="0"/>
                  </a:moveTo>
                  <a:lnTo>
                    <a:pt x="0" y="12"/>
                  </a:lnTo>
                  <a:lnTo>
                    <a:pt x="63" y="78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98" name="Freeform 3025"/>
            <p:cNvSpPr>
              <a:spLocks/>
            </p:cNvSpPr>
            <p:nvPr/>
          </p:nvSpPr>
          <p:spPr bwMode="auto">
            <a:xfrm>
              <a:off x="4416" y="1256"/>
              <a:ext cx="10" cy="13"/>
            </a:xfrm>
            <a:custGeom>
              <a:avLst/>
              <a:gdLst>
                <a:gd name="T0" fmla="*/ 0 w 63"/>
                <a:gd name="T1" fmla="*/ 0 h 78"/>
                <a:gd name="T2" fmla="*/ 0 w 63"/>
                <a:gd name="T3" fmla="*/ 0 h 78"/>
                <a:gd name="T4" fmla="*/ 0 w 63"/>
                <a:gd name="T5" fmla="*/ 0 h 78"/>
                <a:gd name="T6" fmla="*/ 0 w 63"/>
                <a:gd name="T7" fmla="*/ 0 h 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78"/>
                <a:gd name="T14" fmla="*/ 63 w 63"/>
                <a:gd name="T15" fmla="*/ 78 h 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78">
                  <a:moveTo>
                    <a:pt x="0" y="0"/>
                  </a:moveTo>
                  <a:lnTo>
                    <a:pt x="63" y="66"/>
                  </a:lnTo>
                  <a:lnTo>
                    <a:pt x="19" y="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699" name="Freeform 3026"/>
            <p:cNvSpPr>
              <a:spLocks/>
            </p:cNvSpPr>
            <p:nvPr/>
          </p:nvSpPr>
          <p:spPr bwMode="auto">
            <a:xfrm>
              <a:off x="4416" y="1255"/>
              <a:ext cx="10" cy="14"/>
            </a:xfrm>
            <a:custGeom>
              <a:avLst/>
              <a:gdLst>
                <a:gd name="T0" fmla="*/ 0 w 63"/>
                <a:gd name="T1" fmla="*/ 0 h 90"/>
                <a:gd name="T2" fmla="*/ 0 w 63"/>
                <a:gd name="T3" fmla="*/ 0 h 90"/>
                <a:gd name="T4" fmla="*/ 0 w 63"/>
                <a:gd name="T5" fmla="*/ 0 h 90"/>
                <a:gd name="T6" fmla="*/ 0 w 63"/>
                <a:gd name="T7" fmla="*/ 0 h 90"/>
                <a:gd name="T8" fmla="*/ 0 w 63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90"/>
                <a:gd name="T17" fmla="*/ 63 w 63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90">
                  <a:moveTo>
                    <a:pt x="44" y="0"/>
                  </a:moveTo>
                  <a:lnTo>
                    <a:pt x="0" y="12"/>
                  </a:lnTo>
                  <a:lnTo>
                    <a:pt x="19" y="90"/>
                  </a:lnTo>
                  <a:lnTo>
                    <a:pt x="63" y="78"/>
                  </a:lnTo>
                  <a:lnTo>
                    <a:pt x="44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00" name="Freeform 3027"/>
            <p:cNvSpPr>
              <a:spLocks/>
            </p:cNvSpPr>
            <p:nvPr/>
          </p:nvSpPr>
          <p:spPr bwMode="auto">
            <a:xfrm>
              <a:off x="4444" y="1310"/>
              <a:ext cx="8" cy="6"/>
            </a:xfrm>
            <a:custGeom>
              <a:avLst/>
              <a:gdLst>
                <a:gd name="T0" fmla="*/ 0 w 45"/>
                <a:gd name="T1" fmla="*/ 0 h 40"/>
                <a:gd name="T2" fmla="*/ 0 w 45"/>
                <a:gd name="T3" fmla="*/ 0 h 40"/>
                <a:gd name="T4" fmla="*/ 0 w 45"/>
                <a:gd name="T5" fmla="*/ 0 h 40"/>
                <a:gd name="T6" fmla="*/ 0 w 45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"/>
                <a:gd name="T14" fmla="*/ 45 w 45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">
                  <a:moveTo>
                    <a:pt x="45" y="0"/>
                  </a:moveTo>
                  <a:lnTo>
                    <a:pt x="0" y="0"/>
                  </a:lnTo>
                  <a:lnTo>
                    <a:pt x="45" y="4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01" name="Freeform 3028"/>
            <p:cNvSpPr>
              <a:spLocks/>
            </p:cNvSpPr>
            <p:nvPr/>
          </p:nvSpPr>
          <p:spPr bwMode="auto">
            <a:xfrm>
              <a:off x="4444" y="1310"/>
              <a:ext cx="8" cy="6"/>
            </a:xfrm>
            <a:custGeom>
              <a:avLst/>
              <a:gdLst>
                <a:gd name="T0" fmla="*/ 0 w 45"/>
                <a:gd name="T1" fmla="*/ 0 h 40"/>
                <a:gd name="T2" fmla="*/ 0 w 45"/>
                <a:gd name="T3" fmla="*/ 0 h 40"/>
                <a:gd name="T4" fmla="*/ 0 w 45"/>
                <a:gd name="T5" fmla="*/ 0 h 40"/>
                <a:gd name="T6" fmla="*/ 0 w 45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"/>
                <a:gd name="T14" fmla="*/ 45 w 45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">
                  <a:moveTo>
                    <a:pt x="0" y="0"/>
                  </a:moveTo>
                  <a:lnTo>
                    <a:pt x="45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02" name="Rectangle 3029"/>
            <p:cNvSpPr>
              <a:spLocks noChangeArrowheads="1"/>
            </p:cNvSpPr>
            <p:nvPr/>
          </p:nvSpPr>
          <p:spPr bwMode="auto">
            <a:xfrm>
              <a:off x="4444" y="1310"/>
              <a:ext cx="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03" name="Freeform 3030"/>
            <p:cNvSpPr>
              <a:spLocks/>
            </p:cNvSpPr>
            <p:nvPr/>
          </p:nvSpPr>
          <p:spPr bwMode="auto">
            <a:xfrm>
              <a:off x="4442" y="1310"/>
              <a:ext cx="8" cy="6"/>
            </a:xfrm>
            <a:custGeom>
              <a:avLst/>
              <a:gdLst>
                <a:gd name="T0" fmla="*/ 0 w 46"/>
                <a:gd name="T1" fmla="*/ 0 h 40"/>
                <a:gd name="T2" fmla="*/ 0 w 46"/>
                <a:gd name="T3" fmla="*/ 0 h 40"/>
                <a:gd name="T4" fmla="*/ 0 w 46"/>
                <a:gd name="T5" fmla="*/ 0 h 40"/>
                <a:gd name="T6" fmla="*/ 0 w 46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0"/>
                <a:gd name="T14" fmla="*/ 46 w 46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0">
                  <a:moveTo>
                    <a:pt x="46" y="0"/>
                  </a:moveTo>
                  <a:lnTo>
                    <a:pt x="0" y="0"/>
                  </a:lnTo>
                  <a:lnTo>
                    <a:pt x="46" y="4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04" name="Freeform 3031"/>
            <p:cNvSpPr>
              <a:spLocks/>
            </p:cNvSpPr>
            <p:nvPr/>
          </p:nvSpPr>
          <p:spPr bwMode="auto">
            <a:xfrm>
              <a:off x="4442" y="1310"/>
              <a:ext cx="8" cy="6"/>
            </a:xfrm>
            <a:custGeom>
              <a:avLst/>
              <a:gdLst>
                <a:gd name="T0" fmla="*/ 0 w 46"/>
                <a:gd name="T1" fmla="*/ 0 h 40"/>
                <a:gd name="T2" fmla="*/ 0 w 46"/>
                <a:gd name="T3" fmla="*/ 0 h 40"/>
                <a:gd name="T4" fmla="*/ 0 w 46"/>
                <a:gd name="T5" fmla="*/ 0 h 40"/>
                <a:gd name="T6" fmla="*/ 0 w 46"/>
                <a:gd name="T7" fmla="*/ 0 h 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40"/>
                <a:gd name="T14" fmla="*/ 46 w 46"/>
                <a:gd name="T15" fmla="*/ 40 h 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40">
                  <a:moveTo>
                    <a:pt x="0" y="0"/>
                  </a:moveTo>
                  <a:lnTo>
                    <a:pt x="46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05" name="Rectangle 3032"/>
            <p:cNvSpPr>
              <a:spLocks noChangeArrowheads="1"/>
            </p:cNvSpPr>
            <p:nvPr/>
          </p:nvSpPr>
          <p:spPr bwMode="auto">
            <a:xfrm>
              <a:off x="4442" y="1310"/>
              <a:ext cx="8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06" name="Line 3033"/>
            <p:cNvSpPr>
              <a:spLocks noChangeShapeType="1"/>
            </p:cNvSpPr>
            <p:nvPr/>
          </p:nvSpPr>
          <p:spPr bwMode="auto">
            <a:xfrm flipV="1">
              <a:off x="4450" y="1269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07" name="Line 3034"/>
            <p:cNvSpPr>
              <a:spLocks noChangeShapeType="1"/>
            </p:cNvSpPr>
            <p:nvPr/>
          </p:nvSpPr>
          <p:spPr bwMode="auto">
            <a:xfrm flipH="1">
              <a:off x="4454" y="1273"/>
              <a:ext cx="3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08" name="Freeform 3035"/>
            <p:cNvSpPr>
              <a:spLocks/>
            </p:cNvSpPr>
            <p:nvPr/>
          </p:nvSpPr>
          <p:spPr bwMode="auto">
            <a:xfrm>
              <a:off x="4447" y="1269"/>
              <a:ext cx="7" cy="6"/>
            </a:xfrm>
            <a:custGeom>
              <a:avLst/>
              <a:gdLst>
                <a:gd name="T0" fmla="*/ 0 w 45"/>
                <a:gd name="T1" fmla="*/ 0 h 41"/>
                <a:gd name="T2" fmla="*/ 0 w 45"/>
                <a:gd name="T3" fmla="*/ 0 h 41"/>
                <a:gd name="T4" fmla="*/ 0 w 45"/>
                <a:gd name="T5" fmla="*/ 0 h 41"/>
                <a:gd name="T6" fmla="*/ 0 w 45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1"/>
                <a:gd name="T14" fmla="*/ 45 w 45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1">
                  <a:moveTo>
                    <a:pt x="0" y="0"/>
                  </a:moveTo>
                  <a:lnTo>
                    <a:pt x="45" y="0"/>
                  </a:lnTo>
                  <a:lnTo>
                    <a:pt x="17" y="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09" name="Freeform 3036"/>
            <p:cNvSpPr>
              <a:spLocks/>
            </p:cNvSpPr>
            <p:nvPr/>
          </p:nvSpPr>
          <p:spPr bwMode="auto">
            <a:xfrm>
              <a:off x="4450" y="1269"/>
              <a:ext cx="5" cy="6"/>
            </a:xfrm>
            <a:custGeom>
              <a:avLst/>
              <a:gdLst>
                <a:gd name="T0" fmla="*/ 0 w 32"/>
                <a:gd name="T1" fmla="*/ 0 h 41"/>
                <a:gd name="T2" fmla="*/ 0 w 32"/>
                <a:gd name="T3" fmla="*/ 0 h 41"/>
                <a:gd name="T4" fmla="*/ 0 w 32"/>
                <a:gd name="T5" fmla="*/ 0 h 41"/>
                <a:gd name="T6" fmla="*/ 0 w 32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41"/>
                <a:gd name="T14" fmla="*/ 32 w 32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41">
                  <a:moveTo>
                    <a:pt x="28" y="0"/>
                  </a:moveTo>
                  <a:lnTo>
                    <a:pt x="0" y="41"/>
                  </a:lnTo>
                  <a:lnTo>
                    <a:pt x="32" y="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10" name="Freeform 3037"/>
            <p:cNvSpPr>
              <a:spLocks/>
            </p:cNvSpPr>
            <p:nvPr/>
          </p:nvSpPr>
          <p:spPr bwMode="auto">
            <a:xfrm>
              <a:off x="4447" y="1269"/>
              <a:ext cx="8" cy="6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w 49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1"/>
                <a:gd name="T17" fmla="*/ 49 w 4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1">
                  <a:moveTo>
                    <a:pt x="0" y="0"/>
                  </a:moveTo>
                  <a:lnTo>
                    <a:pt x="45" y="0"/>
                  </a:lnTo>
                  <a:lnTo>
                    <a:pt x="49" y="9"/>
                  </a:lnTo>
                  <a:lnTo>
                    <a:pt x="17" y="41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11" name="Freeform 3038"/>
            <p:cNvSpPr>
              <a:spLocks/>
            </p:cNvSpPr>
            <p:nvPr/>
          </p:nvSpPr>
          <p:spPr bwMode="auto">
            <a:xfrm>
              <a:off x="4450" y="1271"/>
              <a:ext cx="7" cy="7"/>
            </a:xfrm>
            <a:custGeom>
              <a:avLst/>
              <a:gdLst>
                <a:gd name="T0" fmla="*/ 0 w 41"/>
                <a:gd name="T1" fmla="*/ 0 h 49"/>
                <a:gd name="T2" fmla="*/ 0 w 41"/>
                <a:gd name="T3" fmla="*/ 0 h 49"/>
                <a:gd name="T4" fmla="*/ 0 w 41"/>
                <a:gd name="T5" fmla="*/ 0 h 49"/>
                <a:gd name="T6" fmla="*/ 0 w 41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"/>
                <a:gd name="T13" fmla="*/ 0 h 49"/>
                <a:gd name="T14" fmla="*/ 41 w 41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" h="49">
                  <a:moveTo>
                    <a:pt x="0" y="32"/>
                  </a:moveTo>
                  <a:lnTo>
                    <a:pt x="32" y="0"/>
                  </a:lnTo>
                  <a:lnTo>
                    <a:pt x="41" y="4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12" name="Freeform 3039"/>
            <p:cNvSpPr>
              <a:spLocks/>
            </p:cNvSpPr>
            <p:nvPr/>
          </p:nvSpPr>
          <p:spPr bwMode="auto">
            <a:xfrm>
              <a:off x="4455" y="1271"/>
              <a:ext cx="2" cy="7"/>
            </a:xfrm>
            <a:custGeom>
              <a:avLst/>
              <a:gdLst>
                <a:gd name="T0" fmla="*/ 0 w 9"/>
                <a:gd name="T1" fmla="*/ 0 h 49"/>
                <a:gd name="T2" fmla="*/ 0 w 9"/>
                <a:gd name="T3" fmla="*/ 0 h 49"/>
                <a:gd name="T4" fmla="*/ 0 w 9"/>
                <a:gd name="T5" fmla="*/ 0 h 49"/>
                <a:gd name="T6" fmla="*/ 0 w 9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49"/>
                <a:gd name="T14" fmla="*/ 9 w 9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49">
                  <a:moveTo>
                    <a:pt x="0" y="0"/>
                  </a:moveTo>
                  <a:lnTo>
                    <a:pt x="9" y="49"/>
                  </a:lnTo>
                  <a:lnTo>
                    <a:pt x="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13" name="Freeform 3040"/>
            <p:cNvSpPr>
              <a:spLocks/>
            </p:cNvSpPr>
            <p:nvPr/>
          </p:nvSpPr>
          <p:spPr bwMode="auto">
            <a:xfrm>
              <a:off x="4450" y="1271"/>
              <a:ext cx="7" cy="7"/>
            </a:xfrm>
            <a:custGeom>
              <a:avLst/>
              <a:gdLst>
                <a:gd name="T0" fmla="*/ 0 w 41"/>
                <a:gd name="T1" fmla="*/ 0 h 49"/>
                <a:gd name="T2" fmla="*/ 0 w 41"/>
                <a:gd name="T3" fmla="*/ 0 h 49"/>
                <a:gd name="T4" fmla="*/ 0 w 41"/>
                <a:gd name="T5" fmla="*/ 0 h 49"/>
                <a:gd name="T6" fmla="*/ 0 w 41"/>
                <a:gd name="T7" fmla="*/ 0 h 49"/>
                <a:gd name="T8" fmla="*/ 0 w 41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49"/>
                <a:gd name="T17" fmla="*/ 41 w 41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49">
                  <a:moveTo>
                    <a:pt x="0" y="32"/>
                  </a:moveTo>
                  <a:lnTo>
                    <a:pt x="32" y="0"/>
                  </a:lnTo>
                  <a:lnTo>
                    <a:pt x="41" y="4"/>
                  </a:lnTo>
                  <a:lnTo>
                    <a:pt x="41" y="49"/>
                  </a:lnTo>
                  <a:lnTo>
                    <a:pt x="0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14" name="Line 3041"/>
            <p:cNvSpPr>
              <a:spLocks noChangeShapeType="1"/>
            </p:cNvSpPr>
            <p:nvPr/>
          </p:nvSpPr>
          <p:spPr bwMode="auto">
            <a:xfrm flipV="1">
              <a:off x="4453" y="1266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15" name="Freeform 3042"/>
            <p:cNvSpPr>
              <a:spLocks/>
            </p:cNvSpPr>
            <p:nvPr/>
          </p:nvSpPr>
          <p:spPr bwMode="auto">
            <a:xfrm>
              <a:off x="4443" y="1228"/>
              <a:ext cx="11" cy="41"/>
            </a:xfrm>
            <a:custGeom>
              <a:avLst/>
              <a:gdLst>
                <a:gd name="T0" fmla="*/ 0 w 70"/>
                <a:gd name="T1" fmla="*/ 0 h 261"/>
                <a:gd name="T2" fmla="*/ 0 w 70"/>
                <a:gd name="T3" fmla="*/ 0 h 261"/>
                <a:gd name="T4" fmla="*/ 0 w 70"/>
                <a:gd name="T5" fmla="*/ 0 h 261"/>
                <a:gd name="T6" fmla="*/ 0 w 70"/>
                <a:gd name="T7" fmla="*/ 0 h 2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261"/>
                <a:gd name="T14" fmla="*/ 70 w 70"/>
                <a:gd name="T15" fmla="*/ 261 h 2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261">
                  <a:moveTo>
                    <a:pt x="45" y="0"/>
                  </a:moveTo>
                  <a:lnTo>
                    <a:pt x="0" y="4"/>
                  </a:lnTo>
                  <a:lnTo>
                    <a:pt x="70" y="26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16" name="Freeform 3043"/>
            <p:cNvSpPr>
              <a:spLocks/>
            </p:cNvSpPr>
            <p:nvPr/>
          </p:nvSpPr>
          <p:spPr bwMode="auto">
            <a:xfrm>
              <a:off x="4443" y="1228"/>
              <a:ext cx="11" cy="42"/>
            </a:xfrm>
            <a:custGeom>
              <a:avLst/>
              <a:gdLst>
                <a:gd name="T0" fmla="*/ 0 w 70"/>
                <a:gd name="T1" fmla="*/ 0 h 261"/>
                <a:gd name="T2" fmla="*/ 0 w 70"/>
                <a:gd name="T3" fmla="*/ 0 h 261"/>
                <a:gd name="T4" fmla="*/ 0 w 70"/>
                <a:gd name="T5" fmla="*/ 0 h 261"/>
                <a:gd name="T6" fmla="*/ 0 w 70"/>
                <a:gd name="T7" fmla="*/ 0 h 2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261"/>
                <a:gd name="T14" fmla="*/ 70 w 70"/>
                <a:gd name="T15" fmla="*/ 261 h 2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261">
                  <a:moveTo>
                    <a:pt x="0" y="0"/>
                  </a:moveTo>
                  <a:lnTo>
                    <a:pt x="70" y="257"/>
                  </a:lnTo>
                  <a:lnTo>
                    <a:pt x="25" y="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17" name="Freeform 3044"/>
            <p:cNvSpPr>
              <a:spLocks/>
            </p:cNvSpPr>
            <p:nvPr/>
          </p:nvSpPr>
          <p:spPr bwMode="auto">
            <a:xfrm>
              <a:off x="4443" y="1228"/>
              <a:ext cx="11" cy="42"/>
            </a:xfrm>
            <a:custGeom>
              <a:avLst/>
              <a:gdLst>
                <a:gd name="T0" fmla="*/ 0 w 70"/>
                <a:gd name="T1" fmla="*/ 0 h 265"/>
                <a:gd name="T2" fmla="*/ 0 w 70"/>
                <a:gd name="T3" fmla="*/ 0 h 265"/>
                <a:gd name="T4" fmla="*/ 0 w 70"/>
                <a:gd name="T5" fmla="*/ 0 h 265"/>
                <a:gd name="T6" fmla="*/ 0 w 70"/>
                <a:gd name="T7" fmla="*/ 0 h 265"/>
                <a:gd name="T8" fmla="*/ 0 w 70"/>
                <a:gd name="T9" fmla="*/ 0 h 2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265"/>
                <a:gd name="T17" fmla="*/ 70 w 70"/>
                <a:gd name="T18" fmla="*/ 265 h 2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265">
                  <a:moveTo>
                    <a:pt x="45" y="0"/>
                  </a:moveTo>
                  <a:lnTo>
                    <a:pt x="0" y="4"/>
                  </a:lnTo>
                  <a:lnTo>
                    <a:pt x="25" y="265"/>
                  </a:lnTo>
                  <a:lnTo>
                    <a:pt x="70" y="261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18" name="Freeform 3045"/>
            <p:cNvSpPr>
              <a:spLocks/>
            </p:cNvSpPr>
            <p:nvPr/>
          </p:nvSpPr>
          <p:spPr bwMode="auto">
            <a:xfrm>
              <a:off x="4445" y="1227"/>
              <a:ext cx="12" cy="42"/>
            </a:xfrm>
            <a:custGeom>
              <a:avLst/>
              <a:gdLst>
                <a:gd name="T0" fmla="*/ 0 w 70"/>
                <a:gd name="T1" fmla="*/ 0 h 262"/>
                <a:gd name="T2" fmla="*/ 0 w 70"/>
                <a:gd name="T3" fmla="*/ 0 h 262"/>
                <a:gd name="T4" fmla="*/ 0 w 70"/>
                <a:gd name="T5" fmla="*/ 0 h 262"/>
                <a:gd name="T6" fmla="*/ 0 w 70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262"/>
                <a:gd name="T14" fmla="*/ 70 w 70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262">
                  <a:moveTo>
                    <a:pt x="46" y="0"/>
                  </a:moveTo>
                  <a:lnTo>
                    <a:pt x="0" y="4"/>
                  </a:lnTo>
                  <a:lnTo>
                    <a:pt x="70" y="262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19" name="Freeform 3046"/>
            <p:cNvSpPr>
              <a:spLocks/>
            </p:cNvSpPr>
            <p:nvPr/>
          </p:nvSpPr>
          <p:spPr bwMode="auto">
            <a:xfrm>
              <a:off x="4445" y="1228"/>
              <a:ext cx="12" cy="42"/>
            </a:xfrm>
            <a:custGeom>
              <a:avLst/>
              <a:gdLst>
                <a:gd name="T0" fmla="*/ 0 w 70"/>
                <a:gd name="T1" fmla="*/ 0 h 262"/>
                <a:gd name="T2" fmla="*/ 0 w 70"/>
                <a:gd name="T3" fmla="*/ 0 h 262"/>
                <a:gd name="T4" fmla="*/ 0 w 70"/>
                <a:gd name="T5" fmla="*/ 0 h 262"/>
                <a:gd name="T6" fmla="*/ 0 w 70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262"/>
                <a:gd name="T14" fmla="*/ 70 w 70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262">
                  <a:moveTo>
                    <a:pt x="0" y="0"/>
                  </a:moveTo>
                  <a:lnTo>
                    <a:pt x="70" y="258"/>
                  </a:lnTo>
                  <a:lnTo>
                    <a:pt x="2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20" name="Freeform 3047"/>
            <p:cNvSpPr>
              <a:spLocks/>
            </p:cNvSpPr>
            <p:nvPr/>
          </p:nvSpPr>
          <p:spPr bwMode="auto">
            <a:xfrm>
              <a:off x="4445" y="1227"/>
              <a:ext cx="12" cy="43"/>
            </a:xfrm>
            <a:custGeom>
              <a:avLst/>
              <a:gdLst>
                <a:gd name="T0" fmla="*/ 0 w 70"/>
                <a:gd name="T1" fmla="*/ 0 h 266"/>
                <a:gd name="T2" fmla="*/ 0 w 70"/>
                <a:gd name="T3" fmla="*/ 0 h 266"/>
                <a:gd name="T4" fmla="*/ 0 w 70"/>
                <a:gd name="T5" fmla="*/ 0 h 266"/>
                <a:gd name="T6" fmla="*/ 0 w 70"/>
                <a:gd name="T7" fmla="*/ 0 h 266"/>
                <a:gd name="T8" fmla="*/ 0 w 70"/>
                <a:gd name="T9" fmla="*/ 0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"/>
                <a:gd name="T16" fmla="*/ 0 h 266"/>
                <a:gd name="T17" fmla="*/ 70 w 70"/>
                <a:gd name="T18" fmla="*/ 266 h 2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" h="266">
                  <a:moveTo>
                    <a:pt x="46" y="0"/>
                  </a:moveTo>
                  <a:lnTo>
                    <a:pt x="0" y="4"/>
                  </a:lnTo>
                  <a:lnTo>
                    <a:pt x="25" y="266"/>
                  </a:lnTo>
                  <a:lnTo>
                    <a:pt x="70" y="262"/>
                  </a:lnTo>
                  <a:lnTo>
                    <a:pt x="4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21" name="Freeform 3048"/>
            <p:cNvSpPr>
              <a:spLocks/>
            </p:cNvSpPr>
            <p:nvPr/>
          </p:nvSpPr>
          <p:spPr bwMode="auto">
            <a:xfrm>
              <a:off x="4439" y="1228"/>
              <a:ext cx="8" cy="41"/>
            </a:xfrm>
            <a:custGeom>
              <a:avLst/>
              <a:gdLst>
                <a:gd name="T0" fmla="*/ 0 w 46"/>
                <a:gd name="T1" fmla="*/ 0 h 262"/>
                <a:gd name="T2" fmla="*/ 0 w 46"/>
                <a:gd name="T3" fmla="*/ 0 h 262"/>
                <a:gd name="T4" fmla="*/ 0 w 46"/>
                <a:gd name="T5" fmla="*/ 0 h 262"/>
                <a:gd name="T6" fmla="*/ 0 w 46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62"/>
                <a:gd name="T14" fmla="*/ 46 w 46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62">
                  <a:moveTo>
                    <a:pt x="0" y="262"/>
                  </a:moveTo>
                  <a:lnTo>
                    <a:pt x="46" y="262"/>
                  </a:lnTo>
                  <a:lnTo>
                    <a:pt x="0" y="0"/>
                  </a:lnTo>
                  <a:lnTo>
                    <a:pt x="0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22" name="Freeform 3049"/>
            <p:cNvSpPr>
              <a:spLocks/>
            </p:cNvSpPr>
            <p:nvPr/>
          </p:nvSpPr>
          <p:spPr bwMode="auto">
            <a:xfrm>
              <a:off x="4439" y="1228"/>
              <a:ext cx="8" cy="41"/>
            </a:xfrm>
            <a:custGeom>
              <a:avLst/>
              <a:gdLst>
                <a:gd name="T0" fmla="*/ 0 w 46"/>
                <a:gd name="T1" fmla="*/ 0 h 262"/>
                <a:gd name="T2" fmla="*/ 0 w 46"/>
                <a:gd name="T3" fmla="*/ 0 h 262"/>
                <a:gd name="T4" fmla="*/ 0 w 46"/>
                <a:gd name="T5" fmla="*/ 0 h 262"/>
                <a:gd name="T6" fmla="*/ 0 w 46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62"/>
                <a:gd name="T14" fmla="*/ 46 w 46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62">
                  <a:moveTo>
                    <a:pt x="46" y="262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23" name="Rectangle 3050"/>
            <p:cNvSpPr>
              <a:spLocks noChangeArrowheads="1"/>
            </p:cNvSpPr>
            <p:nvPr/>
          </p:nvSpPr>
          <p:spPr bwMode="auto">
            <a:xfrm>
              <a:off x="4439" y="1228"/>
              <a:ext cx="8" cy="4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24" name="Freeform 3051"/>
            <p:cNvSpPr>
              <a:spLocks/>
            </p:cNvSpPr>
            <p:nvPr/>
          </p:nvSpPr>
          <p:spPr bwMode="auto">
            <a:xfrm>
              <a:off x="4441" y="1228"/>
              <a:ext cx="7" cy="41"/>
            </a:xfrm>
            <a:custGeom>
              <a:avLst/>
              <a:gdLst>
                <a:gd name="T0" fmla="*/ 0 w 45"/>
                <a:gd name="T1" fmla="*/ 0 h 261"/>
                <a:gd name="T2" fmla="*/ 0 w 45"/>
                <a:gd name="T3" fmla="*/ 0 h 261"/>
                <a:gd name="T4" fmla="*/ 0 w 45"/>
                <a:gd name="T5" fmla="*/ 0 h 261"/>
                <a:gd name="T6" fmla="*/ 0 w 45"/>
                <a:gd name="T7" fmla="*/ 0 h 2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1"/>
                <a:gd name="T14" fmla="*/ 45 w 45"/>
                <a:gd name="T15" fmla="*/ 261 h 2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1">
                  <a:moveTo>
                    <a:pt x="0" y="261"/>
                  </a:moveTo>
                  <a:lnTo>
                    <a:pt x="45" y="261"/>
                  </a:lnTo>
                  <a:lnTo>
                    <a:pt x="0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25" name="Freeform 3052"/>
            <p:cNvSpPr>
              <a:spLocks/>
            </p:cNvSpPr>
            <p:nvPr/>
          </p:nvSpPr>
          <p:spPr bwMode="auto">
            <a:xfrm>
              <a:off x="4441" y="1228"/>
              <a:ext cx="7" cy="41"/>
            </a:xfrm>
            <a:custGeom>
              <a:avLst/>
              <a:gdLst>
                <a:gd name="T0" fmla="*/ 0 w 45"/>
                <a:gd name="T1" fmla="*/ 0 h 261"/>
                <a:gd name="T2" fmla="*/ 0 w 45"/>
                <a:gd name="T3" fmla="*/ 0 h 261"/>
                <a:gd name="T4" fmla="*/ 0 w 45"/>
                <a:gd name="T5" fmla="*/ 0 h 261"/>
                <a:gd name="T6" fmla="*/ 0 w 45"/>
                <a:gd name="T7" fmla="*/ 0 h 2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1"/>
                <a:gd name="T14" fmla="*/ 45 w 45"/>
                <a:gd name="T15" fmla="*/ 261 h 2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1">
                  <a:moveTo>
                    <a:pt x="45" y="26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26" name="Rectangle 3053"/>
            <p:cNvSpPr>
              <a:spLocks noChangeArrowheads="1"/>
            </p:cNvSpPr>
            <p:nvPr/>
          </p:nvSpPr>
          <p:spPr bwMode="auto">
            <a:xfrm>
              <a:off x="4441" y="1228"/>
              <a:ext cx="7" cy="4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27" name="Freeform 3054"/>
            <p:cNvSpPr>
              <a:spLocks/>
            </p:cNvSpPr>
            <p:nvPr/>
          </p:nvSpPr>
          <p:spPr bwMode="auto">
            <a:xfrm>
              <a:off x="4420" y="1218"/>
              <a:ext cx="18" cy="8"/>
            </a:xfrm>
            <a:custGeom>
              <a:avLst/>
              <a:gdLst>
                <a:gd name="T0" fmla="*/ 0 w 108"/>
                <a:gd name="T1" fmla="*/ 0 h 45"/>
                <a:gd name="T2" fmla="*/ 0 w 108"/>
                <a:gd name="T3" fmla="*/ 0 h 45"/>
                <a:gd name="T4" fmla="*/ 0 w 108"/>
                <a:gd name="T5" fmla="*/ 0 h 45"/>
                <a:gd name="T6" fmla="*/ 0 w 1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5"/>
                <a:gd name="T14" fmla="*/ 108 w 1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5">
                  <a:moveTo>
                    <a:pt x="108" y="45"/>
                  </a:moveTo>
                  <a:lnTo>
                    <a:pt x="108" y="0"/>
                  </a:lnTo>
                  <a:lnTo>
                    <a:pt x="0" y="45"/>
                  </a:lnTo>
                  <a:lnTo>
                    <a:pt x="10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28" name="Freeform 3055"/>
            <p:cNvSpPr>
              <a:spLocks/>
            </p:cNvSpPr>
            <p:nvPr/>
          </p:nvSpPr>
          <p:spPr bwMode="auto">
            <a:xfrm>
              <a:off x="4420" y="1218"/>
              <a:ext cx="18" cy="8"/>
            </a:xfrm>
            <a:custGeom>
              <a:avLst/>
              <a:gdLst>
                <a:gd name="T0" fmla="*/ 0 w 108"/>
                <a:gd name="T1" fmla="*/ 0 h 45"/>
                <a:gd name="T2" fmla="*/ 0 w 108"/>
                <a:gd name="T3" fmla="*/ 0 h 45"/>
                <a:gd name="T4" fmla="*/ 0 w 108"/>
                <a:gd name="T5" fmla="*/ 0 h 45"/>
                <a:gd name="T6" fmla="*/ 0 w 1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45"/>
                <a:gd name="T14" fmla="*/ 108 w 1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45">
                  <a:moveTo>
                    <a:pt x="108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29" name="Rectangle 3056"/>
            <p:cNvSpPr>
              <a:spLocks noChangeArrowheads="1"/>
            </p:cNvSpPr>
            <p:nvPr/>
          </p:nvSpPr>
          <p:spPr bwMode="auto">
            <a:xfrm>
              <a:off x="4420" y="1218"/>
              <a:ext cx="18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30" name="Freeform 3057"/>
            <p:cNvSpPr>
              <a:spLocks/>
            </p:cNvSpPr>
            <p:nvPr/>
          </p:nvSpPr>
          <p:spPr bwMode="auto">
            <a:xfrm>
              <a:off x="4404" y="1211"/>
              <a:ext cx="11" cy="6"/>
            </a:xfrm>
            <a:custGeom>
              <a:avLst/>
              <a:gdLst>
                <a:gd name="T0" fmla="*/ 0 w 64"/>
                <a:gd name="T1" fmla="*/ 0 h 45"/>
                <a:gd name="T2" fmla="*/ 0 w 64"/>
                <a:gd name="T3" fmla="*/ 0 h 45"/>
                <a:gd name="T4" fmla="*/ 0 w 64"/>
                <a:gd name="T5" fmla="*/ 0 h 45"/>
                <a:gd name="T6" fmla="*/ 0 w 6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5"/>
                <a:gd name="T14" fmla="*/ 64 w 6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5">
                  <a:moveTo>
                    <a:pt x="40" y="0"/>
                  </a:moveTo>
                  <a:lnTo>
                    <a:pt x="0" y="20"/>
                  </a:lnTo>
                  <a:lnTo>
                    <a:pt x="64" y="4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31" name="Freeform 3058"/>
            <p:cNvSpPr>
              <a:spLocks/>
            </p:cNvSpPr>
            <p:nvPr/>
          </p:nvSpPr>
          <p:spPr bwMode="auto">
            <a:xfrm>
              <a:off x="4404" y="1214"/>
              <a:ext cx="11" cy="7"/>
            </a:xfrm>
            <a:custGeom>
              <a:avLst/>
              <a:gdLst>
                <a:gd name="T0" fmla="*/ 0 w 64"/>
                <a:gd name="T1" fmla="*/ 0 h 47"/>
                <a:gd name="T2" fmla="*/ 0 w 64"/>
                <a:gd name="T3" fmla="*/ 0 h 47"/>
                <a:gd name="T4" fmla="*/ 0 w 64"/>
                <a:gd name="T5" fmla="*/ 0 h 47"/>
                <a:gd name="T6" fmla="*/ 0 w 64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47"/>
                <a:gd name="T14" fmla="*/ 64 w 64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47">
                  <a:moveTo>
                    <a:pt x="0" y="0"/>
                  </a:moveTo>
                  <a:lnTo>
                    <a:pt x="64" y="25"/>
                  </a:lnTo>
                  <a:lnTo>
                    <a:pt x="24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32" name="Freeform 3059"/>
            <p:cNvSpPr>
              <a:spLocks/>
            </p:cNvSpPr>
            <p:nvPr/>
          </p:nvSpPr>
          <p:spPr bwMode="auto">
            <a:xfrm>
              <a:off x="4404" y="1211"/>
              <a:ext cx="11" cy="10"/>
            </a:xfrm>
            <a:custGeom>
              <a:avLst/>
              <a:gdLst>
                <a:gd name="T0" fmla="*/ 0 w 64"/>
                <a:gd name="T1" fmla="*/ 0 h 67"/>
                <a:gd name="T2" fmla="*/ 0 w 64"/>
                <a:gd name="T3" fmla="*/ 0 h 67"/>
                <a:gd name="T4" fmla="*/ 0 w 64"/>
                <a:gd name="T5" fmla="*/ 0 h 67"/>
                <a:gd name="T6" fmla="*/ 0 w 64"/>
                <a:gd name="T7" fmla="*/ 0 h 67"/>
                <a:gd name="T8" fmla="*/ 0 w 64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4"/>
                <a:gd name="T16" fmla="*/ 0 h 67"/>
                <a:gd name="T17" fmla="*/ 64 w 64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4" h="67">
                  <a:moveTo>
                    <a:pt x="40" y="0"/>
                  </a:moveTo>
                  <a:lnTo>
                    <a:pt x="0" y="20"/>
                  </a:lnTo>
                  <a:lnTo>
                    <a:pt x="24" y="67"/>
                  </a:lnTo>
                  <a:lnTo>
                    <a:pt x="64" y="45"/>
                  </a:lnTo>
                  <a:lnTo>
                    <a:pt x="4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33" name="Line 3060"/>
            <p:cNvSpPr>
              <a:spLocks noChangeShapeType="1"/>
            </p:cNvSpPr>
            <p:nvPr/>
          </p:nvSpPr>
          <p:spPr bwMode="auto">
            <a:xfrm flipH="1">
              <a:off x="4475" y="1225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34" name="Line 3061"/>
            <p:cNvSpPr>
              <a:spLocks noChangeShapeType="1"/>
            </p:cNvSpPr>
            <p:nvPr/>
          </p:nvSpPr>
          <p:spPr bwMode="auto">
            <a:xfrm flipV="1">
              <a:off x="4472" y="1221"/>
              <a:ext cx="2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35" name="Freeform 3062"/>
            <p:cNvSpPr>
              <a:spLocks/>
            </p:cNvSpPr>
            <p:nvPr/>
          </p:nvSpPr>
          <p:spPr bwMode="auto">
            <a:xfrm>
              <a:off x="4473" y="1221"/>
              <a:ext cx="8" cy="7"/>
            </a:xfrm>
            <a:custGeom>
              <a:avLst/>
              <a:gdLst>
                <a:gd name="T0" fmla="*/ 0 w 45"/>
                <a:gd name="T1" fmla="*/ 0 h 43"/>
                <a:gd name="T2" fmla="*/ 0 w 45"/>
                <a:gd name="T3" fmla="*/ 0 h 43"/>
                <a:gd name="T4" fmla="*/ 0 w 45"/>
                <a:gd name="T5" fmla="*/ 0 h 43"/>
                <a:gd name="T6" fmla="*/ 0 w 45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3"/>
                <a:gd name="T14" fmla="*/ 45 w 45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3">
                  <a:moveTo>
                    <a:pt x="45" y="43"/>
                  </a:moveTo>
                  <a:lnTo>
                    <a:pt x="0" y="43"/>
                  </a:lnTo>
                  <a:lnTo>
                    <a:pt x="28" y="0"/>
                  </a:lnTo>
                  <a:lnTo>
                    <a:pt x="45" y="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36" name="Freeform 3063"/>
            <p:cNvSpPr>
              <a:spLocks/>
            </p:cNvSpPr>
            <p:nvPr/>
          </p:nvSpPr>
          <p:spPr bwMode="auto">
            <a:xfrm>
              <a:off x="4472" y="1221"/>
              <a:ext cx="6" cy="7"/>
            </a:xfrm>
            <a:custGeom>
              <a:avLst/>
              <a:gdLst>
                <a:gd name="T0" fmla="*/ 0 w 32"/>
                <a:gd name="T1" fmla="*/ 0 h 43"/>
                <a:gd name="T2" fmla="*/ 0 w 32"/>
                <a:gd name="T3" fmla="*/ 0 h 43"/>
                <a:gd name="T4" fmla="*/ 0 w 32"/>
                <a:gd name="T5" fmla="*/ 0 h 43"/>
                <a:gd name="T6" fmla="*/ 0 w 32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"/>
                <a:gd name="T13" fmla="*/ 0 h 43"/>
                <a:gd name="T14" fmla="*/ 32 w 32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" h="43">
                  <a:moveTo>
                    <a:pt x="4" y="43"/>
                  </a:moveTo>
                  <a:lnTo>
                    <a:pt x="32" y="0"/>
                  </a:lnTo>
                  <a:lnTo>
                    <a:pt x="0" y="32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37" name="Freeform 3064"/>
            <p:cNvSpPr>
              <a:spLocks/>
            </p:cNvSpPr>
            <p:nvPr/>
          </p:nvSpPr>
          <p:spPr bwMode="auto">
            <a:xfrm>
              <a:off x="4472" y="1221"/>
              <a:ext cx="9" cy="7"/>
            </a:xfrm>
            <a:custGeom>
              <a:avLst/>
              <a:gdLst>
                <a:gd name="T0" fmla="*/ 0 w 49"/>
                <a:gd name="T1" fmla="*/ 0 h 43"/>
                <a:gd name="T2" fmla="*/ 0 w 49"/>
                <a:gd name="T3" fmla="*/ 0 h 43"/>
                <a:gd name="T4" fmla="*/ 0 w 49"/>
                <a:gd name="T5" fmla="*/ 0 h 43"/>
                <a:gd name="T6" fmla="*/ 0 w 49"/>
                <a:gd name="T7" fmla="*/ 0 h 43"/>
                <a:gd name="T8" fmla="*/ 0 w 49"/>
                <a:gd name="T9" fmla="*/ 0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3"/>
                <a:gd name="T17" fmla="*/ 49 w 49"/>
                <a:gd name="T18" fmla="*/ 43 h 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3">
                  <a:moveTo>
                    <a:pt x="49" y="43"/>
                  </a:moveTo>
                  <a:lnTo>
                    <a:pt x="4" y="43"/>
                  </a:lnTo>
                  <a:lnTo>
                    <a:pt x="0" y="32"/>
                  </a:lnTo>
                  <a:lnTo>
                    <a:pt x="32" y="0"/>
                  </a:lnTo>
                  <a:lnTo>
                    <a:pt x="49" y="4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38" name="Freeform 3065"/>
            <p:cNvSpPr>
              <a:spLocks/>
            </p:cNvSpPr>
            <p:nvPr/>
          </p:nvSpPr>
          <p:spPr bwMode="auto">
            <a:xfrm>
              <a:off x="4471" y="1218"/>
              <a:ext cx="7" cy="8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9"/>
                <a:gd name="T14" fmla="*/ 42 w 42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9">
                  <a:moveTo>
                    <a:pt x="42" y="17"/>
                  </a:moveTo>
                  <a:lnTo>
                    <a:pt x="10" y="49"/>
                  </a:lnTo>
                  <a:lnTo>
                    <a:pt x="0" y="0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39" name="Freeform 3066"/>
            <p:cNvSpPr>
              <a:spLocks/>
            </p:cNvSpPr>
            <p:nvPr/>
          </p:nvSpPr>
          <p:spPr bwMode="auto">
            <a:xfrm>
              <a:off x="4471" y="1218"/>
              <a:ext cx="1" cy="8"/>
            </a:xfrm>
            <a:custGeom>
              <a:avLst/>
              <a:gdLst>
                <a:gd name="T0" fmla="*/ 0 w 10"/>
                <a:gd name="T1" fmla="*/ 0 h 49"/>
                <a:gd name="T2" fmla="*/ 0 w 10"/>
                <a:gd name="T3" fmla="*/ 0 h 49"/>
                <a:gd name="T4" fmla="*/ 0 w 10"/>
                <a:gd name="T5" fmla="*/ 0 h 49"/>
                <a:gd name="T6" fmla="*/ 0 w 10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49"/>
                <a:gd name="T14" fmla="*/ 10 w 10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49">
                  <a:moveTo>
                    <a:pt x="10" y="49"/>
                  </a:moveTo>
                  <a:lnTo>
                    <a:pt x="0" y="0"/>
                  </a:lnTo>
                  <a:lnTo>
                    <a:pt x="0" y="45"/>
                  </a:lnTo>
                  <a:lnTo>
                    <a:pt x="10" y="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40" name="Freeform 3067"/>
            <p:cNvSpPr>
              <a:spLocks/>
            </p:cNvSpPr>
            <p:nvPr/>
          </p:nvSpPr>
          <p:spPr bwMode="auto">
            <a:xfrm>
              <a:off x="4471" y="1218"/>
              <a:ext cx="7" cy="8"/>
            </a:xfrm>
            <a:custGeom>
              <a:avLst/>
              <a:gdLst>
                <a:gd name="T0" fmla="*/ 0 w 42"/>
                <a:gd name="T1" fmla="*/ 0 h 49"/>
                <a:gd name="T2" fmla="*/ 0 w 42"/>
                <a:gd name="T3" fmla="*/ 0 h 49"/>
                <a:gd name="T4" fmla="*/ 0 w 42"/>
                <a:gd name="T5" fmla="*/ 0 h 49"/>
                <a:gd name="T6" fmla="*/ 0 w 42"/>
                <a:gd name="T7" fmla="*/ 0 h 49"/>
                <a:gd name="T8" fmla="*/ 0 w 42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9"/>
                <a:gd name="T17" fmla="*/ 42 w 42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9">
                  <a:moveTo>
                    <a:pt x="42" y="17"/>
                  </a:moveTo>
                  <a:lnTo>
                    <a:pt x="10" y="49"/>
                  </a:lnTo>
                  <a:lnTo>
                    <a:pt x="0" y="45"/>
                  </a:lnTo>
                  <a:lnTo>
                    <a:pt x="0" y="0"/>
                  </a:lnTo>
                  <a:lnTo>
                    <a:pt x="42" y="1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41" name="Freeform 3068"/>
            <p:cNvSpPr>
              <a:spLocks/>
            </p:cNvSpPr>
            <p:nvPr/>
          </p:nvSpPr>
          <p:spPr bwMode="auto">
            <a:xfrm>
              <a:off x="4474" y="1212"/>
              <a:ext cx="12" cy="65"/>
            </a:xfrm>
            <a:custGeom>
              <a:avLst/>
              <a:gdLst>
                <a:gd name="T0" fmla="*/ 0 w 83"/>
                <a:gd name="T1" fmla="*/ 0 h 410"/>
                <a:gd name="T2" fmla="*/ 0 w 83"/>
                <a:gd name="T3" fmla="*/ 0 h 410"/>
                <a:gd name="T4" fmla="*/ 0 w 83"/>
                <a:gd name="T5" fmla="*/ 0 h 410"/>
                <a:gd name="T6" fmla="*/ 0 w 83"/>
                <a:gd name="T7" fmla="*/ 0 h 4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410"/>
                <a:gd name="T14" fmla="*/ 83 w 83"/>
                <a:gd name="T15" fmla="*/ 410 h 4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410">
                  <a:moveTo>
                    <a:pt x="45" y="0"/>
                  </a:moveTo>
                  <a:lnTo>
                    <a:pt x="0" y="4"/>
                  </a:lnTo>
                  <a:lnTo>
                    <a:pt x="83" y="41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42" name="Freeform 3069"/>
            <p:cNvSpPr>
              <a:spLocks/>
            </p:cNvSpPr>
            <p:nvPr/>
          </p:nvSpPr>
          <p:spPr bwMode="auto">
            <a:xfrm>
              <a:off x="4474" y="1213"/>
              <a:ext cx="12" cy="64"/>
            </a:xfrm>
            <a:custGeom>
              <a:avLst/>
              <a:gdLst>
                <a:gd name="T0" fmla="*/ 0 w 83"/>
                <a:gd name="T1" fmla="*/ 0 h 410"/>
                <a:gd name="T2" fmla="*/ 0 w 83"/>
                <a:gd name="T3" fmla="*/ 0 h 410"/>
                <a:gd name="T4" fmla="*/ 0 w 83"/>
                <a:gd name="T5" fmla="*/ 0 h 410"/>
                <a:gd name="T6" fmla="*/ 0 w 83"/>
                <a:gd name="T7" fmla="*/ 0 h 4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3"/>
                <a:gd name="T13" fmla="*/ 0 h 410"/>
                <a:gd name="T14" fmla="*/ 83 w 83"/>
                <a:gd name="T15" fmla="*/ 410 h 4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3" h="410">
                  <a:moveTo>
                    <a:pt x="0" y="0"/>
                  </a:moveTo>
                  <a:lnTo>
                    <a:pt x="83" y="406"/>
                  </a:lnTo>
                  <a:lnTo>
                    <a:pt x="38" y="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43" name="Freeform 3070"/>
            <p:cNvSpPr>
              <a:spLocks/>
            </p:cNvSpPr>
            <p:nvPr/>
          </p:nvSpPr>
          <p:spPr bwMode="auto">
            <a:xfrm>
              <a:off x="4474" y="1212"/>
              <a:ext cx="12" cy="65"/>
            </a:xfrm>
            <a:custGeom>
              <a:avLst/>
              <a:gdLst>
                <a:gd name="T0" fmla="*/ 0 w 83"/>
                <a:gd name="T1" fmla="*/ 0 h 414"/>
                <a:gd name="T2" fmla="*/ 0 w 83"/>
                <a:gd name="T3" fmla="*/ 0 h 414"/>
                <a:gd name="T4" fmla="*/ 0 w 83"/>
                <a:gd name="T5" fmla="*/ 0 h 414"/>
                <a:gd name="T6" fmla="*/ 0 w 83"/>
                <a:gd name="T7" fmla="*/ 0 h 414"/>
                <a:gd name="T8" fmla="*/ 0 w 83"/>
                <a:gd name="T9" fmla="*/ 0 h 4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414"/>
                <a:gd name="T17" fmla="*/ 83 w 83"/>
                <a:gd name="T18" fmla="*/ 414 h 4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414">
                  <a:moveTo>
                    <a:pt x="45" y="0"/>
                  </a:moveTo>
                  <a:lnTo>
                    <a:pt x="0" y="4"/>
                  </a:lnTo>
                  <a:lnTo>
                    <a:pt x="38" y="414"/>
                  </a:lnTo>
                  <a:lnTo>
                    <a:pt x="83" y="410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44" name="Freeform 3071"/>
            <p:cNvSpPr>
              <a:spLocks/>
            </p:cNvSpPr>
            <p:nvPr/>
          </p:nvSpPr>
          <p:spPr bwMode="auto">
            <a:xfrm>
              <a:off x="4485" y="1277"/>
              <a:ext cx="7" cy="51"/>
            </a:xfrm>
            <a:custGeom>
              <a:avLst/>
              <a:gdLst>
                <a:gd name="T0" fmla="*/ 0 w 45"/>
                <a:gd name="T1" fmla="*/ 0 h 316"/>
                <a:gd name="T2" fmla="*/ 0 w 45"/>
                <a:gd name="T3" fmla="*/ 0 h 316"/>
                <a:gd name="T4" fmla="*/ 0 w 45"/>
                <a:gd name="T5" fmla="*/ 0 h 316"/>
                <a:gd name="T6" fmla="*/ 0 w 45"/>
                <a:gd name="T7" fmla="*/ 0 h 3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16"/>
                <a:gd name="T14" fmla="*/ 45 w 45"/>
                <a:gd name="T15" fmla="*/ 316 h 3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16">
                  <a:moveTo>
                    <a:pt x="45" y="0"/>
                  </a:moveTo>
                  <a:lnTo>
                    <a:pt x="0" y="0"/>
                  </a:lnTo>
                  <a:lnTo>
                    <a:pt x="45" y="3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45" name="Freeform 3072"/>
            <p:cNvSpPr>
              <a:spLocks/>
            </p:cNvSpPr>
            <p:nvPr/>
          </p:nvSpPr>
          <p:spPr bwMode="auto">
            <a:xfrm>
              <a:off x="4485" y="1277"/>
              <a:ext cx="7" cy="51"/>
            </a:xfrm>
            <a:custGeom>
              <a:avLst/>
              <a:gdLst>
                <a:gd name="T0" fmla="*/ 0 w 45"/>
                <a:gd name="T1" fmla="*/ 0 h 316"/>
                <a:gd name="T2" fmla="*/ 0 w 45"/>
                <a:gd name="T3" fmla="*/ 0 h 316"/>
                <a:gd name="T4" fmla="*/ 0 w 45"/>
                <a:gd name="T5" fmla="*/ 0 h 316"/>
                <a:gd name="T6" fmla="*/ 0 w 45"/>
                <a:gd name="T7" fmla="*/ 0 h 3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16"/>
                <a:gd name="T14" fmla="*/ 45 w 45"/>
                <a:gd name="T15" fmla="*/ 316 h 3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16">
                  <a:moveTo>
                    <a:pt x="0" y="0"/>
                  </a:moveTo>
                  <a:lnTo>
                    <a:pt x="45" y="316"/>
                  </a:lnTo>
                  <a:lnTo>
                    <a:pt x="0" y="3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46" name="Rectangle 3073"/>
            <p:cNvSpPr>
              <a:spLocks noChangeArrowheads="1"/>
            </p:cNvSpPr>
            <p:nvPr/>
          </p:nvSpPr>
          <p:spPr bwMode="auto">
            <a:xfrm>
              <a:off x="4485" y="1277"/>
              <a:ext cx="7" cy="5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47" name="Freeform 3074"/>
            <p:cNvSpPr>
              <a:spLocks/>
            </p:cNvSpPr>
            <p:nvPr/>
          </p:nvSpPr>
          <p:spPr bwMode="auto">
            <a:xfrm>
              <a:off x="4495" y="1294"/>
              <a:ext cx="16" cy="29"/>
            </a:xfrm>
            <a:custGeom>
              <a:avLst/>
              <a:gdLst>
                <a:gd name="T0" fmla="*/ 0 w 91"/>
                <a:gd name="T1" fmla="*/ 0 h 180"/>
                <a:gd name="T2" fmla="*/ 0 w 91"/>
                <a:gd name="T3" fmla="*/ 0 h 180"/>
                <a:gd name="T4" fmla="*/ 0 w 91"/>
                <a:gd name="T5" fmla="*/ 0 h 180"/>
                <a:gd name="T6" fmla="*/ 0 w 91"/>
                <a:gd name="T7" fmla="*/ 0 h 1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80"/>
                <a:gd name="T14" fmla="*/ 91 w 91"/>
                <a:gd name="T15" fmla="*/ 180 h 1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80">
                  <a:moveTo>
                    <a:pt x="91" y="23"/>
                  </a:moveTo>
                  <a:lnTo>
                    <a:pt x="52" y="0"/>
                  </a:lnTo>
                  <a:lnTo>
                    <a:pt x="0" y="180"/>
                  </a:lnTo>
                  <a:lnTo>
                    <a:pt x="9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48" name="Freeform 3075"/>
            <p:cNvSpPr>
              <a:spLocks/>
            </p:cNvSpPr>
            <p:nvPr/>
          </p:nvSpPr>
          <p:spPr bwMode="auto">
            <a:xfrm>
              <a:off x="4489" y="1294"/>
              <a:ext cx="15" cy="29"/>
            </a:xfrm>
            <a:custGeom>
              <a:avLst/>
              <a:gdLst>
                <a:gd name="T0" fmla="*/ 0 w 91"/>
                <a:gd name="T1" fmla="*/ 0 h 180"/>
                <a:gd name="T2" fmla="*/ 0 w 91"/>
                <a:gd name="T3" fmla="*/ 0 h 180"/>
                <a:gd name="T4" fmla="*/ 0 w 91"/>
                <a:gd name="T5" fmla="*/ 0 h 180"/>
                <a:gd name="T6" fmla="*/ 0 w 91"/>
                <a:gd name="T7" fmla="*/ 0 h 1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80"/>
                <a:gd name="T14" fmla="*/ 91 w 91"/>
                <a:gd name="T15" fmla="*/ 180 h 1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80">
                  <a:moveTo>
                    <a:pt x="91" y="0"/>
                  </a:moveTo>
                  <a:lnTo>
                    <a:pt x="39" y="180"/>
                  </a:lnTo>
                  <a:lnTo>
                    <a:pt x="0" y="15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49" name="Freeform 3076"/>
            <p:cNvSpPr>
              <a:spLocks/>
            </p:cNvSpPr>
            <p:nvPr/>
          </p:nvSpPr>
          <p:spPr bwMode="auto">
            <a:xfrm>
              <a:off x="4489" y="1294"/>
              <a:ext cx="22" cy="29"/>
            </a:xfrm>
            <a:custGeom>
              <a:avLst/>
              <a:gdLst>
                <a:gd name="T0" fmla="*/ 0 w 130"/>
                <a:gd name="T1" fmla="*/ 0 h 180"/>
                <a:gd name="T2" fmla="*/ 0 w 130"/>
                <a:gd name="T3" fmla="*/ 0 h 180"/>
                <a:gd name="T4" fmla="*/ 0 w 130"/>
                <a:gd name="T5" fmla="*/ 0 h 180"/>
                <a:gd name="T6" fmla="*/ 0 w 130"/>
                <a:gd name="T7" fmla="*/ 0 h 180"/>
                <a:gd name="T8" fmla="*/ 0 w 130"/>
                <a:gd name="T9" fmla="*/ 0 h 1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80"/>
                <a:gd name="T17" fmla="*/ 130 w 130"/>
                <a:gd name="T18" fmla="*/ 180 h 1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80">
                  <a:moveTo>
                    <a:pt x="130" y="23"/>
                  </a:moveTo>
                  <a:lnTo>
                    <a:pt x="91" y="0"/>
                  </a:lnTo>
                  <a:lnTo>
                    <a:pt x="0" y="156"/>
                  </a:lnTo>
                  <a:lnTo>
                    <a:pt x="39" y="180"/>
                  </a:lnTo>
                  <a:lnTo>
                    <a:pt x="130" y="2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50" name="Freeform 3077"/>
            <p:cNvSpPr>
              <a:spLocks/>
            </p:cNvSpPr>
            <p:nvPr/>
          </p:nvSpPr>
          <p:spPr bwMode="auto">
            <a:xfrm>
              <a:off x="4475" y="1313"/>
              <a:ext cx="12" cy="7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6"/>
                <a:gd name="T14" fmla="*/ 75 w 7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6">
                  <a:moveTo>
                    <a:pt x="75" y="46"/>
                  </a:moveTo>
                  <a:lnTo>
                    <a:pt x="75" y="0"/>
                  </a:lnTo>
                  <a:lnTo>
                    <a:pt x="0" y="46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51" name="Freeform 3078"/>
            <p:cNvSpPr>
              <a:spLocks/>
            </p:cNvSpPr>
            <p:nvPr/>
          </p:nvSpPr>
          <p:spPr bwMode="auto">
            <a:xfrm>
              <a:off x="4475" y="1313"/>
              <a:ext cx="12" cy="7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6"/>
                <a:gd name="T14" fmla="*/ 75 w 7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6">
                  <a:moveTo>
                    <a:pt x="75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52" name="Rectangle 3079"/>
            <p:cNvSpPr>
              <a:spLocks noChangeArrowheads="1"/>
            </p:cNvSpPr>
            <p:nvPr/>
          </p:nvSpPr>
          <p:spPr bwMode="auto">
            <a:xfrm>
              <a:off x="4475" y="1313"/>
              <a:ext cx="1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53" name="Freeform 3080"/>
            <p:cNvSpPr>
              <a:spLocks/>
            </p:cNvSpPr>
            <p:nvPr/>
          </p:nvSpPr>
          <p:spPr bwMode="auto">
            <a:xfrm>
              <a:off x="4475" y="1312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54" name="Freeform 3081"/>
            <p:cNvSpPr>
              <a:spLocks/>
            </p:cNvSpPr>
            <p:nvPr/>
          </p:nvSpPr>
          <p:spPr bwMode="auto">
            <a:xfrm>
              <a:off x="4475" y="1312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55" name="Rectangle 3082"/>
            <p:cNvSpPr>
              <a:spLocks noChangeArrowheads="1"/>
            </p:cNvSpPr>
            <p:nvPr/>
          </p:nvSpPr>
          <p:spPr bwMode="auto">
            <a:xfrm>
              <a:off x="4475" y="1312"/>
              <a:ext cx="1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56" name="Freeform 3083"/>
            <p:cNvSpPr>
              <a:spLocks/>
            </p:cNvSpPr>
            <p:nvPr/>
          </p:nvSpPr>
          <p:spPr bwMode="auto">
            <a:xfrm>
              <a:off x="4475" y="1311"/>
              <a:ext cx="12" cy="6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57" name="Freeform 3084"/>
            <p:cNvSpPr>
              <a:spLocks/>
            </p:cNvSpPr>
            <p:nvPr/>
          </p:nvSpPr>
          <p:spPr bwMode="auto">
            <a:xfrm>
              <a:off x="4475" y="1311"/>
              <a:ext cx="12" cy="6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58" name="Rectangle 3085"/>
            <p:cNvSpPr>
              <a:spLocks noChangeArrowheads="1"/>
            </p:cNvSpPr>
            <p:nvPr/>
          </p:nvSpPr>
          <p:spPr bwMode="auto">
            <a:xfrm>
              <a:off x="4475" y="1311"/>
              <a:ext cx="12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59" name="Freeform 3086"/>
            <p:cNvSpPr>
              <a:spLocks/>
            </p:cNvSpPr>
            <p:nvPr/>
          </p:nvSpPr>
          <p:spPr bwMode="auto">
            <a:xfrm>
              <a:off x="4475" y="1309"/>
              <a:ext cx="12" cy="6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60" name="Freeform 3087"/>
            <p:cNvSpPr>
              <a:spLocks/>
            </p:cNvSpPr>
            <p:nvPr/>
          </p:nvSpPr>
          <p:spPr bwMode="auto">
            <a:xfrm>
              <a:off x="4475" y="1309"/>
              <a:ext cx="12" cy="6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61" name="Rectangle 3088"/>
            <p:cNvSpPr>
              <a:spLocks noChangeArrowheads="1"/>
            </p:cNvSpPr>
            <p:nvPr/>
          </p:nvSpPr>
          <p:spPr bwMode="auto">
            <a:xfrm>
              <a:off x="4475" y="1309"/>
              <a:ext cx="12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62" name="Freeform 3089"/>
            <p:cNvSpPr>
              <a:spLocks/>
            </p:cNvSpPr>
            <p:nvPr/>
          </p:nvSpPr>
          <p:spPr bwMode="auto">
            <a:xfrm>
              <a:off x="4475" y="1308"/>
              <a:ext cx="12" cy="6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6"/>
                <a:gd name="T14" fmla="*/ 75 w 7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6">
                  <a:moveTo>
                    <a:pt x="75" y="46"/>
                  </a:moveTo>
                  <a:lnTo>
                    <a:pt x="75" y="0"/>
                  </a:lnTo>
                  <a:lnTo>
                    <a:pt x="0" y="46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63" name="Freeform 3090"/>
            <p:cNvSpPr>
              <a:spLocks/>
            </p:cNvSpPr>
            <p:nvPr/>
          </p:nvSpPr>
          <p:spPr bwMode="auto">
            <a:xfrm>
              <a:off x="4475" y="1308"/>
              <a:ext cx="12" cy="6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6"/>
                <a:gd name="T14" fmla="*/ 75 w 7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6">
                  <a:moveTo>
                    <a:pt x="75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64" name="Rectangle 3091"/>
            <p:cNvSpPr>
              <a:spLocks noChangeArrowheads="1"/>
            </p:cNvSpPr>
            <p:nvPr/>
          </p:nvSpPr>
          <p:spPr bwMode="auto">
            <a:xfrm>
              <a:off x="4475" y="1308"/>
              <a:ext cx="12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65" name="Freeform 3092"/>
            <p:cNvSpPr>
              <a:spLocks/>
            </p:cNvSpPr>
            <p:nvPr/>
          </p:nvSpPr>
          <p:spPr bwMode="auto">
            <a:xfrm>
              <a:off x="4475" y="1321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66" name="Freeform 3093"/>
            <p:cNvSpPr>
              <a:spLocks/>
            </p:cNvSpPr>
            <p:nvPr/>
          </p:nvSpPr>
          <p:spPr bwMode="auto">
            <a:xfrm>
              <a:off x="4475" y="1321"/>
              <a:ext cx="12" cy="7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67" name="Rectangle 3094"/>
            <p:cNvSpPr>
              <a:spLocks noChangeArrowheads="1"/>
            </p:cNvSpPr>
            <p:nvPr/>
          </p:nvSpPr>
          <p:spPr bwMode="auto">
            <a:xfrm>
              <a:off x="4475" y="1321"/>
              <a:ext cx="1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68" name="Freeform 3095"/>
            <p:cNvSpPr>
              <a:spLocks/>
            </p:cNvSpPr>
            <p:nvPr/>
          </p:nvSpPr>
          <p:spPr bwMode="auto">
            <a:xfrm>
              <a:off x="4475" y="1314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69" name="Freeform 3096"/>
            <p:cNvSpPr>
              <a:spLocks/>
            </p:cNvSpPr>
            <p:nvPr/>
          </p:nvSpPr>
          <p:spPr bwMode="auto">
            <a:xfrm>
              <a:off x="4475" y="1314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70" name="Rectangle 3097"/>
            <p:cNvSpPr>
              <a:spLocks noChangeArrowheads="1"/>
            </p:cNvSpPr>
            <p:nvPr/>
          </p:nvSpPr>
          <p:spPr bwMode="auto">
            <a:xfrm>
              <a:off x="4475" y="1314"/>
              <a:ext cx="1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71" name="Freeform 3098"/>
            <p:cNvSpPr>
              <a:spLocks/>
            </p:cNvSpPr>
            <p:nvPr/>
          </p:nvSpPr>
          <p:spPr bwMode="auto">
            <a:xfrm>
              <a:off x="4475" y="1316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72" name="Freeform 3099"/>
            <p:cNvSpPr>
              <a:spLocks/>
            </p:cNvSpPr>
            <p:nvPr/>
          </p:nvSpPr>
          <p:spPr bwMode="auto">
            <a:xfrm>
              <a:off x="4475" y="1316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73" name="Rectangle 3100"/>
            <p:cNvSpPr>
              <a:spLocks noChangeArrowheads="1"/>
            </p:cNvSpPr>
            <p:nvPr/>
          </p:nvSpPr>
          <p:spPr bwMode="auto">
            <a:xfrm>
              <a:off x="4475" y="1316"/>
              <a:ext cx="1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74" name="Freeform 3101"/>
            <p:cNvSpPr>
              <a:spLocks/>
            </p:cNvSpPr>
            <p:nvPr/>
          </p:nvSpPr>
          <p:spPr bwMode="auto">
            <a:xfrm>
              <a:off x="4475" y="1318"/>
              <a:ext cx="12" cy="8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6"/>
                <a:gd name="T14" fmla="*/ 75 w 7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6">
                  <a:moveTo>
                    <a:pt x="75" y="46"/>
                  </a:moveTo>
                  <a:lnTo>
                    <a:pt x="75" y="0"/>
                  </a:lnTo>
                  <a:lnTo>
                    <a:pt x="0" y="46"/>
                  </a:lnTo>
                  <a:lnTo>
                    <a:pt x="75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75" name="Freeform 3102"/>
            <p:cNvSpPr>
              <a:spLocks/>
            </p:cNvSpPr>
            <p:nvPr/>
          </p:nvSpPr>
          <p:spPr bwMode="auto">
            <a:xfrm>
              <a:off x="4475" y="1318"/>
              <a:ext cx="12" cy="8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6"/>
                <a:gd name="T14" fmla="*/ 75 w 7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6">
                  <a:moveTo>
                    <a:pt x="75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76" name="Rectangle 3103"/>
            <p:cNvSpPr>
              <a:spLocks noChangeArrowheads="1"/>
            </p:cNvSpPr>
            <p:nvPr/>
          </p:nvSpPr>
          <p:spPr bwMode="auto">
            <a:xfrm>
              <a:off x="4475" y="1318"/>
              <a:ext cx="1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77" name="Freeform 3104"/>
            <p:cNvSpPr>
              <a:spLocks/>
            </p:cNvSpPr>
            <p:nvPr/>
          </p:nvSpPr>
          <p:spPr bwMode="auto">
            <a:xfrm>
              <a:off x="4475" y="1319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45"/>
                  </a:moveTo>
                  <a:lnTo>
                    <a:pt x="75" y="0"/>
                  </a:lnTo>
                  <a:lnTo>
                    <a:pt x="0" y="45"/>
                  </a:lnTo>
                  <a:lnTo>
                    <a:pt x="7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78" name="Freeform 3105"/>
            <p:cNvSpPr>
              <a:spLocks/>
            </p:cNvSpPr>
            <p:nvPr/>
          </p:nvSpPr>
          <p:spPr bwMode="auto">
            <a:xfrm>
              <a:off x="4475" y="1319"/>
              <a:ext cx="12" cy="8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5"/>
                <a:gd name="T14" fmla="*/ 75 w 7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5">
                  <a:moveTo>
                    <a:pt x="7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79" name="Rectangle 3106"/>
            <p:cNvSpPr>
              <a:spLocks noChangeArrowheads="1"/>
            </p:cNvSpPr>
            <p:nvPr/>
          </p:nvSpPr>
          <p:spPr bwMode="auto">
            <a:xfrm>
              <a:off x="4475" y="1319"/>
              <a:ext cx="1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80" name="Freeform 3107"/>
            <p:cNvSpPr>
              <a:spLocks/>
            </p:cNvSpPr>
            <p:nvPr/>
          </p:nvSpPr>
          <p:spPr bwMode="auto">
            <a:xfrm>
              <a:off x="4471" y="1310"/>
              <a:ext cx="8" cy="15"/>
            </a:xfrm>
            <a:custGeom>
              <a:avLst/>
              <a:gdLst>
                <a:gd name="T0" fmla="*/ 0 w 45"/>
                <a:gd name="T1" fmla="*/ 0 h 93"/>
                <a:gd name="T2" fmla="*/ 0 w 45"/>
                <a:gd name="T3" fmla="*/ 0 h 93"/>
                <a:gd name="T4" fmla="*/ 0 w 45"/>
                <a:gd name="T5" fmla="*/ 0 h 93"/>
                <a:gd name="T6" fmla="*/ 0 w 45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3"/>
                <a:gd name="T14" fmla="*/ 45 w 45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3">
                  <a:moveTo>
                    <a:pt x="0" y="93"/>
                  </a:moveTo>
                  <a:lnTo>
                    <a:pt x="45" y="93"/>
                  </a:lnTo>
                  <a:lnTo>
                    <a:pt x="0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81" name="Freeform 3108"/>
            <p:cNvSpPr>
              <a:spLocks/>
            </p:cNvSpPr>
            <p:nvPr/>
          </p:nvSpPr>
          <p:spPr bwMode="auto">
            <a:xfrm>
              <a:off x="4471" y="1310"/>
              <a:ext cx="8" cy="15"/>
            </a:xfrm>
            <a:custGeom>
              <a:avLst/>
              <a:gdLst>
                <a:gd name="T0" fmla="*/ 0 w 45"/>
                <a:gd name="T1" fmla="*/ 0 h 93"/>
                <a:gd name="T2" fmla="*/ 0 w 45"/>
                <a:gd name="T3" fmla="*/ 0 h 93"/>
                <a:gd name="T4" fmla="*/ 0 w 45"/>
                <a:gd name="T5" fmla="*/ 0 h 93"/>
                <a:gd name="T6" fmla="*/ 0 w 45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3"/>
                <a:gd name="T14" fmla="*/ 45 w 45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3">
                  <a:moveTo>
                    <a:pt x="45" y="9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82" name="Rectangle 3109"/>
            <p:cNvSpPr>
              <a:spLocks noChangeArrowheads="1"/>
            </p:cNvSpPr>
            <p:nvPr/>
          </p:nvSpPr>
          <p:spPr bwMode="auto">
            <a:xfrm>
              <a:off x="4471" y="1310"/>
              <a:ext cx="8" cy="1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83" name="Freeform 3110"/>
            <p:cNvSpPr>
              <a:spLocks/>
            </p:cNvSpPr>
            <p:nvPr/>
          </p:nvSpPr>
          <p:spPr bwMode="auto">
            <a:xfrm>
              <a:off x="4484" y="1310"/>
              <a:ext cx="7" cy="15"/>
            </a:xfrm>
            <a:custGeom>
              <a:avLst/>
              <a:gdLst>
                <a:gd name="T0" fmla="*/ 0 w 45"/>
                <a:gd name="T1" fmla="*/ 0 h 93"/>
                <a:gd name="T2" fmla="*/ 0 w 45"/>
                <a:gd name="T3" fmla="*/ 0 h 93"/>
                <a:gd name="T4" fmla="*/ 0 w 45"/>
                <a:gd name="T5" fmla="*/ 0 h 93"/>
                <a:gd name="T6" fmla="*/ 0 w 45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3"/>
                <a:gd name="T14" fmla="*/ 45 w 45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3">
                  <a:moveTo>
                    <a:pt x="45" y="0"/>
                  </a:moveTo>
                  <a:lnTo>
                    <a:pt x="0" y="0"/>
                  </a:lnTo>
                  <a:lnTo>
                    <a:pt x="45" y="9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84" name="Freeform 3111"/>
            <p:cNvSpPr>
              <a:spLocks/>
            </p:cNvSpPr>
            <p:nvPr/>
          </p:nvSpPr>
          <p:spPr bwMode="auto">
            <a:xfrm>
              <a:off x="4484" y="1310"/>
              <a:ext cx="7" cy="15"/>
            </a:xfrm>
            <a:custGeom>
              <a:avLst/>
              <a:gdLst>
                <a:gd name="T0" fmla="*/ 0 w 45"/>
                <a:gd name="T1" fmla="*/ 0 h 93"/>
                <a:gd name="T2" fmla="*/ 0 w 45"/>
                <a:gd name="T3" fmla="*/ 0 h 93"/>
                <a:gd name="T4" fmla="*/ 0 w 45"/>
                <a:gd name="T5" fmla="*/ 0 h 93"/>
                <a:gd name="T6" fmla="*/ 0 w 45"/>
                <a:gd name="T7" fmla="*/ 0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3"/>
                <a:gd name="T14" fmla="*/ 45 w 45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3">
                  <a:moveTo>
                    <a:pt x="0" y="0"/>
                  </a:moveTo>
                  <a:lnTo>
                    <a:pt x="45" y="93"/>
                  </a:lnTo>
                  <a:lnTo>
                    <a:pt x="0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85" name="Rectangle 3112"/>
            <p:cNvSpPr>
              <a:spLocks noChangeArrowheads="1"/>
            </p:cNvSpPr>
            <p:nvPr/>
          </p:nvSpPr>
          <p:spPr bwMode="auto">
            <a:xfrm>
              <a:off x="4484" y="1310"/>
              <a:ext cx="7" cy="1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786" name="Freeform 3113"/>
            <p:cNvSpPr>
              <a:spLocks/>
            </p:cNvSpPr>
            <p:nvPr/>
          </p:nvSpPr>
          <p:spPr bwMode="auto">
            <a:xfrm>
              <a:off x="4498" y="1276"/>
              <a:ext cx="21" cy="24"/>
            </a:xfrm>
            <a:custGeom>
              <a:avLst/>
              <a:gdLst>
                <a:gd name="T0" fmla="*/ 0 w 125"/>
                <a:gd name="T1" fmla="*/ 0 h 147"/>
                <a:gd name="T2" fmla="*/ 0 w 125"/>
                <a:gd name="T3" fmla="*/ 0 h 147"/>
                <a:gd name="T4" fmla="*/ 0 w 125"/>
                <a:gd name="T5" fmla="*/ 0 h 147"/>
                <a:gd name="T6" fmla="*/ 0 w 125"/>
                <a:gd name="T7" fmla="*/ 0 h 1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147"/>
                <a:gd name="T14" fmla="*/ 125 w 125"/>
                <a:gd name="T15" fmla="*/ 147 h 1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147">
                  <a:moveTo>
                    <a:pt x="39" y="0"/>
                  </a:moveTo>
                  <a:lnTo>
                    <a:pt x="0" y="23"/>
                  </a:lnTo>
                  <a:lnTo>
                    <a:pt x="125" y="14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87" name="Freeform 3114"/>
            <p:cNvSpPr>
              <a:spLocks/>
            </p:cNvSpPr>
            <p:nvPr/>
          </p:nvSpPr>
          <p:spPr bwMode="auto">
            <a:xfrm>
              <a:off x="4498" y="1280"/>
              <a:ext cx="21" cy="23"/>
            </a:xfrm>
            <a:custGeom>
              <a:avLst/>
              <a:gdLst>
                <a:gd name="T0" fmla="*/ 0 w 125"/>
                <a:gd name="T1" fmla="*/ 0 h 147"/>
                <a:gd name="T2" fmla="*/ 0 w 125"/>
                <a:gd name="T3" fmla="*/ 0 h 147"/>
                <a:gd name="T4" fmla="*/ 0 w 125"/>
                <a:gd name="T5" fmla="*/ 0 h 147"/>
                <a:gd name="T6" fmla="*/ 0 w 125"/>
                <a:gd name="T7" fmla="*/ 0 h 1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147"/>
                <a:gd name="T14" fmla="*/ 125 w 125"/>
                <a:gd name="T15" fmla="*/ 147 h 1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147">
                  <a:moveTo>
                    <a:pt x="0" y="0"/>
                  </a:moveTo>
                  <a:lnTo>
                    <a:pt x="125" y="124"/>
                  </a:lnTo>
                  <a:lnTo>
                    <a:pt x="86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88" name="Freeform 3115"/>
            <p:cNvSpPr>
              <a:spLocks/>
            </p:cNvSpPr>
            <p:nvPr/>
          </p:nvSpPr>
          <p:spPr bwMode="auto">
            <a:xfrm>
              <a:off x="4498" y="1276"/>
              <a:ext cx="21" cy="27"/>
            </a:xfrm>
            <a:custGeom>
              <a:avLst/>
              <a:gdLst>
                <a:gd name="T0" fmla="*/ 0 w 125"/>
                <a:gd name="T1" fmla="*/ 0 h 170"/>
                <a:gd name="T2" fmla="*/ 0 w 125"/>
                <a:gd name="T3" fmla="*/ 0 h 170"/>
                <a:gd name="T4" fmla="*/ 0 w 125"/>
                <a:gd name="T5" fmla="*/ 0 h 170"/>
                <a:gd name="T6" fmla="*/ 0 w 125"/>
                <a:gd name="T7" fmla="*/ 0 h 170"/>
                <a:gd name="T8" fmla="*/ 0 w 125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"/>
                <a:gd name="T16" fmla="*/ 0 h 170"/>
                <a:gd name="T17" fmla="*/ 125 w 125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" h="170">
                  <a:moveTo>
                    <a:pt x="39" y="0"/>
                  </a:moveTo>
                  <a:lnTo>
                    <a:pt x="0" y="23"/>
                  </a:lnTo>
                  <a:lnTo>
                    <a:pt x="86" y="170"/>
                  </a:lnTo>
                  <a:lnTo>
                    <a:pt x="125" y="147"/>
                  </a:lnTo>
                  <a:lnTo>
                    <a:pt x="3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89" name="Freeform 3116"/>
            <p:cNvSpPr>
              <a:spLocks/>
            </p:cNvSpPr>
            <p:nvPr/>
          </p:nvSpPr>
          <p:spPr bwMode="auto">
            <a:xfrm>
              <a:off x="4493" y="1253"/>
              <a:ext cx="13" cy="6"/>
            </a:xfrm>
            <a:custGeom>
              <a:avLst/>
              <a:gdLst>
                <a:gd name="T0" fmla="*/ 0 w 80"/>
                <a:gd name="T1" fmla="*/ 0 h 44"/>
                <a:gd name="T2" fmla="*/ 0 w 80"/>
                <a:gd name="T3" fmla="*/ 0 h 44"/>
                <a:gd name="T4" fmla="*/ 0 w 80"/>
                <a:gd name="T5" fmla="*/ 0 h 44"/>
                <a:gd name="T6" fmla="*/ 0 w 80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44"/>
                <a:gd name="T14" fmla="*/ 80 w 80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44">
                  <a:moveTo>
                    <a:pt x="49" y="44"/>
                  </a:moveTo>
                  <a:lnTo>
                    <a:pt x="80" y="11"/>
                  </a:lnTo>
                  <a:lnTo>
                    <a:pt x="0" y="0"/>
                  </a:lnTo>
                  <a:lnTo>
                    <a:pt x="49" y="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90" name="Freeform 3117"/>
            <p:cNvSpPr>
              <a:spLocks/>
            </p:cNvSpPr>
            <p:nvPr/>
          </p:nvSpPr>
          <p:spPr bwMode="auto">
            <a:xfrm>
              <a:off x="4493" y="1247"/>
              <a:ext cx="13" cy="7"/>
            </a:xfrm>
            <a:custGeom>
              <a:avLst/>
              <a:gdLst>
                <a:gd name="T0" fmla="*/ 0 w 80"/>
                <a:gd name="T1" fmla="*/ 0 h 45"/>
                <a:gd name="T2" fmla="*/ 0 w 80"/>
                <a:gd name="T3" fmla="*/ 0 h 45"/>
                <a:gd name="T4" fmla="*/ 0 w 80"/>
                <a:gd name="T5" fmla="*/ 0 h 45"/>
                <a:gd name="T6" fmla="*/ 0 w 8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45"/>
                <a:gd name="T14" fmla="*/ 80 w 8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45">
                  <a:moveTo>
                    <a:pt x="80" y="45"/>
                  </a:moveTo>
                  <a:lnTo>
                    <a:pt x="0" y="34"/>
                  </a:lnTo>
                  <a:lnTo>
                    <a:pt x="31" y="0"/>
                  </a:lnTo>
                  <a:lnTo>
                    <a:pt x="8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91" name="Freeform 3118"/>
            <p:cNvSpPr>
              <a:spLocks/>
            </p:cNvSpPr>
            <p:nvPr/>
          </p:nvSpPr>
          <p:spPr bwMode="auto">
            <a:xfrm>
              <a:off x="4493" y="1247"/>
              <a:ext cx="13" cy="12"/>
            </a:xfrm>
            <a:custGeom>
              <a:avLst/>
              <a:gdLst>
                <a:gd name="T0" fmla="*/ 0 w 80"/>
                <a:gd name="T1" fmla="*/ 0 h 78"/>
                <a:gd name="T2" fmla="*/ 0 w 80"/>
                <a:gd name="T3" fmla="*/ 0 h 78"/>
                <a:gd name="T4" fmla="*/ 0 w 80"/>
                <a:gd name="T5" fmla="*/ 0 h 78"/>
                <a:gd name="T6" fmla="*/ 0 w 80"/>
                <a:gd name="T7" fmla="*/ 0 h 78"/>
                <a:gd name="T8" fmla="*/ 0 w 80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78"/>
                <a:gd name="T17" fmla="*/ 80 w 80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78">
                  <a:moveTo>
                    <a:pt x="49" y="78"/>
                  </a:moveTo>
                  <a:lnTo>
                    <a:pt x="80" y="45"/>
                  </a:lnTo>
                  <a:lnTo>
                    <a:pt x="31" y="0"/>
                  </a:lnTo>
                  <a:lnTo>
                    <a:pt x="0" y="34"/>
                  </a:lnTo>
                  <a:lnTo>
                    <a:pt x="49" y="7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92" name="Freeform 3119"/>
            <p:cNvSpPr>
              <a:spLocks/>
            </p:cNvSpPr>
            <p:nvPr/>
          </p:nvSpPr>
          <p:spPr bwMode="auto">
            <a:xfrm>
              <a:off x="4494" y="1245"/>
              <a:ext cx="11" cy="6"/>
            </a:xfrm>
            <a:custGeom>
              <a:avLst/>
              <a:gdLst>
                <a:gd name="T0" fmla="*/ 0 w 63"/>
                <a:gd name="T1" fmla="*/ 0 h 33"/>
                <a:gd name="T2" fmla="*/ 0 w 63"/>
                <a:gd name="T3" fmla="*/ 0 h 33"/>
                <a:gd name="T4" fmla="*/ 0 w 63"/>
                <a:gd name="T5" fmla="*/ 0 h 33"/>
                <a:gd name="T6" fmla="*/ 0 w 63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33"/>
                <a:gd name="T14" fmla="*/ 63 w 63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33">
                  <a:moveTo>
                    <a:pt x="32" y="0"/>
                  </a:moveTo>
                  <a:lnTo>
                    <a:pt x="0" y="33"/>
                  </a:lnTo>
                  <a:lnTo>
                    <a:pt x="63" y="3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93" name="Freeform 3120"/>
            <p:cNvSpPr>
              <a:spLocks/>
            </p:cNvSpPr>
            <p:nvPr/>
          </p:nvSpPr>
          <p:spPr bwMode="auto">
            <a:xfrm>
              <a:off x="4494" y="1251"/>
              <a:ext cx="11" cy="4"/>
            </a:xfrm>
            <a:custGeom>
              <a:avLst/>
              <a:gdLst>
                <a:gd name="T0" fmla="*/ 0 w 63"/>
                <a:gd name="T1" fmla="*/ 0 h 32"/>
                <a:gd name="T2" fmla="*/ 0 w 63"/>
                <a:gd name="T3" fmla="*/ 0 h 32"/>
                <a:gd name="T4" fmla="*/ 0 w 63"/>
                <a:gd name="T5" fmla="*/ 0 h 32"/>
                <a:gd name="T6" fmla="*/ 0 w 63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32"/>
                <a:gd name="T14" fmla="*/ 63 w 63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32">
                  <a:moveTo>
                    <a:pt x="0" y="2"/>
                  </a:moveTo>
                  <a:lnTo>
                    <a:pt x="63" y="0"/>
                  </a:lnTo>
                  <a:lnTo>
                    <a:pt x="33" y="3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94" name="Freeform 3121"/>
            <p:cNvSpPr>
              <a:spLocks/>
            </p:cNvSpPr>
            <p:nvPr/>
          </p:nvSpPr>
          <p:spPr bwMode="auto">
            <a:xfrm>
              <a:off x="4494" y="1245"/>
              <a:ext cx="11" cy="10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0 h 63"/>
                <a:gd name="T4" fmla="*/ 0 w 63"/>
                <a:gd name="T5" fmla="*/ 0 h 63"/>
                <a:gd name="T6" fmla="*/ 0 w 63"/>
                <a:gd name="T7" fmla="*/ 0 h 63"/>
                <a:gd name="T8" fmla="*/ 0 w 63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63"/>
                <a:gd name="T17" fmla="*/ 63 w 63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63">
                  <a:moveTo>
                    <a:pt x="32" y="0"/>
                  </a:moveTo>
                  <a:lnTo>
                    <a:pt x="0" y="33"/>
                  </a:lnTo>
                  <a:lnTo>
                    <a:pt x="33" y="63"/>
                  </a:lnTo>
                  <a:lnTo>
                    <a:pt x="63" y="31"/>
                  </a:lnTo>
                  <a:lnTo>
                    <a:pt x="3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95" name="Freeform 3122"/>
            <p:cNvSpPr>
              <a:spLocks/>
            </p:cNvSpPr>
            <p:nvPr/>
          </p:nvSpPr>
          <p:spPr bwMode="auto">
            <a:xfrm>
              <a:off x="4504" y="1254"/>
              <a:ext cx="23" cy="27"/>
            </a:xfrm>
            <a:custGeom>
              <a:avLst/>
              <a:gdLst>
                <a:gd name="T0" fmla="*/ 0 w 136"/>
                <a:gd name="T1" fmla="*/ 0 h 170"/>
                <a:gd name="T2" fmla="*/ 0 w 136"/>
                <a:gd name="T3" fmla="*/ 0 h 170"/>
                <a:gd name="T4" fmla="*/ 0 w 136"/>
                <a:gd name="T5" fmla="*/ 0 h 170"/>
                <a:gd name="T6" fmla="*/ 0 w 136"/>
                <a:gd name="T7" fmla="*/ 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170"/>
                <a:gd name="T14" fmla="*/ 136 w 136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170">
                  <a:moveTo>
                    <a:pt x="136" y="32"/>
                  </a:moveTo>
                  <a:lnTo>
                    <a:pt x="104" y="0"/>
                  </a:lnTo>
                  <a:lnTo>
                    <a:pt x="0" y="170"/>
                  </a:lnTo>
                  <a:lnTo>
                    <a:pt x="136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96" name="Freeform 3123"/>
            <p:cNvSpPr>
              <a:spLocks/>
            </p:cNvSpPr>
            <p:nvPr/>
          </p:nvSpPr>
          <p:spPr bwMode="auto">
            <a:xfrm>
              <a:off x="4499" y="1254"/>
              <a:ext cx="23" cy="27"/>
            </a:xfrm>
            <a:custGeom>
              <a:avLst/>
              <a:gdLst>
                <a:gd name="T0" fmla="*/ 0 w 137"/>
                <a:gd name="T1" fmla="*/ 0 h 170"/>
                <a:gd name="T2" fmla="*/ 0 w 137"/>
                <a:gd name="T3" fmla="*/ 0 h 170"/>
                <a:gd name="T4" fmla="*/ 0 w 137"/>
                <a:gd name="T5" fmla="*/ 0 h 170"/>
                <a:gd name="T6" fmla="*/ 0 w 137"/>
                <a:gd name="T7" fmla="*/ 0 h 1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7"/>
                <a:gd name="T13" fmla="*/ 0 h 170"/>
                <a:gd name="T14" fmla="*/ 137 w 137"/>
                <a:gd name="T15" fmla="*/ 170 h 1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7" h="170">
                  <a:moveTo>
                    <a:pt x="137" y="0"/>
                  </a:moveTo>
                  <a:lnTo>
                    <a:pt x="33" y="170"/>
                  </a:lnTo>
                  <a:lnTo>
                    <a:pt x="0" y="138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97" name="Freeform 3124"/>
            <p:cNvSpPr>
              <a:spLocks/>
            </p:cNvSpPr>
            <p:nvPr/>
          </p:nvSpPr>
          <p:spPr bwMode="auto">
            <a:xfrm>
              <a:off x="4499" y="1254"/>
              <a:ext cx="28" cy="27"/>
            </a:xfrm>
            <a:custGeom>
              <a:avLst/>
              <a:gdLst>
                <a:gd name="T0" fmla="*/ 0 w 169"/>
                <a:gd name="T1" fmla="*/ 0 h 170"/>
                <a:gd name="T2" fmla="*/ 0 w 169"/>
                <a:gd name="T3" fmla="*/ 0 h 170"/>
                <a:gd name="T4" fmla="*/ 0 w 169"/>
                <a:gd name="T5" fmla="*/ 0 h 170"/>
                <a:gd name="T6" fmla="*/ 0 w 169"/>
                <a:gd name="T7" fmla="*/ 0 h 170"/>
                <a:gd name="T8" fmla="*/ 0 w 169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170"/>
                <a:gd name="T17" fmla="*/ 169 w 169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170">
                  <a:moveTo>
                    <a:pt x="169" y="32"/>
                  </a:moveTo>
                  <a:lnTo>
                    <a:pt x="137" y="0"/>
                  </a:lnTo>
                  <a:lnTo>
                    <a:pt x="0" y="138"/>
                  </a:lnTo>
                  <a:lnTo>
                    <a:pt x="33" y="170"/>
                  </a:lnTo>
                  <a:lnTo>
                    <a:pt x="169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98" name="Freeform 3125"/>
            <p:cNvSpPr>
              <a:spLocks/>
            </p:cNvSpPr>
            <p:nvPr/>
          </p:nvSpPr>
          <p:spPr bwMode="auto">
            <a:xfrm>
              <a:off x="4496" y="1223"/>
              <a:ext cx="27" cy="31"/>
            </a:xfrm>
            <a:custGeom>
              <a:avLst/>
              <a:gdLst>
                <a:gd name="T0" fmla="*/ 0 w 158"/>
                <a:gd name="T1" fmla="*/ 0 h 192"/>
                <a:gd name="T2" fmla="*/ 0 w 158"/>
                <a:gd name="T3" fmla="*/ 0 h 192"/>
                <a:gd name="T4" fmla="*/ 0 w 158"/>
                <a:gd name="T5" fmla="*/ 0 h 192"/>
                <a:gd name="T6" fmla="*/ 0 w 158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"/>
                <a:gd name="T13" fmla="*/ 0 h 192"/>
                <a:gd name="T14" fmla="*/ 158 w 158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" h="192">
                  <a:moveTo>
                    <a:pt x="158" y="32"/>
                  </a:moveTo>
                  <a:lnTo>
                    <a:pt x="125" y="0"/>
                  </a:lnTo>
                  <a:lnTo>
                    <a:pt x="0" y="192"/>
                  </a:lnTo>
                  <a:lnTo>
                    <a:pt x="158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799" name="Freeform 3126"/>
            <p:cNvSpPr>
              <a:spLocks/>
            </p:cNvSpPr>
            <p:nvPr/>
          </p:nvSpPr>
          <p:spPr bwMode="auto">
            <a:xfrm>
              <a:off x="4491" y="1223"/>
              <a:ext cx="26" cy="31"/>
            </a:xfrm>
            <a:custGeom>
              <a:avLst/>
              <a:gdLst>
                <a:gd name="T0" fmla="*/ 0 w 158"/>
                <a:gd name="T1" fmla="*/ 0 h 192"/>
                <a:gd name="T2" fmla="*/ 0 w 158"/>
                <a:gd name="T3" fmla="*/ 0 h 192"/>
                <a:gd name="T4" fmla="*/ 0 w 158"/>
                <a:gd name="T5" fmla="*/ 0 h 192"/>
                <a:gd name="T6" fmla="*/ 0 w 158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"/>
                <a:gd name="T13" fmla="*/ 0 h 192"/>
                <a:gd name="T14" fmla="*/ 158 w 158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" h="192">
                  <a:moveTo>
                    <a:pt x="158" y="0"/>
                  </a:moveTo>
                  <a:lnTo>
                    <a:pt x="33" y="192"/>
                  </a:lnTo>
                  <a:lnTo>
                    <a:pt x="0" y="16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00" name="Freeform 3127"/>
            <p:cNvSpPr>
              <a:spLocks/>
            </p:cNvSpPr>
            <p:nvPr/>
          </p:nvSpPr>
          <p:spPr bwMode="auto">
            <a:xfrm>
              <a:off x="4491" y="1223"/>
              <a:ext cx="32" cy="31"/>
            </a:xfrm>
            <a:custGeom>
              <a:avLst/>
              <a:gdLst>
                <a:gd name="T0" fmla="*/ 0 w 191"/>
                <a:gd name="T1" fmla="*/ 0 h 192"/>
                <a:gd name="T2" fmla="*/ 0 w 191"/>
                <a:gd name="T3" fmla="*/ 0 h 192"/>
                <a:gd name="T4" fmla="*/ 0 w 191"/>
                <a:gd name="T5" fmla="*/ 0 h 192"/>
                <a:gd name="T6" fmla="*/ 0 w 191"/>
                <a:gd name="T7" fmla="*/ 0 h 192"/>
                <a:gd name="T8" fmla="*/ 0 w 191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92"/>
                <a:gd name="T17" fmla="*/ 191 w 191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92">
                  <a:moveTo>
                    <a:pt x="191" y="32"/>
                  </a:moveTo>
                  <a:lnTo>
                    <a:pt x="158" y="0"/>
                  </a:lnTo>
                  <a:lnTo>
                    <a:pt x="0" y="160"/>
                  </a:lnTo>
                  <a:lnTo>
                    <a:pt x="33" y="192"/>
                  </a:lnTo>
                  <a:lnTo>
                    <a:pt x="191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01" name="Freeform 3128"/>
            <p:cNvSpPr>
              <a:spLocks/>
            </p:cNvSpPr>
            <p:nvPr/>
          </p:nvSpPr>
          <p:spPr bwMode="auto">
            <a:xfrm>
              <a:off x="4502" y="1228"/>
              <a:ext cx="26" cy="30"/>
            </a:xfrm>
            <a:custGeom>
              <a:avLst/>
              <a:gdLst>
                <a:gd name="T0" fmla="*/ 0 w 158"/>
                <a:gd name="T1" fmla="*/ 0 h 192"/>
                <a:gd name="T2" fmla="*/ 0 w 158"/>
                <a:gd name="T3" fmla="*/ 0 h 192"/>
                <a:gd name="T4" fmla="*/ 0 w 158"/>
                <a:gd name="T5" fmla="*/ 0 h 192"/>
                <a:gd name="T6" fmla="*/ 0 w 158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"/>
                <a:gd name="T13" fmla="*/ 0 h 192"/>
                <a:gd name="T14" fmla="*/ 158 w 158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" h="192">
                  <a:moveTo>
                    <a:pt x="158" y="32"/>
                  </a:moveTo>
                  <a:lnTo>
                    <a:pt x="126" y="0"/>
                  </a:lnTo>
                  <a:lnTo>
                    <a:pt x="0" y="192"/>
                  </a:lnTo>
                  <a:lnTo>
                    <a:pt x="158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02" name="Freeform 3129"/>
            <p:cNvSpPr>
              <a:spLocks/>
            </p:cNvSpPr>
            <p:nvPr/>
          </p:nvSpPr>
          <p:spPr bwMode="auto">
            <a:xfrm>
              <a:off x="4497" y="1228"/>
              <a:ext cx="26" cy="30"/>
            </a:xfrm>
            <a:custGeom>
              <a:avLst/>
              <a:gdLst>
                <a:gd name="T0" fmla="*/ 0 w 158"/>
                <a:gd name="T1" fmla="*/ 0 h 192"/>
                <a:gd name="T2" fmla="*/ 0 w 158"/>
                <a:gd name="T3" fmla="*/ 0 h 192"/>
                <a:gd name="T4" fmla="*/ 0 w 158"/>
                <a:gd name="T5" fmla="*/ 0 h 192"/>
                <a:gd name="T6" fmla="*/ 0 w 158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"/>
                <a:gd name="T13" fmla="*/ 0 h 192"/>
                <a:gd name="T14" fmla="*/ 158 w 158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" h="192">
                  <a:moveTo>
                    <a:pt x="158" y="0"/>
                  </a:moveTo>
                  <a:lnTo>
                    <a:pt x="32" y="192"/>
                  </a:lnTo>
                  <a:lnTo>
                    <a:pt x="0" y="160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03" name="Freeform 3130"/>
            <p:cNvSpPr>
              <a:spLocks/>
            </p:cNvSpPr>
            <p:nvPr/>
          </p:nvSpPr>
          <p:spPr bwMode="auto">
            <a:xfrm>
              <a:off x="4497" y="1228"/>
              <a:ext cx="31" cy="30"/>
            </a:xfrm>
            <a:custGeom>
              <a:avLst/>
              <a:gdLst>
                <a:gd name="T0" fmla="*/ 0 w 190"/>
                <a:gd name="T1" fmla="*/ 0 h 192"/>
                <a:gd name="T2" fmla="*/ 0 w 190"/>
                <a:gd name="T3" fmla="*/ 0 h 192"/>
                <a:gd name="T4" fmla="*/ 0 w 190"/>
                <a:gd name="T5" fmla="*/ 0 h 192"/>
                <a:gd name="T6" fmla="*/ 0 w 190"/>
                <a:gd name="T7" fmla="*/ 0 h 192"/>
                <a:gd name="T8" fmla="*/ 0 w 190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192"/>
                <a:gd name="T17" fmla="*/ 190 w 190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192">
                  <a:moveTo>
                    <a:pt x="190" y="32"/>
                  </a:moveTo>
                  <a:lnTo>
                    <a:pt x="158" y="0"/>
                  </a:lnTo>
                  <a:lnTo>
                    <a:pt x="0" y="160"/>
                  </a:lnTo>
                  <a:lnTo>
                    <a:pt x="32" y="192"/>
                  </a:lnTo>
                  <a:lnTo>
                    <a:pt x="190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04" name="Line 3131"/>
            <p:cNvSpPr>
              <a:spLocks noChangeShapeType="1"/>
            </p:cNvSpPr>
            <p:nvPr/>
          </p:nvSpPr>
          <p:spPr bwMode="auto">
            <a:xfrm>
              <a:off x="4485" y="1273"/>
              <a:ext cx="1" cy="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05" name="Freeform 3132"/>
            <p:cNvSpPr>
              <a:spLocks/>
            </p:cNvSpPr>
            <p:nvPr/>
          </p:nvSpPr>
          <p:spPr bwMode="auto">
            <a:xfrm>
              <a:off x="4481" y="1274"/>
              <a:ext cx="9" cy="6"/>
            </a:xfrm>
            <a:custGeom>
              <a:avLst/>
              <a:gdLst>
                <a:gd name="T0" fmla="*/ 0 w 59"/>
                <a:gd name="T1" fmla="*/ 0 h 37"/>
                <a:gd name="T2" fmla="*/ 0 w 59"/>
                <a:gd name="T3" fmla="*/ 0 h 37"/>
                <a:gd name="T4" fmla="*/ 0 w 59"/>
                <a:gd name="T5" fmla="*/ 0 h 37"/>
                <a:gd name="T6" fmla="*/ 0 w 59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37"/>
                <a:gd name="T14" fmla="*/ 59 w 59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37">
                  <a:moveTo>
                    <a:pt x="34" y="37"/>
                  </a:moveTo>
                  <a:lnTo>
                    <a:pt x="59" y="0"/>
                  </a:lnTo>
                  <a:lnTo>
                    <a:pt x="0" y="15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06" name="Freeform 3133"/>
            <p:cNvSpPr>
              <a:spLocks/>
            </p:cNvSpPr>
            <p:nvPr/>
          </p:nvSpPr>
          <p:spPr bwMode="auto">
            <a:xfrm>
              <a:off x="4481" y="1271"/>
              <a:ext cx="9" cy="6"/>
            </a:xfrm>
            <a:custGeom>
              <a:avLst/>
              <a:gdLst>
                <a:gd name="T0" fmla="*/ 0 w 59"/>
                <a:gd name="T1" fmla="*/ 0 h 38"/>
                <a:gd name="T2" fmla="*/ 0 w 59"/>
                <a:gd name="T3" fmla="*/ 0 h 38"/>
                <a:gd name="T4" fmla="*/ 0 w 59"/>
                <a:gd name="T5" fmla="*/ 0 h 38"/>
                <a:gd name="T6" fmla="*/ 0 w 59"/>
                <a:gd name="T7" fmla="*/ 0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38"/>
                <a:gd name="T14" fmla="*/ 59 w 59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38">
                  <a:moveTo>
                    <a:pt x="59" y="23"/>
                  </a:moveTo>
                  <a:lnTo>
                    <a:pt x="0" y="38"/>
                  </a:lnTo>
                  <a:lnTo>
                    <a:pt x="25" y="0"/>
                  </a:lnTo>
                  <a:lnTo>
                    <a:pt x="59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07" name="Freeform 3134"/>
            <p:cNvSpPr>
              <a:spLocks/>
            </p:cNvSpPr>
            <p:nvPr/>
          </p:nvSpPr>
          <p:spPr bwMode="auto">
            <a:xfrm>
              <a:off x="4481" y="1271"/>
              <a:ext cx="9" cy="9"/>
            </a:xfrm>
            <a:custGeom>
              <a:avLst/>
              <a:gdLst>
                <a:gd name="T0" fmla="*/ 0 w 59"/>
                <a:gd name="T1" fmla="*/ 0 h 60"/>
                <a:gd name="T2" fmla="*/ 0 w 59"/>
                <a:gd name="T3" fmla="*/ 0 h 60"/>
                <a:gd name="T4" fmla="*/ 0 w 59"/>
                <a:gd name="T5" fmla="*/ 0 h 60"/>
                <a:gd name="T6" fmla="*/ 0 w 59"/>
                <a:gd name="T7" fmla="*/ 0 h 60"/>
                <a:gd name="T8" fmla="*/ 0 w 59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60"/>
                <a:gd name="T17" fmla="*/ 59 w 59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60">
                  <a:moveTo>
                    <a:pt x="34" y="60"/>
                  </a:moveTo>
                  <a:lnTo>
                    <a:pt x="59" y="23"/>
                  </a:lnTo>
                  <a:lnTo>
                    <a:pt x="25" y="0"/>
                  </a:lnTo>
                  <a:lnTo>
                    <a:pt x="0" y="38"/>
                  </a:lnTo>
                  <a:lnTo>
                    <a:pt x="34" y="6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08" name="Freeform 3135"/>
            <p:cNvSpPr>
              <a:spLocks/>
            </p:cNvSpPr>
            <p:nvPr/>
          </p:nvSpPr>
          <p:spPr bwMode="auto">
            <a:xfrm>
              <a:off x="4480" y="1277"/>
              <a:ext cx="6" cy="21"/>
            </a:xfrm>
            <a:custGeom>
              <a:avLst/>
              <a:gdLst>
                <a:gd name="T0" fmla="*/ 0 w 45"/>
                <a:gd name="T1" fmla="*/ 0 h 133"/>
                <a:gd name="T2" fmla="*/ 0 w 45"/>
                <a:gd name="T3" fmla="*/ 0 h 133"/>
                <a:gd name="T4" fmla="*/ 0 w 45"/>
                <a:gd name="T5" fmla="*/ 0 h 133"/>
                <a:gd name="T6" fmla="*/ 0 w 45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33"/>
                <a:gd name="T14" fmla="*/ 45 w 45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33">
                  <a:moveTo>
                    <a:pt x="45" y="0"/>
                  </a:moveTo>
                  <a:lnTo>
                    <a:pt x="0" y="0"/>
                  </a:lnTo>
                  <a:lnTo>
                    <a:pt x="45" y="13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09" name="Freeform 3136"/>
            <p:cNvSpPr>
              <a:spLocks/>
            </p:cNvSpPr>
            <p:nvPr/>
          </p:nvSpPr>
          <p:spPr bwMode="auto">
            <a:xfrm>
              <a:off x="4480" y="1277"/>
              <a:ext cx="6" cy="21"/>
            </a:xfrm>
            <a:custGeom>
              <a:avLst/>
              <a:gdLst>
                <a:gd name="T0" fmla="*/ 0 w 45"/>
                <a:gd name="T1" fmla="*/ 0 h 133"/>
                <a:gd name="T2" fmla="*/ 0 w 45"/>
                <a:gd name="T3" fmla="*/ 0 h 133"/>
                <a:gd name="T4" fmla="*/ 0 w 45"/>
                <a:gd name="T5" fmla="*/ 0 h 133"/>
                <a:gd name="T6" fmla="*/ 0 w 45"/>
                <a:gd name="T7" fmla="*/ 0 h 1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33"/>
                <a:gd name="T14" fmla="*/ 45 w 45"/>
                <a:gd name="T15" fmla="*/ 133 h 1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33">
                  <a:moveTo>
                    <a:pt x="0" y="0"/>
                  </a:moveTo>
                  <a:lnTo>
                    <a:pt x="45" y="133"/>
                  </a:lnTo>
                  <a:lnTo>
                    <a:pt x="0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10" name="Rectangle 3137"/>
            <p:cNvSpPr>
              <a:spLocks noChangeArrowheads="1"/>
            </p:cNvSpPr>
            <p:nvPr/>
          </p:nvSpPr>
          <p:spPr bwMode="auto">
            <a:xfrm>
              <a:off x="4480" y="1277"/>
              <a:ext cx="6" cy="2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811" name="Line 3138"/>
            <p:cNvSpPr>
              <a:spLocks noChangeShapeType="1"/>
            </p:cNvSpPr>
            <p:nvPr/>
          </p:nvSpPr>
          <p:spPr bwMode="auto">
            <a:xfrm>
              <a:off x="4487" y="1276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12" name="Freeform 3139"/>
            <p:cNvSpPr>
              <a:spLocks/>
            </p:cNvSpPr>
            <p:nvPr/>
          </p:nvSpPr>
          <p:spPr bwMode="auto">
            <a:xfrm>
              <a:off x="4497" y="1272"/>
              <a:ext cx="8" cy="8"/>
            </a:xfrm>
            <a:custGeom>
              <a:avLst/>
              <a:gdLst>
                <a:gd name="T0" fmla="*/ 0 w 43"/>
                <a:gd name="T1" fmla="*/ 0 h 52"/>
                <a:gd name="T2" fmla="*/ 0 w 43"/>
                <a:gd name="T3" fmla="*/ 0 h 52"/>
                <a:gd name="T4" fmla="*/ 0 w 43"/>
                <a:gd name="T5" fmla="*/ 0 h 52"/>
                <a:gd name="T6" fmla="*/ 0 w 43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52"/>
                <a:gd name="T14" fmla="*/ 43 w 43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52">
                  <a:moveTo>
                    <a:pt x="43" y="29"/>
                  </a:moveTo>
                  <a:lnTo>
                    <a:pt x="4" y="52"/>
                  </a:lnTo>
                  <a:lnTo>
                    <a:pt x="0" y="0"/>
                  </a:lnTo>
                  <a:lnTo>
                    <a:pt x="43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13" name="Freeform 3140"/>
            <p:cNvSpPr>
              <a:spLocks/>
            </p:cNvSpPr>
            <p:nvPr/>
          </p:nvSpPr>
          <p:spPr bwMode="auto">
            <a:xfrm>
              <a:off x="4496" y="1272"/>
              <a:ext cx="2" cy="8"/>
            </a:xfrm>
            <a:custGeom>
              <a:avLst/>
              <a:gdLst>
                <a:gd name="T0" fmla="*/ 0 w 10"/>
                <a:gd name="T1" fmla="*/ 0 h 52"/>
                <a:gd name="T2" fmla="*/ 0 w 10"/>
                <a:gd name="T3" fmla="*/ 0 h 52"/>
                <a:gd name="T4" fmla="*/ 0 w 10"/>
                <a:gd name="T5" fmla="*/ 0 h 52"/>
                <a:gd name="T6" fmla="*/ 0 w 10"/>
                <a:gd name="T7" fmla="*/ 0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52"/>
                <a:gd name="T14" fmla="*/ 10 w 10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52">
                  <a:moveTo>
                    <a:pt x="10" y="52"/>
                  </a:moveTo>
                  <a:lnTo>
                    <a:pt x="6" y="0"/>
                  </a:lnTo>
                  <a:lnTo>
                    <a:pt x="0" y="45"/>
                  </a:lnTo>
                  <a:lnTo>
                    <a:pt x="10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14" name="Freeform 3141"/>
            <p:cNvSpPr>
              <a:spLocks/>
            </p:cNvSpPr>
            <p:nvPr/>
          </p:nvSpPr>
          <p:spPr bwMode="auto">
            <a:xfrm>
              <a:off x="4496" y="1272"/>
              <a:ext cx="9" cy="8"/>
            </a:xfrm>
            <a:custGeom>
              <a:avLst/>
              <a:gdLst>
                <a:gd name="T0" fmla="*/ 0 w 49"/>
                <a:gd name="T1" fmla="*/ 0 h 52"/>
                <a:gd name="T2" fmla="*/ 0 w 49"/>
                <a:gd name="T3" fmla="*/ 0 h 52"/>
                <a:gd name="T4" fmla="*/ 0 w 49"/>
                <a:gd name="T5" fmla="*/ 0 h 52"/>
                <a:gd name="T6" fmla="*/ 0 w 49"/>
                <a:gd name="T7" fmla="*/ 0 h 52"/>
                <a:gd name="T8" fmla="*/ 0 w 49"/>
                <a:gd name="T9" fmla="*/ 0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52"/>
                <a:gd name="T17" fmla="*/ 49 w 49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52">
                  <a:moveTo>
                    <a:pt x="49" y="29"/>
                  </a:moveTo>
                  <a:lnTo>
                    <a:pt x="10" y="52"/>
                  </a:lnTo>
                  <a:lnTo>
                    <a:pt x="0" y="45"/>
                  </a:lnTo>
                  <a:lnTo>
                    <a:pt x="6" y="0"/>
                  </a:lnTo>
                  <a:lnTo>
                    <a:pt x="49" y="2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15" name="Freeform 3142"/>
            <p:cNvSpPr>
              <a:spLocks/>
            </p:cNvSpPr>
            <p:nvPr/>
          </p:nvSpPr>
          <p:spPr bwMode="auto">
            <a:xfrm>
              <a:off x="4489" y="1272"/>
              <a:ext cx="8" cy="7"/>
            </a:xfrm>
            <a:custGeom>
              <a:avLst/>
              <a:gdLst>
                <a:gd name="T0" fmla="*/ 0 w 50"/>
                <a:gd name="T1" fmla="*/ 0 h 45"/>
                <a:gd name="T2" fmla="*/ 0 w 50"/>
                <a:gd name="T3" fmla="*/ 0 h 45"/>
                <a:gd name="T4" fmla="*/ 0 w 50"/>
                <a:gd name="T5" fmla="*/ 0 h 45"/>
                <a:gd name="T6" fmla="*/ 0 w 50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"/>
                <a:gd name="T13" fmla="*/ 0 h 45"/>
                <a:gd name="T14" fmla="*/ 50 w 50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" h="45">
                  <a:moveTo>
                    <a:pt x="50" y="0"/>
                  </a:moveTo>
                  <a:lnTo>
                    <a:pt x="44" y="45"/>
                  </a:lnTo>
                  <a:lnTo>
                    <a:pt x="0" y="1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16" name="Freeform 3143"/>
            <p:cNvSpPr>
              <a:spLocks/>
            </p:cNvSpPr>
            <p:nvPr/>
          </p:nvSpPr>
          <p:spPr bwMode="auto">
            <a:xfrm>
              <a:off x="4489" y="1274"/>
              <a:ext cx="7" cy="5"/>
            </a:xfrm>
            <a:custGeom>
              <a:avLst/>
              <a:gdLst>
                <a:gd name="T0" fmla="*/ 0 w 44"/>
                <a:gd name="T1" fmla="*/ 0 h 32"/>
                <a:gd name="T2" fmla="*/ 0 w 44"/>
                <a:gd name="T3" fmla="*/ 0 h 32"/>
                <a:gd name="T4" fmla="*/ 0 w 44"/>
                <a:gd name="T5" fmla="*/ 0 h 32"/>
                <a:gd name="T6" fmla="*/ 0 w 44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4"/>
                <a:gd name="T13" fmla="*/ 0 h 32"/>
                <a:gd name="T14" fmla="*/ 44 w 44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4" h="32">
                  <a:moveTo>
                    <a:pt x="44" y="27"/>
                  </a:moveTo>
                  <a:lnTo>
                    <a:pt x="0" y="0"/>
                  </a:lnTo>
                  <a:lnTo>
                    <a:pt x="33" y="32"/>
                  </a:lnTo>
                  <a:lnTo>
                    <a:pt x="44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17" name="Freeform 3144"/>
            <p:cNvSpPr>
              <a:spLocks/>
            </p:cNvSpPr>
            <p:nvPr/>
          </p:nvSpPr>
          <p:spPr bwMode="auto">
            <a:xfrm>
              <a:off x="4489" y="1272"/>
              <a:ext cx="8" cy="7"/>
            </a:xfrm>
            <a:custGeom>
              <a:avLst/>
              <a:gdLst>
                <a:gd name="T0" fmla="*/ 0 w 50"/>
                <a:gd name="T1" fmla="*/ 0 h 50"/>
                <a:gd name="T2" fmla="*/ 0 w 50"/>
                <a:gd name="T3" fmla="*/ 0 h 50"/>
                <a:gd name="T4" fmla="*/ 0 w 50"/>
                <a:gd name="T5" fmla="*/ 0 h 50"/>
                <a:gd name="T6" fmla="*/ 0 w 50"/>
                <a:gd name="T7" fmla="*/ 0 h 50"/>
                <a:gd name="T8" fmla="*/ 0 w 50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50"/>
                <a:gd name="T17" fmla="*/ 50 w 50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50">
                  <a:moveTo>
                    <a:pt x="50" y="0"/>
                  </a:moveTo>
                  <a:lnTo>
                    <a:pt x="44" y="45"/>
                  </a:lnTo>
                  <a:lnTo>
                    <a:pt x="33" y="50"/>
                  </a:lnTo>
                  <a:lnTo>
                    <a:pt x="0" y="18"/>
                  </a:lnTo>
                  <a:lnTo>
                    <a:pt x="5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18" name="Freeform 3145"/>
            <p:cNvSpPr>
              <a:spLocks/>
            </p:cNvSpPr>
            <p:nvPr/>
          </p:nvSpPr>
          <p:spPr bwMode="auto">
            <a:xfrm>
              <a:off x="4491" y="1253"/>
              <a:ext cx="10" cy="5"/>
            </a:xfrm>
            <a:custGeom>
              <a:avLst/>
              <a:gdLst>
                <a:gd name="T0" fmla="*/ 0 w 63"/>
                <a:gd name="T1" fmla="*/ 0 h 34"/>
                <a:gd name="T2" fmla="*/ 0 w 63"/>
                <a:gd name="T3" fmla="*/ 0 h 34"/>
                <a:gd name="T4" fmla="*/ 0 w 63"/>
                <a:gd name="T5" fmla="*/ 0 h 34"/>
                <a:gd name="T6" fmla="*/ 0 w 63"/>
                <a:gd name="T7" fmla="*/ 0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34"/>
                <a:gd name="T14" fmla="*/ 63 w 63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34">
                  <a:moveTo>
                    <a:pt x="34" y="34"/>
                  </a:moveTo>
                  <a:lnTo>
                    <a:pt x="63" y="0"/>
                  </a:lnTo>
                  <a:lnTo>
                    <a:pt x="0" y="6"/>
                  </a:lnTo>
                  <a:lnTo>
                    <a:pt x="34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19" name="Freeform 3146"/>
            <p:cNvSpPr>
              <a:spLocks/>
            </p:cNvSpPr>
            <p:nvPr/>
          </p:nvSpPr>
          <p:spPr bwMode="auto">
            <a:xfrm>
              <a:off x="4491" y="1249"/>
              <a:ext cx="10" cy="5"/>
            </a:xfrm>
            <a:custGeom>
              <a:avLst/>
              <a:gdLst>
                <a:gd name="T0" fmla="*/ 0 w 63"/>
                <a:gd name="T1" fmla="*/ 0 h 35"/>
                <a:gd name="T2" fmla="*/ 0 w 63"/>
                <a:gd name="T3" fmla="*/ 0 h 35"/>
                <a:gd name="T4" fmla="*/ 0 w 63"/>
                <a:gd name="T5" fmla="*/ 0 h 35"/>
                <a:gd name="T6" fmla="*/ 0 w 63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35"/>
                <a:gd name="T14" fmla="*/ 63 w 63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35">
                  <a:moveTo>
                    <a:pt x="63" y="29"/>
                  </a:moveTo>
                  <a:lnTo>
                    <a:pt x="0" y="35"/>
                  </a:lnTo>
                  <a:lnTo>
                    <a:pt x="29" y="0"/>
                  </a:lnTo>
                  <a:lnTo>
                    <a:pt x="63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20" name="Freeform 3147"/>
            <p:cNvSpPr>
              <a:spLocks/>
            </p:cNvSpPr>
            <p:nvPr/>
          </p:nvSpPr>
          <p:spPr bwMode="auto">
            <a:xfrm>
              <a:off x="4491" y="1249"/>
              <a:ext cx="10" cy="9"/>
            </a:xfrm>
            <a:custGeom>
              <a:avLst/>
              <a:gdLst>
                <a:gd name="T0" fmla="*/ 0 w 63"/>
                <a:gd name="T1" fmla="*/ 0 h 63"/>
                <a:gd name="T2" fmla="*/ 0 w 63"/>
                <a:gd name="T3" fmla="*/ 0 h 63"/>
                <a:gd name="T4" fmla="*/ 0 w 63"/>
                <a:gd name="T5" fmla="*/ 0 h 63"/>
                <a:gd name="T6" fmla="*/ 0 w 63"/>
                <a:gd name="T7" fmla="*/ 0 h 63"/>
                <a:gd name="T8" fmla="*/ 0 w 63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63"/>
                <a:gd name="T17" fmla="*/ 63 w 63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63">
                  <a:moveTo>
                    <a:pt x="34" y="63"/>
                  </a:moveTo>
                  <a:lnTo>
                    <a:pt x="63" y="29"/>
                  </a:lnTo>
                  <a:lnTo>
                    <a:pt x="29" y="0"/>
                  </a:lnTo>
                  <a:lnTo>
                    <a:pt x="0" y="35"/>
                  </a:lnTo>
                  <a:lnTo>
                    <a:pt x="34" y="6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21" name="Freeform 3148"/>
            <p:cNvSpPr>
              <a:spLocks/>
            </p:cNvSpPr>
            <p:nvPr/>
          </p:nvSpPr>
          <p:spPr bwMode="auto">
            <a:xfrm>
              <a:off x="4487" y="1250"/>
              <a:ext cx="10" cy="15"/>
            </a:xfrm>
            <a:custGeom>
              <a:avLst/>
              <a:gdLst>
                <a:gd name="T0" fmla="*/ 0 w 61"/>
                <a:gd name="T1" fmla="*/ 0 h 91"/>
                <a:gd name="T2" fmla="*/ 0 w 61"/>
                <a:gd name="T3" fmla="*/ 0 h 91"/>
                <a:gd name="T4" fmla="*/ 0 w 61"/>
                <a:gd name="T5" fmla="*/ 0 h 91"/>
                <a:gd name="T6" fmla="*/ 0 w 61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91"/>
                <a:gd name="T14" fmla="*/ 61 w 61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91">
                  <a:moveTo>
                    <a:pt x="61" y="31"/>
                  </a:moveTo>
                  <a:lnTo>
                    <a:pt x="30" y="0"/>
                  </a:lnTo>
                  <a:lnTo>
                    <a:pt x="0" y="91"/>
                  </a:lnTo>
                  <a:lnTo>
                    <a:pt x="61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22" name="Freeform 3149"/>
            <p:cNvSpPr>
              <a:spLocks/>
            </p:cNvSpPr>
            <p:nvPr/>
          </p:nvSpPr>
          <p:spPr bwMode="auto">
            <a:xfrm>
              <a:off x="4483" y="1250"/>
              <a:ext cx="9" cy="15"/>
            </a:xfrm>
            <a:custGeom>
              <a:avLst/>
              <a:gdLst>
                <a:gd name="T0" fmla="*/ 0 w 60"/>
                <a:gd name="T1" fmla="*/ 0 h 91"/>
                <a:gd name="T2" fmla="*/ 0 w 60"/>
                <a:gd name="T3" fmla="*/ 0 h 91"/>
                <a:gd name="T4" fmla="*/ 0 w 60"/>
                <a:gd name="T5" fmla="*/ 0 h 91"/>
                <a:gd name="T6" fmla="*/ 0 w 60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91"/>
                <a:gd name="T14" fmla="*/ 60 w 60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91">
                  <a:moveTo>
                    <a:pt x="60" y="0"/>
                  </a:moveTo>
                  <a:lnTo>
                    <a:pt x="30" y="91"/>
                  </a:lnTo>
                  <a:lnTo>
                    <a:pt x="0" y="5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23" name="Freeform 3150"/>
            <p:cNvSpPr>
              <a:spLocks/>
            </p:cNvSpPr>
            <p:nvPr/>
          </p:nvSpPr>
          <p:spPr bwMode="auto">
            <a:xfrm>
              <a:off x="4483" y="1250"/>
              <a:ext cx="14" cy="15"/>
            </a:xfrm>
            <a:custGeom>
              <a:avLst/>
              <a:gdLst>
                <a:gd name="T0" fmla="*/ 0 w 91"/>
                <a:gd name="T1" fmla="*/ 0 h 91"/>
                <a:gd name="T2" fmla="*/ 0 w 91"/>
                <a:gd name="T3" fmla="*/ 0 h 91"/>
                <a:gd name="T4" fmla="*/ 0 w 91"/>
                <a:gd name="T5" fmla="*/ 0 h 91"/>
                <a:gd name="T6" fmla="*/ 0 w 91"/>
                <a:gd name="T7" fmla="*/ 0 h 91"/>
                <a:gd name="T8" fmla="*/ 0 w 91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1"/>
                <a:gd name="T17" fmla="*/ 91 w 91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1">
                  <a:moveTo>
                    <a:pt x="91" y="31"/>
                  </a:moveTo>
                  <a:lnTo>
                    <a:pt x="60" y="0"/>
                  </a:lnTo>
                  <a:lnTo>
                    <a:pt x="0" y="58"/>
                  </a:lnTo>
                  <a:lnTo>
                    <a:pt x="30" y="91"/>
                  </a:lnTo>
                  <a:lnTo>
                    <a:pt x="91" y="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24" name="Freeform 3151"/>
            <p:cNvSpPr>
              <a:spLocks/>
            </p:cNvSpPr>
            <p:nvPr/>
          </p:nvSpPr>
          <p:spPr bwMode="auto">
            <a:xfrm>
              <a:off x="4493" y="1253"/>
              <a:ext cx="8" cy="14"/>
            </a:xfrm>
            <a:custGeom>
              <a:avLst/>
              <a:gdLst>
                <a:gd name="T0" fmla="*/ 0 w 47"/>
                <a:gd name="T1" fmla="*/ 0 h 88"/>
                <a:gd name="T2" fmla="*/ 0 w 47"/>
                <a:gd name="T3" fmla="*/ 0 h 88"/>
                <a:gd name="T4" fmla="*/ 0 w 47"/>
                <a:gd name="T5" fmla="*/ 0 h 88"/>
                <a:gd name="T6" fmla="*/ 0 w 47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88"/>
                <a:gd name="T14" fmla="*/ 47 w 47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88">
                  <a:moveTo>
                    <a:pt x="47" y="28"/>
                  </a:moveTo>
                  <a:lnTo>
                    <a:pt x="10" y="0"/>
                  </a:lnTo>
                  <a:lnTo>
                    <a:pt x="0" y="88"/>
                  </a:lnTo>
                  <a:lnTo>
                    <a:pt x="47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25" name="Freeform 3152"/>
            <p:cNvSpPr>
              <a:spLocks/>
            </p:cNvSpPr>
            <p:nvPr/>
          </p:nvSpPr>
          <p:spPr bwMode="auto">
            <a:xfrm>
              <a:off x="4487" y="1253"/>
              <a:ext cx="8" cy="14"/>
            </a:xfrm>
            <a:custGeom>
              <a:avLst/>
              <a:gdLst>
                <a:gd name="T0" fmla="*/ 0 w 46"/>
                <a:gd name="T1" fmla="*/ 0 h 88"/>
                <a:gd name="T2" fmla="*/ 0 w 46"/>
                <a:gd name="T3" fmla="*/ 0 h 88"/>
                <a:gd name="T4" fmla="*/ 0 w 46"/>
                <a:gd name="T5" fmla="*/ 0 h 88"/>
                <a:gd name="T6" fmla="*/ 0 w 46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88"/>
                <a:gd name="T14" fmla="*/ 46 w 46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88">
                  <a:moveTo>
                    <a:pt x="46" y="0"/>
                  </a:moveTo>
                  <a:lnTo>
                    <a:pt x="36" y="88"/>
                  </a:lnTo>
                  <a:lnTo>
                    <a:pt x="0" y="6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26" name="Freeform 3153"/>
            <p:cNvSpPr>
              <a:spLocks/>
            </p:cNvSpPr>
            <p:nvPr/>
          </p:nvSpPr>
          <p:spPr bwMode="auto">
            <a:xfrm>
              <a:off x="4487" y="1253"/>
              <a:ext cx="14" cy="14"/>
            </a:xfrm>
            <a:custGeom>
              <a:avLst/>
              <a:gdLst>
                <a:gd name="T0" fmla="*/ 0 w 83"/>
                <a:gd name="T1" fmla="*/ 0 h 88"/>
                <a:gd name="T2" fmla="*/ 0 w 83"/>
                <a:gd name="T3" fmla="*/ 0 h 88"/>
                <a:gd name="T4" fmla="*/ 0 w 83"/>
                <a:gd name="T5" fmla="*/ 0 h 88"/>
                <a:gd name="T6" fmla="*/ 0 w 83"/>
                <a:gd name="T7" fmla="*/ 0 h 88"/>
                <a:gd name="T8" fmla="*/ 0 w 83"/>
                <a:gd name="T9" fmla="*/ 0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"/>
                <a:gd name="T16" fmla="*/ 0 h 88"/>
                <a:gd name="T17" fmla="*/ 83 w 83"/>
                <a:gd name="T18" fmla="*/ 88 h 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" h="88">
                  <a:moveTo>
                    <a:pt x="83" y="28"/>
                  </a:moveTo>
                  <a:lnTo>
                    <a:pt x="46" y="0"/>
                  </a:lnTo>
                  <a:lnTo>
                    <a:pt x="0" y="61"/>
                  </a:lnTo>
                  <a:lnTo>
                    <a:pt x="36" y="88"/>
                  </a:lnTo>
                  <a:lnTo>
                    <a:pt x="83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27" name="Freeform 3154"/>
            <p:cNvSpPr>
              <a:spLocks/>
            </p:cNvSpPr>
            <p:nvPr/>
          </p:nvSpPr>
          <p:spPr bwMode="auto">
            <a:xfrm>
              <a:off x="4485" y="1264"/>
              <a:ext cx="15" cy="10"/>
            </a:xfrm>
            <a:custGeom>
              <a:avLst/>
              <a:gdLst>
                <a:gd name="T0" fmla="*/ 0 w 91"/>
                <a:gd name="T1" fmla="*/ 0 h 62"/>
                <a:gd name="T2" fmla="*/ 0 w 91"/>
                <a:gd name="T3" fmla="*/ 0 h 62"/>
                <a:gd name="T4" fmla="*/ 0 w 91"/>
                <a:gd name="T5" fmla="*/ 0 h 62"/>
                <a:gd name="T6" fmla="*/ 0 w 91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62"/>
                <a:gd name="T14" fmla="*/ 91 w 91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62">
                  <a:moveTo>
                    <a:pt x="58" y="62"/>
                  </a:moveTo>
                  <a:lnTo>
                    <a:pt x="91" y="31"/>
                  </a:lnTo>
                  <a:lnTo>
                    <a:pt x="0" y="0"/>
                  </a:lnTo>
                  <a:lnTo>
                    <a:pt x="58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28" name="Freeform 3155"/>
            <p:cNvSpPr>
              <a:spLocks/>
            </p:cNvSpPr>
            <p:nvPr/>
          </p:nvSpPr>
          <p:spPr bwMode="auto">
            <a:xfrm>
              <a:off x="4485" y="1259"/>
              <a:ext cx="15" cy="11"/>
            </a:xfrm>
            <a:custGeom>
              <a:avLst/>
              <a:gdLst>
                <a:gd name="T0" fmla="*/ 0 w 91"/>
                <a:gd name="T1" fmla="*/ 0 h 62"/>
                <a:gd name="T2" fmla="*/ 0 w 91"/>
                <a:gd name="T3" fmla="*/ 0 h 62"/>
                <a:gd name="T4" fmla="*/ 0 w 91"/>
                <a:gd name="T5" fmla="*/ 0 h 62"/>
                <a:gd name="T6" fmla="*/ 0 w 91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62"/>
                <a:gd name="T14" fmla="*/ 91 w 91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62">
                  <a:moveTo>
                    <a:pt x="91" y="62"/>
                  </a:moveTo>
                  <a:lnTo>
                    <a:pt x="0" y="31"/>
                  </a:lnTo>
                  <a:lnTo>
                    <a:pt x="33" y="0"/>
                  </a:lnTo>
                  <a:lnTo>
                    <a:pt x="91" y="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29" name="Freeform 3156"/>
            <p:cNvSpPr>
              <a:spLocks/>
            </p:cNvSpPr>
            <p:nvPr/>
          </p:nvSpPr>
          <p:spPr bwMode="auto">
            <a:xfrm>
              <a:off x="4485" y="1259"/>
              <a:ext cx="15" cy="15"/>
            </a:xfrm>
            <a:custGeom>
              <a:avLst/>
              <a:gdLst>
                <a:gd name="T0" fmla="*/ 0 w 91"/>
                <a:gd name="T1" fmla="*/ 0 h 93"/>
                <a:gd name="T2" fmla="*/ 0 w 91"/>
                <a:gd name="T3" fmla="*/ 0 h 93"/>
                <a:gd name="T4" fmla="*/ 0 w 91"/>
                <a:gd name="T5" fmla="*/ 0 h 93"/>
                <a:gd name="T6" fmla="*/ 0 w 91"/>
                <a:gd name="T7" fmla="*/ 0 h 93"/>
                <a:gd name="T8" fmla="*/ 0 w 91"/>
                <a:gd name="T9" fmla="*/ 0 h 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93"/>
                <a:gd name="T17" fmla="*/ 91 w 91"/>
                <a:gd name="T18" fmla="*/ 93 h 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93">
                  <a:moveTo>
                    <a:pt x="58" y="93"/>
                  </a:moveTo>
                  <a:lnTo>
                    <a:pt x="91" y="62"/>
                  </a:lnTo>
                  <a:lnTo>
                    <a:pt x="33" y="0"/>
                  </a:lnTo>
                  <a:lnTo>
                    <a:pt x="0" y="31"/>
                  </a:lnTo>
                  <a:lnTo>
                    <a:pt x="58" y="9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30" name="Freeform 3157"/>
            <p:cNvSpPr>
              <a:spLocks/>
            </p:cNvSpPr>
            <p:nvPr/>
          </p:nvSpPr>
          <p:spPr bwMode="auto">
            <a:xfrm>
              <a:off x="4486" y="1270"/>
              <a:ext cx="8" cy="9"/>
            </a:xfrm>
            <a:custGeom>
              <a:avLst/>
              <a:gdLst>
                <a:gd name="T0" fmla="*/ 0 w 46"/>
                <a:gd name="T1" fmla="*/ 0 h 54"/>
                <a:gd name="T2" fmla="*/ 0 w 46"/>
                <a:gd name="T3" fmla="*/ 0 h 54"/>
                <a:gd name="T4" fmla="*/ 0 w 46"/>
                <a:gd name="T5" fmla="*/ 0 h 54"/>
                <a:gd name="T6" fmla="*/ 0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0" y="54"/>
                  </a:moveTo>
                  <a:lnTo>
                    <a:pt x="46" y="54"/>
                  </a:lnTo>
                  <a:lnTo>
                    <a:pt x="0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31" name="Freeform 3158"/>
            <p:cNvSpPr>
              <a:spLocks/>
            </p:cNvSpPr>
            <p:nvPr/>
          </p:nvSpPr>
          <p:spPr bwMode="auto">
            <a:xfrm>
              <a:off x="4486" y="1270"/>
              <a:ext cx="8" cy="9"/>
            </a:xfrm>
            <a:custGeom>
              <a:avLst/>
              <a:gdLst>
                <a:gd name="T0" fmla="*/ 0 w 46"/>
                <a:gd name="T1" fmla="*/ 0 h 54"/>
                <a:gd name="T2" fmla="*/ 0 w 46"/>
                <a:gd name="T3" fmla="*/ 0 h 54"/>
                <a:gd name="T4" fmla="*/ 0 w 46"/>
                <a:gd name="T5" fmla="*/ 0 h 54"/>
                <a:gd name="T6" fmla="*/ 0 w 46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"/>
                <a:gd name="T14" fmla="*/ 46 w 46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">
                  <a:moveTo>
                    <a:pt x="46" y="5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32" name="Rectangle 3159"/>
            <p:cNvSpPr>
              <a:spLocks noChangeArrowheads="1"/>
            </p:cNvSpPr>
            <p:nvPr/>
          </p:nvSpPr>
          <p:spPr bwMode="auto">
            <a:xfrm>
              <a:off x="4486" y="1270"/>
              <a:ext cx="8" cy="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833" name="Freeform 3160"/>
            <p:cNvSpPr>
              <a:spLocks/>
            </p:cNvSpPr>
            <p:nvPr/>
          </p:nvSpPr>
          <p:spPr bwMode="auto">
            <a:xfrm>
              <a:off x="4482" y="1267"/>
              <a:ext cx="11" cy="6"/>
            </a:xfrm>
            <a:custGeom>
              <a:avLst/>
              <a:gdLst>
                <a:gd name="T0" fmla="*/ 0 w 67"/>
                <a:gd name="T1" fmla="*/ 0 h 37"/>
                <a:gd name="T2" fmla="*/ 0 w 67"/>
                <a:gd name="T3" fmla="*/ 0 h 37"/>
                <a:gd name="T4" fmla="*/ 0 w 67"/>
                <a:gd name="T5" fmla="*/ 0 h 37"/>
                <a:gd name="T6" fmla="*/ 0 w 67"/>
                <a:gd name="T7" fmla="*/ 0 h 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7"/>
                <a:gd name="T14" fmla="*/ 67 w 67"/>
                <a:gd name="T15" fmla="*/ 37 h 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7">
                  <a:moveTo>
                    <a:pt x="34" y="37"/>
                  </a:moveTo>
                  <a:lnTo>
                    <a:pt x="67" y="6"/>
                  </a:lnTo>
                  <a:lnTo>
                    <a:pt x="0" y="0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34" name="Freeform 3161"/>
            <p:cNvSpPr>
              <a:spLocks/>
            </p:cNvSpPr>
            <p:nvPr/>
          </p:nvSpPr>
          <p:spPr bwMode="auto">
            <a:xfrm>
              <a:off x="4482" y="1262"/>
              <a:ext cx="11" cy="6"/>
            </a:xfrm>
            <a:custGeom>
              <a:avLst/>
              <a:gdLst>
                <a:gd name="T0" fmla="*/ 0 w 67"/>
                <a:gd name="T1" fmla="*/ 0 h 36"/>
                <a:gd name="T2" fmla="*/ 0 w 67"/>
                <a:gd name="T3" fmla="*/ 0 h 36"/>
                <a:gd name="T4" fmla="*/ 0 w 67"/>
                <a:gd name="T5" fmla="*/ 0 h 36"/>
                <a:gd name="T6" fmla="*/ 0 w 67"/>
                <a:gd name="T7" fmla="*/ 0 h 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36"/>
                <a:gd name="T14" fmla="*/ 67 w 67"/>
                <a:gd name="T15" fmla="*/ 36 h 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36">
                  <a:moveTo>
                    <a:pt x="67" y="36"/>
                  </a:moveTo>
                  <a:lnTo>
                    <a:pt x="0" y="30"/>
                  </a:lnTo>
                  <a:lnTo>
                    <a:pt x="32" y="0"/>
                  </a:lnTo>
                  <a:lnTo>
                    <a:pt x="67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35" name="Freeform 3162"/>
            <p:cNvSpPr>
              <a:spLocks/>
            </p:cNvSpPr>
            <p:nvPr/>
          </p:nvSpPr>
          <p:spPr bwMode="auto">
            <a:xfrm>
              <a:off x="4482" y="1262"/>
              <a:ext cx="11" cy="11"/>
            </a:xfrm>
            <a:custGeom>
              <a:avLst/>
              <a:gdLst>
                <a:gd name="T0" fmla="*/ 0 w 67"/>
                <a:gd name="T1" fmla="*/ 0 h 67"/>
                <a:gd name="T2" fmla="*/ 0 w 67"/>
                <a:gd name="T3" fmla="*/ 0 h 67"/>
                <a:gd name="T4" fmla="*/ 0 w 67"/>
                <a:gd name="T5" fmla="*/ 0 h 67"/>
                <a:gd name="T6" fmla="*/ 0 w 67"/>
                <a:gd name="T7" fmla="*/ 0 h 67"/>
                <a:gd name="T8" fmla="*/ 0 w 67"/>
                <a:gd name="T9" fmla="*/ 0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67"/>
                <a:gd name="T17" fmla="*/ 67 w 67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67">
                  <a:moveTo>
                    <a:pt x="34" y="67"/>
                  </a:moveTo>
                  <a:lnTo>
                    <a:pt x="67" y="36"/>
                  </a:lnTo>
                  <a:lnTo>
                    <a:pt x="32" y="0"/>
                  </a:lnTo>
                  <a:lnTo>
                    <a:pt x="0" y="30"/>
                  </a:lnTo>
                  <a:lnTo>
                    <a:pt x="34" y="6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36" name="Line 3163"/>
            <p:cNvSpPr>
              <a:spLocks noChangeShapeType="1"/>
            </p:cNvSpPr>
            <p:nvPr/>
          </p:nvSpPr>
          <p:spPr bwMode="auto">
            <a:xfrm flipH="1" flipV="1">
              <a:off x="4476" y="1273"/>
              <a:ext cx="2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37" name="Line 3164"/>
            <p:cNvSpPr>
              <a:spLocks noChangeShapeType="1"/>
            </p:cNvSpPr>
            <p:nvPr/>
          </p:nvSpPr>
          <p:spPr bwMode="auto">
            <a:xfrm>
              <a:off x="4479" y="1269"/>
              <a:ext cx="3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38" name="Freeform 3165"/>
            <p:cNvSpPr>
              <a:spLocks/>
            </p:cNvSpPr>
            <p:nvPr/>
          </p:nvSpPr>
          <p:spPr bwMode="auto">
            <a:xfrm>
              <a:off x="4468" y="1263"/>
              <a:ext cx="13" cy="9"/>
            </a:xfrm>
            <a:custGeom>
              <a:avLst/>
              <a:gdLst>
                <a:gd name="T0" fmla="*/ 0 w 74"/>
                <a:gd name="T1" fmla="*/ 0 h 54"/>
                <a:gd name="T2" fmla="*/ 0 w 74"/>
                <a:gd name="T3" fmla="*/ 0 h 54"/>
                <a:gd name="T4" fmla="*/ 0 w 74"/>
                <a:gd name="T5" fmla="*/ 0 h 54"/>
                <a:gd name="T6" fmla="*/ 0 w 74"/>
                <a:gd name="T7" fmla="*/ 0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"/>
                <a:gd name="T13" fmla="*/ 0 h 54"/>
                <a:gd name="T14" fmla="*/ 74 w 74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" h="54">
                  <a:moveTo>
                    <a:pt x="36" y="54"/>
                  </a:moveTo>
                  <a:lnTo>
                    <a:pt x="74" y="30"/>
                  </a:lnTo>
                  <a:lnTo>
                    <a:pt x="0" y="0"/>
                  </a:lnTo>
                  <a:lnTo>
                    <a:pt x="36" y="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39" name="Freeform 3166"/>
            <p:cNvSpPr>
              <a:spLocks/>
            </p:cNvSpPr>
            <p:nvPr/>
          </p:nvSpPr>
          <p:spPr bwMode="auto">
            <a:xfrm>
              <a:off x="4468" y="1259"/>
              <a:ext cx="13" cy="9"/>
            </a:xfrm>
            <a:custGeom>
              <a:avLst/>
              <a:gdLst>
                <a:gd name="T0" fmla="*/ 0 w 74"/>
                <a:gd name="T1" fmla="*/ 0 h 55"/>
                <a:gd name="T2" fmla="*/ 0 w 74"/>
                <a:gd name="T3" fmla="*/ 0 h 55"/>
                <a:gd name="T4" fmla="*/ 0 w 74"/>
                <a:gd name="T5" fmla="*/ 0 h 55"/>
                <a:gd name="T6" fmla="*/ 0 w 74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"/>
                <a:gd name="T13" fmla="*/ 0 h 55"/>
                <a:gd name="T14" fmla="*/ 74 w 74"/>
                <a:gd name="T15" fmla="*/ 55 h 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" h="55">
                  <a:moveTo>
                    <a:pt x="74" y="55"/>
                  </a:moveTo>
                  <a:lnTo>
                    <a:pt x="0" y="25"/>
                  </a:lnTo>
                  <a:lnTo>
                    <a:pt x="38" y="0"/>
                  </a:lnTo>
                  <a:lnTo>
                    <a:pt x="74" y="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40" name="Freeform 3167"/>
            <p:cNvSpPr>
              <a:spLocks/>
            </p:cNvSpPr>
            <p:nvPr/>
          </p:nvSpPr>
          <p:spPr bwMode="auto">
            <a:xfrm>
              <a:off x="4468" y="1259"/>
              <a:ext cx="13" cy="13"/>
            </a:xfrm>
            <a:custGeom>
              <a:avLst/>
              <a:gdLst>
                <a:gd name="T0" fmla="*/ 0 w 74"/>
                <a:gd name="T1" fmla="*/ 0 h 79"/>
                <a:gd name="T2" fmla="*/ 0 w 74"/>
                <a:gd name="T3" fmla="*/ 0 h 79"/>
                <a:gd name="T4" fmla="*/ 0 w 74"/>
                <a:gd name="T5" fmla="*/ 0 h 79"/>
                <a:gd name="T6" fmla="*/ 0 w 74"/>
                <a:gd name="T7" fmla="*/ 0 h 79"/>
                <a:gd name="T8" fmla="*/ 0 w 74"/>
                <a:gd name="T9" fmla="*/ 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79"/>
                <a:gd name="T17" fmla="*/ 74 w 74"/>
                <a:gd name="T18" fmla="*/ 79 h 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79">
                  <a:moveTo>
                    <a:pt x="36" y="79"/>
                  </a:moveTo>
                  <a:lnTo>
                    <a:pt x="74" y="55"/>
                  </a:lnTo>
                  <a:lnTo>
                    <a:pt x="38" y="0"/>
                  </a:lnTo>
                  <a:lnTo>
                    <a:pt x="0" y="25"/>
                  </a:lnTo>
                  <a:lnTo>
                    <a:pt x="36" y="7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41" name="Freeform 3168"/>
            <p:cNvSpPr>
              <a:spLocks/>
            </p:cNvSpPr>
            <p:nvPr/>
          </p:nvSpPr>
          <p:spPr bwMode="auto">
            <a:xfrm>
              <a:off x="4466" y="1264"/>
              <a:ext cx="12" cy="9"/>
            </a:xfrm>
            <a:custGeom>
              <a:avLst/>
              <a:gdLst>
                <a:gd name="T0" fmla="*/ 0 w 76"/>
                <a:gd name="T1" fmla="*/ 0 h 60"/>
                <a:gd name="T2" fmla="*/ 0 w 76"/>
                <a:gd name="T3" fmla="*/ 0 h 60"/>
                <a:gd name="T4" fmla="*/ 0 w 76"/>
                <a:gd name="T5" fmla="*/ 0 h 60"/>
                <a:gd name="T6" fmla="*/ 0 w 76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60"/>
                <a:gd name="T14" fmla="*/ 76 w 76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60">
                  <a:moveTo>
                    <a:pt x="38" y="60"/>
                  </a:moveTo>
                  <a:lnTo>
                    <a:pt x="76" y="35"/>
                  </a:lnTo>
                  <a:lnTo>
                    <a:pt x="0" y="0"/>
                  </a:lnTo>
                  <a:lnTo>
                    <a:pt x="38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42" name="Freeform 3169"/>
            <p:cNvSpPr>
              <a:spLocks/>
            </p:cNvSpPr>
            <p:nvPr/>
          </p:nvSpPr>
          <p:spPr bwMode="auto">
            <a:xfrm>
              <a:off x="4466" y="1260"/>
              <a:ext cx="12" cy="10"/>
            </a:xfrm>
            <a:custGeom>
              <a:avLst/>
              <a:gdLst>
                <a:gd name="T0" fmla="*/ 0 w 76"/>
                <a:gd name="T1" fmla="*/ 0 h 60"/>
                <a:gd name="T2" fmla="*/ 0 w 76"/>
                <a:gd name="T3" fmla="*/ 0 h 60"/>
                <a:gd name="T4" fmla="*/ 0 w 76"/>
                <a:gd name="T5" fmla="*/ 0 h 60"/>
                <a:gd name="T6" fmla="*/ 0 w 76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60"/>
                <a:gd name="T14" fmla="*/ 76 w 76"/>
                <a:gd name="T15" fmla="*/ 60 h 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60">
                  <a:moveTo>
                    <a:pt x="76" y="60"/>
                  </a:moveTo>
                  <a:lnTo>
                    <a:pt x="0" y="25"/>
                  </a:lnTo>
                  <a:lnTo>
                    <a:pt x="38" y="0"/>
                  </a:lnTo>
                  <a:lnTo>
                    <a:pt x="76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43" name="Freeform 3170"/>
            <p:cNvSpPr>
              <a:spLocks/>
            </p:cNvSpPr>
            <p:nvPr/>
          </p:nvSpPr>
          <p:spPr bwMode="auto">
            <a:xfrm>
              <a:off x="4466" y="1260"/>
              <a:ext cx="12" cy="13"/>
            </a:xfrm>
            <a:custGeom>
              <a:avLst/>
              <a:gdLst>
                <a:gd name="T0" fmla="*/ 0 w 76"/>
                <a:gd name="T1" fmla="*/ 0 h 85"/>
                <a:gd name="T2" fmla="*/ 0 w 76"/>
                <a:gd name="T3" fmla="*/ 0 h 85"/>
                <a:gd name="T4" fmla="*/ 0 w 76"/>
                <a:gd name="T5" fmla="*/ 0 h 85"/>
                <a:gd name="T6" fmla="*/ 0 w 76"/>
                <a:gd name="T7" fmla="*/ 0 h 85"/>
                <a:gd name="T8" fmla="*/ 0 w 76"/>
                <a:gd name="T9" fmla="*/ 0 h 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85"/>
                <a:gd name="T17" fmla="*/ 76 w 76"/>
                <a:gd name="T18" fmla="*/ 85 h 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85">
                  <a:moveTo>
                    <a:pt x="38" y="85"/>
                  </a:moveTo>
                  <a:lnTo>
                    <a:pt x="76" y="60"/>
                  </a:lnTo>
                  <a:lnTo>
                    <a:pt x="38" y="0"/>
                  </a:lnTo>
                  <a:lnTo>
                    <a:pt x="0" y="25"/>
                  </a:lnTo>
                  <a:lnTo>
                    <a:pt x="38" y="8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44" name="Freeform 3171"/>
            <p:cNvSpPr>
              <a:spLocks/>
            </p:cNvSpPr>
            <p:nvPr/>
          </p:nvSpPr>
          <p:spPr bwMode="auto">
            <a:xfrm>
              <a:off x="4468" y="1253"/>
              <a:ext cx="8" cy="11"/>
            </a:xfrm>
            <a:custGeom>
              <a:avLst/>
              <a:gdLst>
                <a:gd name="T0" fmla="*/ 0 w 47"/>
                <a:gd name="T1" fmla="*/ 0 h 75"/>
                <a:gd name="T2" fmla="*/ 0 w 47"/>
                <a:gd name="T3" fmla="*/ 0 h 75"/>
                <a:gd name="T4" fmla="*/ 0 w 47"/>
                <a:gd name="T5" fmla="*/ 0 h 75"/>
                <a:gd name="T6" fmla="*/ 0 w 47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75"/>
                <a:gd name="T14" fmla="*/ 47 w 47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75">
                  <a:moveTo>
                    <a:pt x="0" y="42"/>
                  </a:moveTo>
                  <a:lnTo>
                    <a:pt x="30" y="75"/>
                  </a:lnTo>
                  <a:lnTo>
                    <a:pt x="47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45" name="Freeform 3172"/>
            <p:cNvSpPr>
              <a:spLocks/>
            </p:cNvSpPr>
            <p:nvPr/>
          </p:nvSpPr>
          <p:spPr bwMode="auto">
            <a:xfrm>
              <a:off x="4473" y="1253"/>
              <a:ext cx="8" cy="11"/>
            </a:xfrm>
            <a:custGeom>
              <a:avLst/>
              <a:gdLst>
                <a:gd name="T0" fmla="*/ 0 w 47"/>
                <a:gd name="T1" fmla="*/ 0 h 75"/>
                <a:gd name="T2" fmla="*/ 0 w 47"/>
                <a:gd name="T3" fmla="*/ 0 h 75"/>
                <a:gd name="T4" fmla="*/ 0 w 47"/>
                <a:gd name="T5" fmla="*/ 0 h 75"/>
                <a:gd name="T6" fmla="*/ 0 w 47"/>
                <a:gd name="T7" fmla="*/ 0 h 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75"/>
                <a:gd name="T14" fmla="*/ 47 w 47"/>
                <a:gd name="T15" fmla="*/ 75 h 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75">
                  <a:moveTo>
                    <a:pt x="0" y="75"/>
                  </a:moveTo>
                  <a:lnTo>
                    <a:pt x="17" y="0"/>
                  </a:lnTo>
                  <a:lnTo>
                    <a:pt x="47" y="34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46" name="Freeform 3173"/>
            <p:cNvSpPr>
              <a:spLocks/>
            </p:cNvSpPr>
            <p:nvPr/>
          </p:nvSpPr>
          <p:spPr bwMode="auto">
            <a:xfrm>
              <a:off x="4468" y="1253"/>
              <a:ext cx="13" cy="11"/>
            </a:xfrm>
            <a:custGeom>
              <a:avLst/>
              <a:gdLst>
                <a:gd name="T0" fmla="*/ 0 w 77"/>
                <a:gd name="T1" fmla="*/ 0 h 75"/>
                <a:gd name="T2" fmla="*/ 0 w 77"/>
                <a:gd name="T3" fmla="*/ 0 h 75"/>
                <a:gd name="T4" fmla="*/ 0 w 77"/>
                <a:gd name="T5" fmla="*/ 0 h 75"/>
                <a:gd name="T6" fmla="*/ 0 w 77"/>
                <a:gd name="T7" fmla="*/ 0 h 75"/>
                <a:gd name="T8" fmla="*/ 0 w 77"/>
                <a:gd name="T9" fmla="*/ 0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75"/>
                <a:gd name="T17" fmla="*/ 77 w 77"/>
                <a:gd name="T18" fmla="*/ 75 h 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75">
                  <a:moveTo>
                    <a:pt x="0" y="42"/>
                  </a:moveTo>
                  <a:lnTo>
                    <a:pt x="30" y="75"/>
                  </a:lnTo>
                  <a:lnTo>
                    <a:pt x="77" y="34"/>
                  </a:lnTo>
                  <a:lnTo>
                    <a:pt x="47" y="0"/>
                  </a:lnTo>
                  <a:lnTo>
                    <a:pt x="0" y="4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47" name="Freeform 3174"/>
            <p:cNvSpPr>
              <a:spLocks/>
            </p:cNvSpPr>
            <p:nvPr/>
          </p:nvSpPr>
          <p:spPr bwMode="auto">
            <a:xfrm>
              <a:off x="4476" y="1265"/>
              <a:ext cx="6" cy="9"/>
            </a:xfrm>
            <a:custGeom>
              <a:avLst/>
              <a:gdLst>
                <a:gd name="T0" fmla="*/ 0 w 33"/>
                <a:gd name="T1" fmla="*/ 0 h 62"/>
                <a:gd name="T2" fmla="*/ 0 w 33"/>
                <a:gd name="T3" fmla="*/ 0 h 62"/>
                <a:gd name="T4" fmla="*/ 0 w 33"/>
                <a:gd name="T5" fmla="*/ 0 h 62"/>
                <a:gd name="T6" fmla="*/ 0 w 33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"/>
                <a:gd name="T13" fmla="*/ 0 h 62"/>
                <a:gd name="T14" fmla="*/ 33 w 33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" h="62">
                  <a:moveTo>
                    <a:pt x="33" y="30"/>
                  </a:moveTo>
                  <a:lnTo>
                    <a:pt x="0" y="0"/>
                  </a:lnTo>
                  <a:lnTo>
                    <a:pt x="6" y="62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48" name="Freeform 3175"/>
            <p:cNvSpPr>
              <a:spLocks/>
            </p:cNvSpPr>
            <p:nvPr/>
          </p:nvSpPr>
          <p:spPr bwMode="auto">
            <a:xfrm>
              <a:off x="4472" y="1265"/>
              <a:ext cx="5" cy="9"/>
            </a:xfrm>
            <a:custGeom>
              <a:avLst/>
              <a:gdLst>
                <a:gd name="T0" fmla="*/ 0 w 34"/>
                <a:gd name="T1" fmla="*/ 0 h 62"/>
                <a:gd name="T2" fmla="*/ 0 w 34"/>
                <a:gd name="T3" fmla="*/ 0 h 62"/>
                <a:gd name="T4" fmla="*/ 0 w 34"/>
                <a:gd name="T5" fmla="*/ 0 h 62"/>
                <a:gd name="T6" fmla="*/ 0 w 34"/>
                <a:gd name="T7" fmla="*/ 0 h 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62"/>
                <a:gd name="T14" fmla="*/ 34 w 34"/>
                <a:gd name="T15" fmla="*/ 62 h 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62">
                  <a:moveTo>
                    <a:pt x="28" y="0"/>
                  </a:moveTo>
                  <a:lnTo>
                    <a:pt x="34" y="62"/>
                  </a:lnTo>
                  <a:lnTo>
                    <a:pt x="0" y="3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49" name="Freeform 3176"/>
            <p:cNvSpPr>
              <a:spLocks/>
            </p:cNvSpPr>
            <p:nvPr/>
          </p:nvSpPr>
          <p:spPr bwMode="auto">
            <a:xfrm>
              <a:off x="4472" y="1265"/>
              <a:ext cx="10" cy="9"/>
            </a:xfrm>
            <a:custGeom>
              <a:avLst/>
              <a:gdLst>
                <a:gd name="T0" fmla="*/ 0 w 61"/>
                <a:gd name="T1" fmla="*/ 0 h 62"/>
                <a:gd name="T2" fmla="*/ 0 w 61"/>
                <a:gd name="T3" fmla="*/ 0 h 62"/>
                <a:gd name="T4" fmla="*/ 0 w 61"/>
                <a:gd name="T5" fmla="*/ 0 h 62"/>
                <a:gd name="T6" fmla="*/ 0 w 61"/>
                <a:gd name="T7" fmla="*/ 0 h 62"/>
                <a:gd name="T8" fmla="*/ 0 w 61"/>
                <a:gd name="T9" fmla="*/ 0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62"/>
                <a:gd name="T17" fmla="*/ 61 w 61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62">
                  <a:moveTo>
                    <a:pt x="61" y="30"/>
                  </a:moveTo>
                  <a:lnTo>
                    <a:pt x="28" y="0"/>
                  </a:lnTo>
                  <a:lnTo>
                    <a:pt x="0" y="32"/>
                  </a:lnTo>
                  <a:lnTo>
                    <a:pt x="34" y="62"/>
                  </a:lnTo>
                  <a:lnTo>
                    <a:pt x="61" y="3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50" name="Freeform 3177"/>
            <p:cNvSpPr>
              <a:spLocks/>
            </p:cNvSpPr>
            <p:nvPr/>
          </p:nvSpPr>
          <p:spPr bwMode="auto">
            <a:xfrm>
              <a:off x="4475" y="1272"/>
              <a:ext cx="7" cy="6"/>
            </a:xfrm>
            <a:custGeom>
              <a:avLst/>
              <a:gdLst>
                <a:gd name="T0" fmla="*/ 0 w 41"/>
                <a:gd name="T1" fmla="*/ 0 h 45"/>
                <a:gd name="T2" fmla="*/ 0 w 41"/>
                <a:gd name="T3" fmla="*/ 0 h 45"/>
                <a:gd name="T4" fmla="*/ 0 w 41"/>
                <a:gd name="T5" fmla="*/ 0 h 45"/>
                <a:gd name="T6" fmla="*/ 0 w 4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"/>
                <a:gd name="T13" fmla="*/ 0 h 45"/>
                <a:gd name="T14" fmla="*/ 41 w 4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" h="45">
                  <a:moveTo>
                    <a:pt x="0" y="45"/>
                  </a:moveTo>
                  <a:lnTo>
                    <a:pt x="0" y="0"/>
                  </a:lnTo>
                  <a:lnTo>
                    <a:pt x="41" y="28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51" name="Freeform 3178"/>
            <p:cNvSpPr>
              <a:spLocks/>
            </p:cNvSpPr>
            <p:nvPr/>
          </p:nvSpPr>
          <p:spPr bwMode="auto">
            <a:xfrm>
              <a:off x="4475" y="1271"/>
              <a:ext cx="7" cy="4"/>
            </a:xfrm>
            <a:custGeom>
              <a:avLst/>
              <a:gdLst>
                <a:gd name="T0" fmla="*/ 0 w 41"/>
                <a:gd name="T1" fmla="*/ 0 h 32"/>
                <a:gd name="T2" fmla="*/ 0 w 41"/>
                <a:gd name="T3" fmla="*/ 0 h 32"/>
                <a:gd name="T4" fmla="*/ 0 w 41"/>
                <a:gd name="T5" fmla="*/ 0 h 32"/>
                <a:gd name="T6" fmla="*/ 0 w 41"/>
                <a:gd name="T7" fmla="*/ 0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"/>
                <a:gd name="T13" fmla="*/ 0 h 32"/>
                <a:gd name="T14" fmla="*/ 41 w 41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" h="32">
                  <a:moveTo>
                    <a:pt x="0" y="4"/>
                  </a:moveTo>
                  <a:lnTo>
                    <a:pt x="41" y="32"/>
                  </a:lnTo>
                  <a:lnTo>
                    <a:pt x="1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52" name="Freeform 3179"/>
            <p:cNvSpPr>
              <a:spLocks/>
            </p:cNvSpPr>
            <p:nvPr/>
          </p:nvSpPr>
          <p:spPr bwMode="auto">
            <a:xfrm>
              <a:off x="4475" y="1271"/>
              <a:ext cx="7" cy="7"/>
            </a:xfrm>
            <a:custGeom>
              <a:avLst/>
              <a:gdLst>
                <a:gd name="T0" fmla="*/ 0 w 41"/>
                <a:gd name="T1" fmla="*/ 0 h 49"/>
                <a:gd name="T2" fmla="*/ 0 w 41"/>
                <a:gd name="T3" fmla="*/ 0 h 49"/>
                <a:gd name="T4" fmla="*/ 0 w 41"/>
                <a:gd name="T5" fmla="*/ 0 h 49"/>
                <a:gd name="T6" fmla="*/ 0 w 41"/>
                <a:gd name="T7" fmla="*/ 0 h 49"/>
                <a:gd name="T8" fmla="*/ 0 w 41"/>
                <a:gd name="T9" fmla="*/ 0 h 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1"/>
                <a:gd name="T16" fmla="*/ 0 h 49"/>
                <a:gd name="T17" fmla="*/ 41 w 41"/>
                <a:gd name="T18" fmla="*/ 49 h 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1" h="49">
                  <a:moveTo>
                    <a:pt x="0" y="49"/>
                  </a:moveTo>
                  <a:lnTo>
                    <a:pt x="0" y="4"/>
                  </a:lnTo>
                  <a:lnTo>
                    <a:pt x="10" y="0"/>
                  </a:lnTo>
                  <a:lnTo>
                    <a:pt x="41" y="32"/>
                  </a:lnTo>
                  <a:lnTo>
                    <a:pt x="0" y="4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53" name="Freeform 3180"/>
            <p:cNvSpPr>
              <a:spLocks/>
            </p:cNvSpPr>
            <p:nvPr/>
          </p:nvSpPr>
          <p:spPr bwMode="auto">
            <a:xfrm>
              <a:off x="4476" y="1269"/>
              <a:ext cx="9" cy="6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41"/>
                <a:gd name="T14" fmla="*/ 49 w 49"/>
                <a:gd name="T15" fmla="*/ 41 h 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41">
                  <a:moveTo>
                    <a:pt x="31" y="41"/>
                  </a:moveTo>
                  <a:lnTo>
                    <a:pt x="0" y="9"/>
                  </a:lnTo>
                  <a:lnTo>
                    <a:pt x="49" y="0"/>
                  </a:lnTo>
                  <a:lnTo>
                    <a:pt x="31" y="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54" name="Freeform 3181"/>
            <p:cNvSpPr>
              <a:spLocks/>
            </p:cNvSpPr>
            <p:nvPr/>
          </p:nvSpPr>
          <p:spPr bwMode="auto">
            <a:xfrm>
              <a:off x="4476" y="1269"/>
              <a:ext cx="9" cy="2"/>
            </a:xfrm>
            <a:custGeom>
              <a:avLst/>
              <a:gdLst>
                <a:gd name="T0" fmla="*/ 0 w 49"/>
                <a:gd name="T1" fmla="*/ 0 h 9"/>
                <a:gd name="T2" fmla="*/ 0 w 49"/>
                <a:gd name="T3" fmla="*/ 0 h 9"/>
                <a:gd name="T4" fmla="*/ 0 w 49"/>
                <a:gd name="T5" fmla="*/ 0 h 9"/>
                <a:gd name="T6" fmla="*/ 0 w 49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9"/>
                <a:gd name="T14" fmla="*/ 49 w 49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9">
                  <a:moveTo>
                    <a:pt x="0" y="9"/>
                  </a:moveTo>
                  <a:lnTo>
                    <a:pt x="49" y="0"/>
                  </a:lnTo>
                  <a:lnTo>
                    <a:pt x="4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55" name="Freeform 3182"/>
            <p:cNvSpPr>
              <a:spLocks/>
            </p:cNvSpPr>
            <p:nvPr/>
          </p:nvSpPr>
          <p:spPr bwMode="auto">
            <a:xfrm>
              <a:off x="4476" y="1269"/>
              <a:ext cx="9" cy="6"/>
            </a:xfrm>
            <a:custGeom>
              <a:avLst/>
              <a:gdLst>
                <a:gd name="T0" fmla="*/ 0 w 49"/>
                <a:gd name="T1" fmla="*/ 0 h 41"/>
                <a:gd name="T2" fmla="*/ 0 w 49"/>
                <a:gd name="T3" fmla="*/ 0 h 41"/>
                <a:gd name="T4" fmla="*/ 0 w 49"/>
                <a:gd name="T5" fmla="*/ 0 h 41"/>
                <a:gd name="T6" fmla="*/ 0 w 49"/>
                <a:gd name="T7" fmla="*/ 0 h 41"/>
                <a:gd name="T8" fmla="*/ 0 w 49"/>
                <a:gd name="T9" fmla="*/ 0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41"/>
                <a:gd name="T17" fmla="*/ 49 w 4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41">
                  <a:moveTo>
                    <a:pt x="31" y="41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49" y="0"/>
                  </a:lnTo>
                  <a:lnTo>
                    <a:pt x="31" y="4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56" name="Freeform 3183"/>
            <p:cNvSpPr>
              <a:spLocks/>
            </p:cNvSpPr>
            <p:nvPr/>
          </p:nvSpPr>
          <p:spPr bwMode="auto">
            <a:xfrm>
              <a:off x="4473" y="1228"/>
              <a:ext cx="12" cy="42"/>
            </a:xfrm>
            <a:custGeom>
              <a:avLst/>
              <a:gdLst>
                <a:gd name="T0" fmla="*/ 0 w 69"/>
                <a:gd name="T1" fmla="*/ 0 h 261"/>
                <a:gd name="T2" fmla="*/ 0 w 69"/>
                <a:gd name="T3" fmla="*/ 0 h 261"/>
                <a:gd name="T4" fmla="*/ 0 w 69"/>
                <a:gd name="T5" fmla="*/ 0 h 261"/>
                <a:gd name="T6" fmla="*/ 0 w 69"/>
                <a:gd name="T7" fmla="*/ 0 h 2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261"/>
                <a:gd name="T14" fmla="*/ 69 w 69"/>
                <a:gd name="T15" fmla="*/ 261 h 2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261">
                  <a:moveTo>
                    <a:pt x="24" y="261"/>
                  </a:moveTo>
                  <a:lnTo>
                    <a:pt x="69" y="257"/>
                  </a:lnTo>
                  <a:lnTo>
                    <a:pt x="0" y="0"/>
                  </a:lnTo>
                  <a:lnTo>
                    <a:pt x="24" y="2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57" name="Freeform 3184"/>
            <p:cNvSpPr>
              <a:spLocks/>
            </p:cNvSpPr>
            <p:nvPr/>
          </p:nvSpPr>
          <p:spPr bwMode="auto">
            <a:xfrm>
              <a:off x="4473" y="1228"/>
              <a:ext cx="12" cy="41"/>
            </a:xfrm>
            <a:custGeom>
              <a:avLst/>
              <a:gdLst>
                <a:gd name="T0" fmla="*/ 0 w 69"/>
                <a:gd name="T1" fmla="*/ 0 h 261"/>
                <a:gd name="T2" fmla="*/ 0 w 69"/>
                <a:gd name="T3" fmla="*/ 0 h 261"/>
                <a:gd name="T4" fmla="*/ 0 w 69"/>
                <a:gd name="T5" fmla="*/ 0 h 261"/>
                <a:gd name="T6" fmla="*/ 0 w 69"/>
                <a:gd name="T7" fmla="*/ 0 h 2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261"/>
                <a:gd name="T14" fmla="*/ 69 w 69"/>
                <a:gd name="T15" fmla="*/ 261 h 2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261">
                  <a:moveTo>
                    <a:pt x="69" y="261"/>
                  </a:moveTo>
                  <a:lnTo>
                    <a:pt x="0" y="4"/>
                  </a:lnTo>
                  <a:lnTo>
                    <a:pt x="44" y="0"/>
                  </a:lnTo>
                  <a:lnTo>
                    <a:pt x="69" y="2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58" name="Freeform 3185"/>
            <p:cNvSpPr>
              <a:spLocks/>
            </p:cNvSpPr>
            <p:nvPr/>
          </p:nvSpPr>
          <p:spPr bwMode="auto">
            <a:xfrm>
              <a:off x="4473" y="1228"/>
              <a:ext cx="12" cy="42"/>
            </a:xfrm>
            <a:custGeom>
              <a:avLst/>
              <a:gdLst>
                <a:gd name="T0" fmla="*/ 0 w 69"/>
                <a:gd name="T1" fmla="*/ 0 h 265"/>
                <a:gd name="T2" fmla="*/ 0 w 69"/>
                <a:gd name="T3" fmla="*/ 0 h 265"/>
                <a:gd name="T4" fmla="*/ 0 w 69"/>
                <a:gd name="T5" fmla="*/ 0 h 265"/>
                <a:gd name="T6" fmla="*/ 0 w 69"/>
                <a:gd name="T7" fmla="*/ 0 h 265"/>
                <a:gd name="T8" fmla="*/ 0 w 69"/>
                <a:gd name="T9" fmla="*/ 0 h 2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265"/>
                <a:gd name="T17" fmla="*/ 69 w 69"/>
                <a:gd name="T18" fmla="*/ 265 h 2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265">
                  <a:moveTo>
                    <a:pt x="24" y="265"/>
                  </a:moveTo>
                  <a:lnTo>
                    <a:pt x="69" y="261"/>
                  </a:lnTo>
                  <a:lnTo>
                    <a:pt x="44" y="0"/>
                  </a:lnTo>
                  <a:lnTo>
                    <a:pt x="0" y="4"/>
                  </a:lnTo>
                  <a:lnTo>
                    <a:pt x="24" y="26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59" name="Freeform 3186"/>
            <p:cNvSpPr>
              <a:spLocks/>
            </p:cNvSpPr>
            <p:nvPr/>
          </p:nvSpPr>
          <p:spPr bwMode="auto">
            <a:xfrm>
              <a:off x="4472" y="1228"/>
              <a:ext cx="11" cy="42"/>
            </a:xfrm>
            <a:custGeom>
              <a:avLst/>
              <a:gdLst>
                <a:gd name="T0" fmla="*/ 0 w 69"/>
                <a:gd name="T1" fmla="*/ 0 h 262"/>
                <a:gd name="T2" fmla="*/ 0 w 69"/>
                <a:gd name="T3" fmla="*/ 0 h 262"/>
                <a:gd name="T4" fmla="*/ 0 w 69"/>
                <a:gd name="T5" fmla="*/ 0 h 262"/>
                <a:gd name="T6" fmla="*/ 0 w 69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262"/>
                <a:gd name="T14" fmla="*/ 69 w 69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262">
                  <a:moveTo>
                    <a:pt x="24" y="262"/>
                  </a:moveTo>
                  <a:lnTo>
                    <a:pt x="69" y="258"/>
                  </a:lnTo>
                  <a:lnTo>
                    <a:pt x="0" y="0"/>
                  </a:lnTo>
                  <a:lnTo>
                    <a:pt x="24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60" name="Freeform 3187"/>
            <p:cNvSpPr>
              <a:spLocks/>
            </p:cNvSpPr>
            <p:nvPr/>
          </p:nvSpPr>
          <p:spPr bwMode="auto">
            <a:xfrm>
              <a:off x="4472" y="1227"/>
              <a:ext cx="11" cy="42"/>
            </a:xfrm>
            <a:custGeom>
              <a:avLst/>
              <a:gdLst>
                <a:gd name="T0" fmla="*/ 0 w 69"/>
                <a:gd name="T1" fmla="*/ 0 h 262"/>
                <a:gd name="T2" fmla="*/ 0 w 69"/>
                <a:gd name="T3" fmla="*/ 0 h 262"/>
                <a:gd name="T4" fmla="*/ 0 w 69"/>
                <a:gd name="T5" fmla="*/ 0 h 262"/>
                <a:gd name="T6" fmla="*/ 0 w 69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262"/>
                <a:gd name="T14" fmla="*/ 69 w 69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262">
                  <a:moveTo>
                    <a:pt x="69" y="262"/>
                  </a:moveTo>
                  <a:lnTo>
                    <a:pt x="0" y="4"/>
                  </a:lnTo>
                  <a:lnTo>
                    <a:pt x="45" y="0"/>
                  </a:lnTo>
                  <a:lnTo>
                    <a:pt x="69" y="2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61" name="Freeform 3188"/>
            <p:cNvSpPr>
              <a:spLocks/>
            </p:cNvSpPr>
            <p:nvPr/>
          </p:nvSpPr>
          <p:spPr bwMode="auto">
            <a:xfrm>
              <a:off x="4472" y="1227"/>
              <a:ext cx="11" cy="43"/>
            </a:xfrm>
            <a:custGeom>
              <a:avLst/>
              <a:gdLst>
                <a:gd name="T0" fmla="*/ 0 w 69"/>
                <a:gd name="T1" fmla="*/ 0 h 266"/>
                <a:gd name="T2" fmla="*/ 0 w 69"/>
                <a:gd name="T3" fmla="*/ 0 h 266"/>
                <a:gd name="T4" fmla="*/ 0 w 69"/>
                <a:gd name="T5" fmla="*/ 0 h 266"/>
                <a:gd name="T6" fmla="*/ 0 w 69"/>
                <a:gd name="T7" fmla="*/ 0 h 266"/>
                <a:gd name="T8" fmla="*/ 0 w 69"/>
                <a:gd name="T9" fmla="*/ 0 h 2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266"/>
                <a:gd name="T17" fmla="*/ 69 w 69"/>
                <a:gd name="T18" fmla="*/ 266 h 2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266">
                  <a:moveTo>
                    <a:pt x="24" y="266"/>
                  </a:moveTo>
                  <a:lnTo>
                    <a:pt x="69" y="262"/>
                  </a:lnTo>
                  <a:lnTo>
                    <a:pt x="45" y="0"/>
                  </a:lnTo>
                  <a:lnTo>
                    <a:pt x="0" y="4"/>
                  </a:lnTo>
                  <a:lnTo>
                    <a:pt x="24" y="2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62" name="Freeform 3189"/>
            <p:cNvSpPr>
              <a:spLocks/>
            </p:cNvSpPr>
            <p:nvPr/>
          </p:nvSpPr>
          <p:spPr bwMode="auto">
            <a:xfrm>
              <a:off x="4517" y="1228"/>
              <a:ext cx="11" cy="6"/>
            </a:xfrm>
            <a:custGeom>
              <a:avLst/>
              <a:gdLst>
                <a:gd name="T0" fmla="*/ 0 w 63"/>
                <a:gd name="T1" fmla="*/ 0 h 35"/>
                <a:gd name="T2" fmla="*/ 0 w 63"/>
                <a:gd name="T3" fmla="*/ 0 h 35"/>
                <a:gd name="T4" fmla="*/ 0 w 63"/>
                <a:gd name="T5" fmla="*/ 0 h 35"/>
                <a:gd name="T6" fmla="*/ 0 w 63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35"/>
                <a:gd name="T14" fmla="*/ 63 w 63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35">
                  <a:moveTo>
                    <a:pt x="34" y="35"/>
                  </a:moveTo>
                  <a:lnTo>
                    <a:pt x="63" y="0"/>
                  </a:lnTo>
                  <a:lnTo>
                    <a:pt x="0" y="6"/>
                  </a:lnTo>
                  <a:lnTo>
                    <a:pt x="34" y="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63" name="Freeform 3190"/>
            <p:cNvSpPr>
              <a:spLocks/>
            </p:cNvSpPr>
            <p:nvPr/>
          </p:nvSpPr>
          <p:spPr bwMode="auto">
            <a:xfrm>
              <a:off x="4517" y="1223"/>
              <a:ext cx="11" cy="6"/>
            </a:xfrm>
            <a:custGeom>
              <a:avLst/>
              <a:gdLst>
                <a:gd name="T0" fmla="*/ 0 w 63"/>
                <a:gd name="T1" fmla="*/ 0 h 35"/>
                <a:gd name="T2" fmla="*/ 0 w 63"/>
                <a:gd name="T3" fmla="*/ 0 h 35"/>
                <a:gd name="T4" fmla="*/ 0 w 63"/>
                <a:gd name="T5" fmla="*/ 0 h 35"/>
                <a:gd name="T6" fmla="*/ 0 w 63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35"/>
                <a:gd name="T14" fmla="*/ 63 w 63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35">
                  <a:moveTo>
                    <a:pt x="63" y="29"/>
                  </a:moveTo>
                  <a:lnTo>
                    <a:pt x="0" y="35"/>
                  </a:lnTo>
                  <a:lnTo>
                    <a:pt x="29" y="0"/>
                  </a:lnTo>
                  <a:lnTo>
                    <a:pt x="63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64" name="Freeform 3191"/>
            <p:cNvSpPr>
              <a:spLocks/>
            </p:cNvSpPr>
            <p:nvPr/>
          </p:nvSpPr>
          <p:spPr bwMode="auto">
            <a:xfrm>
              <a:off x="4517" y="1223"/>
              <a:ext cx="11" cy="11"/>
            </a:xfrm>
            <a:custGeom>
              <a:avLst/>
              <a:gdLst>
                <a:gd name="T0" fmla="*/ 0 w 63"/>
                <a:gd name="T1" fmla="*/ 0 h 64"/>
                <a:gd name="T2" fmla="*/ 0 w 63"/>
                <a:gd name="T3" fmla="*/ 0 h 64"/>
                <a:gd name="T4" fmla="*/ 0 w 63"/>
                <a:gd name="T5" fmla="*/ 0 h 64"/>
                <a:gd name="T6" fmla="*/ 0 w 63"/>
                <a:gd name="T7" fmla="*/ 0 h 64"/>
                <a:gd name="T8" fmla="*/ 0 w 63"/>
                <a:gd name="T9" fmla="*/ 0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64"/>
                <a:gd name="T17" fmla="*/ 63 w 63"/>
                <a:gd name="T18" fmla="*/ 64 h 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64">
                  <a:moveTo>
                    <a:pt x="34" y="64"/>
                  </a:moveTo>
                  <a:lnTo>
                    <a:pt x="63" y="29"/>
                  </a:lnTo>
                  <a:lnTo>
                    <a:pt x="29" y="0"/>
                  </a:lnTo>
                  <a:lnTo>
                    <a:pt x="0" y="35"/>
                  </a:lnTo>
                  <a:lnTo>
                    <a:pt x="34" y="6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65" name="Freeform 3192"/>
            <p:cNvSpPr>
              <a:spLocks/>
            </p:cNvSpPr>
            <p:nvPr/>
          </p:nvSpPr>
          <p:spPr bwMode="auto">
            <a:xfrm>
              <a:off x="4506" y="1233"/>
              <a:ext cx="23" cy="26"/>
            </a:xfrm>
            <a:custGeom>
              <a:avLst/>
              <a:gdLst>
                <a:gd name="T0" fmla="*/ 0 w 133"/>
                <a:gd name="T1" fmla="*/ 0 h 168"/>
                <a:gd name="T2" fmla="*/ 0 w 133"/>
                <a:gd name="T3" fmla="*/ 0 h 168"/>
                <a:gd name="T4" fmla="*/ 0 w 133"/>
                <a:gd name="T5" fmla="*/ 0 h 168"/>
                <a:gd name="T6" fmla="*/ 0 w 133"/>
                <a:gd name="T7" fmla="*/ 0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168"/>
                <a:gd name="T14" fmla="*/ 133 w 133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168">
                  <a:moveTo>
                    <a:pt x="133" y="32"/>
                  </a:moveTo>
                  <a:lnTo>
                    <a:pt x="101" y="0"/>
                  </a:lnTo>
                  <a:lnTo>
                    <a:pt x="0" y="168"/>
                  </a:lnTo>
                  <a:lnTo>
                    <a:pt x="133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66" name="Freeform 3193"/>
            <p:cNvSpPr>
              <a:spLocks/>
            </p:cNvSpPr>
            <p:nvPr/>
          </p:nvSpPr>
          <p:spPr bwMode="auto">
            <a:xfrm>
              <a:off x="4501" y="1233"/>
              <a:ext cx="22" cy="26"/>
            </a:xfrm>
            <a:custGeom>
              <a:avLst/>
              <a:gdLst>
                <a:gd name="T0" fmla="*/ 0 w 134"/>
                <a:gd name="T1" fmla="*/ 0 h 168"/>
                <a:gd name="T2" fmla="*/ 0 w 134"/>
                <a:gd name="T3" fmla="*/ 0 h 168"/>
                <a:gd name="T4" fmla="*/ 0 w 134"/>
                <a:gd name="T5" fmla="*/ 0 h 168"/>
                <a:gd name="T6" fmla="*/ 0 w 134"/>
                <a:gd name="T7" fmla="*/ 0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68"/>
                <a:gd name="T14" fmla="*/ 134 w 134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68">
                  <a:moveTo>
                    <a:pt x="134" y="0"/>
                  </a:moveTo>
                  <a:lnTo>
                    <a:pt x="33" y="168"/>
                  </a:lnTo>
                  <a:lnTo>
                    <a:pt x="0" y="13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67" name="Freeform 3194"/>
            <p:cNvSpPr>
              <a:spLocks/>
            </p:cNvSpPr>
            <p:nvPr/>
          </p:nvSpPr>
          <p:spPr bwMode="auto">
            <a:xfrm>
              <a:off x="4501" y="1233"/>
              <a:ext cx="28" cy="26"/>
            </a:xfrm>
            <a:custGeom>
              <a:avLst/>
              <a:gdLst>
                <a:gd name="T0" fmla="*/ 0 w 166"/>
                <a:gd name="T1" fmla="*/ 0 h 168"/>
                <a:gd name="T2" fmla="*/ 0 w 166"/>
                <a:gd name="T3" fmla="*/ 0 h 168"/>
                <a:gd name="T4" fmla="*/ 0 w 166"/>
                <a:gd name="T5" fmla="*/ 0 h 168"/>
                <a:gd name="T6" fmla="*/ 0 w 166"/>
                <a:gd name="T7" fmla="*/ 0 h 168"/>
                <a:gd name="T8" fmla="*/ 0 w 166"/>
                <a:gd name="T9" fmla="*/ 0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"/>
                <a:gd name="T16" fmla="*/ 0 h 168"/>
                <a:gd name="T17" fmla="*/ 166 w 166"/>
                <a:gd name="T18" fmla="*/ 168 h 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" h="168">
                  <a:moveTo>
                    <a:pt x="166" y="32"/>
                  </a:moveTo>
                  <a:lnTo>
                    <a:pt x="134" y="0"/>
                  </a:lnTo>
                  <a:lnTo>
                    <a:pt x="0" y="136"/>
                  </a:lnTo>
                  <a:lnTo>
                    <a:pt x="33" y="168"/>
                  </a:lnTo>
                  <a:lnTo>
                    <a:pt x="166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68" name="Freeform 3195"/>
            <p:cNvSpPr>
              <a:spLocks/>
            </p:cNvSpPr>
            <p:nvPr/>
          </p:nvSpPr>
          <p:spPr bwMode="auto">
            <a:xfrm>
              <a:off x="4506" y="1232"/>
              <a:ext cx="22" cy="26"/>
            </a:xfrm>
            <a:custGeom>
              <a:avLst/>
              <a:gdLst>
                <a:gd name="T0" fmla="*/ 0 w 133"/>
                <a:gd name="T1" fmla="*/ 0 h 168"/>
                <a:gd name="T2" fmla="*/ 0 w 133"/>
                <a:gd name="T3" fmla="*/ 0 h 168"/>
                <a:gd name="T4" fmla="*/ 0 w 133"/>
                <a:gd name="T5" fmla="*/ 0 h 168"/>
                <a:gd name="T6" fmla="*/ 0 w 133"/>
                <a:gd name="T7" fmla="*/ 0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"/>
                <a:gd name="T13" fmla="*/ 0 h 168"/>
                <a:gd name="T14" fmla="*/ 133 w 133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" h="168">
                  <a:moveTo>
                    <a:pt x="133" y="32"/>
                  </a:moveTo>
                  <a:lnTo>
                    <a:pt x="101" y="0"/>
                  </a:lnTo>
                  <a:lnTo>
                    <a:pt x="0" y="168"/>
                  </a:lnTo>
                  <a:lnTo>
                    <a:pt x="133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69" name="Freeform 3196"/>
            <p:cNvSpPr>
              <a:spLocks/>
            </p:cNvSpPr>
            <p:nvPr/>
          </p:nvSpPr>
          <p:spPr bwMode="auto">
            <a:xfrm>
              <a:off x="4500" y="1232"/>
              <a:ext cx="23" cy="26"/>
            </a:xfrm>
            <a:custGeom>
              <a:avLst/>
              <a:gdLst>
                <a:gd name="T0" fmla="*/ 0 w 134"/>
                <a:gd name="T1" fmla="*/ 0 h 168"/>
                <a:gd name="T2" fmla="*/ 0 w 134"/>
                <a:gd name="T3" fmla="*/ 0 h 168"/>
                <a:gd name="T4" fmla="*/ 0 w 134"/>
                <a:gd name="T5" fmla="*/ 0 h 168"/>
                <a:gd name="T6" fmla="*/ 0 w 134"/>
                <a:gd name="T7" fmla="*/ 0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68"/>
                <a:gd name="T14" fmla="*/ 134 w 134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68">
                  <a:moveTo>
                    <a:pt x="134" y="0"/>
                  </a:moveTo>
                  <a:lnTo>
                    <a:pt x="33" y="168"/>
                  </a:lnTo>
                  <a:lnTo>
                    <a:pt x="0" y="136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70" name="Freeform 3197"/>
            <p:cNvSpPr>
              <a:spLocks/>
            </p:cNvSpPr>
            <p:nvPr/>
          </p:nvSpPr>
          <p:spPr bwMode="auto">
            <a:xfrm>
              <a:off x="4500" y="1232"/>
              <a:ext cx="28" cy="26"/>
            </a:xfrm>
            <a:custGeom>
              <a:avLst/>
              <a:gdLst>
                <a:gd name="T0" fmla="*/ 0 w 166"/>
                <a:gd name="T1" fmla="*/ 0 h 168"/>
                <a:gd name="T2" fmla="*/ 0 w 166"/>
                <a:gd name="T3" fmla="*/ 0 h 168"/>
                <a:gd name="T4" fmla="*/ 0 w 166"/>
                <a:gd name="T5" fmla="*/ 0 h 168"/>
                <a:gd name="T6" fmla="*/ 0 w 166"/>
                <a:gd name="T7" fmla="*/ 0 h 168"/>
                <a:gd name="T8" fmla="*/ 0 w 166"/>
                <a:gd name="T9" fmla="*/ 0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6"/>
                <a:gd name="T16" fmla="*/ 0 h 168"/>
                <a:gd name="T17" fmla="*/ 166 w 166"/>
                <a:gd name="T18" fmla="*/ 168 h 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6" h="168">
                  <a:moveTo>
                    <a:pt x="166" y="32"/>
                  </a:moveTo>
                  <a:lnTo>
                    <a:pt x="134" y="0"/>
                  </a:lnTo>
                  <a:lnTo>
                    <a:pt x="0" y="136"/>
                  </a:lnTo>
                  <a:lnTo>
                    <a:pt x="33" y="168"/>
                  </a:lnTo>
                  <a:lnTo>
                    <a:pt x="166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71" name="Line 3198"/>
            <p:cNvSpPr>
              <a:spLocks noChangeShapeType="1"/>
            </p:cNvSpPr>
            <p:nvPr/>
          </p:nvSpPr>
          <p:spPr bwMode="auto">
            <a:xfrm flipH="1" flipV="1">
              <a:off x="4522" y="1250"/>
              <a:ext cx="5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72" name="Freeform 3199"/>
            <p:cNvSpPr>
              <a:spLocks/>
            </p:cNvSpPr>
            <p:nvPr/>
          </p:nvSpPr>
          <p:spPr bwMode="auto">
            <a:xfrm>
              <a:off x="4507" y="1254"/>
              <a:ext cx="22" cy="27"/>
            </a:xfrm>
            <a:custGeom>
              <a:avLst/>
              <a:gdLst>
                <a:gd name="T0" fmla="*/ 0 w 130"/>
                <a:gd name="T1" fmla="*/ 0 h 167"/>
                <a:gd name="T2" fmla="*/ 0 w 130"/>
                <a:gd name="T3" fmla="*/ 0 h 167"/>
                <a:gd name="T4" fmla="*/ 0 w 130"/>
                <a:gd name="T5" fmla="*/ 0 h 167"/>
                <a:gd name="T6" fmla="*/ 0 w 130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167"/>
                <a:gd name="T14" fmla="*/ 130 w 130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167">
                  <a:moveTo>
                    <a:pt x="130" y="31"/>
                  </a:moveTo>
                  <a:lnTo>
                    <a:pt x="98" y="0"/>
                  </a:lnTo>
                  <a:lnTo>
                    <a:pt x="0" y="167"/>
                  </a:lnTo>
                  <a:lnTo>
                    <a:pt x="130" y="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73" name="Freeform 3200"/>
            <p:cNvSpPr>
              <a:spLocks/>
            </p:cNvSpPr>
            <p:nvPr/>
          </p:nvSpPr>
          <p:spPr bwMode="auto">
            <a:xfrm>
              <a:off x="4502" y="1254"/>
              <a:ext cx="22" cy="27"/>
            </a:xfrm>
            <a:custGeom>
              <a:avLst/>
              <a:gdLst>
                <a:gd name="T0" fmla="*/ 0 w 131"/>
                <a:gd name="T1" fmla="*/ 0 h 167"/>
                <a:gd name="T2" fmla="*/ 0 w 131"/>
                <a:gd name="T3" fmla="*/ 0 h 167"/>
                <a:gd name="T4" fmla="*/ 0 w 131"/>
                <a:gd name="T5" fmla="*/ 0 h 167"/>
                <a:gd name="T6" fmla="*/ 0 w 131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67"/>
                <a:gd name="T14" fmla="*/ 131 w 131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67">
                  <a:moveTo>
                    <a:pt x="131" y="0"/>
                  </a:moveTo>
                  <a:lnTo>
                    <a:pt x="33" y="167"/>
                  </a:lnTo>
                  <a:lnTo>
                    <a:pt x="0" y="13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74" name="Freeform 3201"/>
            <p:cNvSpPr>
              <a:spLocks/>
            </p:cNvSpPr>
            <p:nvPr/>
          </p:nvSpPr>
          <p:spPr bwMode="auto">
            <a:xfrm>
              <a:off x="4502" y="1254"/>
              <a:ext cx="27" cy="27"/>
            </a:xfrm>
            <a:custGeom>
              <a:avLst/>
              <a:gdLst>
                <a:gd name="T0" fmla="*/ 0 w 163"/>
                <a:gd name="T1" fmla="*/ 0 h 167"/>
                <a:gd name="T2" fmla="*/ 0 w 163"/>
                <a:gd name="T3" fmla="*/ 0 h 167"/>
                <a:gd name="T4" fmla="*/ 0 w 163"/>
                <a:gd name="T5" fmla="*/ 0 h 167"/>
                <a:gd name="T6" fmla="*/ 0 w 163"/>
                <a:gd name="T7" fmla="*/ 0 h 167"/>
                <a:gd name="T8" fmla="*/ 0 w 163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3"/>
                <a:gd name="T16" fmla="*/ 0 h 167"/>
                <a:gd name="T17" fmla="*/ 163 w 163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3" h="167">
                  <a:moveTo>
                    <a:pt x="163" y="31"/>
                  </a:moveTo>
                  <a:lnTo>
                    <a:pt x="131" y="0"/>
                  </a:lnTo>
                  <a:lnTo>
                    <a:pt x="0" y="135"/>
                  </a:lnTo>
                  <a:lnTo>
                    <a:pt x="33" y="167"/>
                  </a:lnTo>
                  <a:lnTo>
                    <a:pt x="163" y="3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75" name="Line 3202"/>
            <p:cNvSpPr>
              <a:spLocks noChangeShapeType="1"/>
            </p:cNvSpPr>
            <p:nvPr/>
          </p:nvSpPr>
          <p:spPr bwMode="auto">
            <a:xfrm flipV="1">
              <a:off x="4502" y="1276"/>
              <a:ext cx="6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76" name="Line 3203"/>
            <p:cNvSpPr>
              <a:spLocks noChangeShapeType="1"/>
            </p:cNvSpPr>
            <p:nvPr/>
          </p:nvSpPr>
          <p:spPr bwMode="auto">
            <a:xfrm flipH="1" flipV="1">
              <a:off x="4500" y="1277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77" name="Line 3204"/>
            <p:cNvSpPr>
              <a:spLocks noChangeShapeType="1"/>
            </p:cNvSpPr>
            <p:nvPr/>
          </p:nvSpPr>
          <p:spPr bwMode="auto">
            <a:xfrm>
              <a:off x="4502" y="1280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78" name="Line 3205"/>
            <p:cNvSpPr>
              <a:spLocks noChangeShapeType="1"/>
            </p:cNvSpPr>
            <p:nvPr/>
          </p:nvSpPr>
          <p:spPr bwMode="auto">
            <a:xfrm>
              <a:off x="4521" y="1252"/>
              <a:ext cx="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79" name="Line 3206"/>
            <p:cNvSpPr>
              <a:spLocks noChangeShapeType="1"/>
            </p:cNvSpPr>
            <p:nvPr/>
          </p:nvSpPr>
          <p:spPr bwMode="auto">
            <a:xfrm flipH="1" flipV="1">
              <a:off x="4521" y="1255"/>
              <a:ext cx="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80" name="Line 3207"/>
            <p:cNvSpPr>
              <a:spLocks noChangeShapeType="1"/>
            </p:cNvSpPr>
            <p:nvPr/>
          </p:nvSpPr>
          <p:spPr bwMode="auto">
            <a:xfrm flipH="1">
              <a:off x="4523" y="1257"/>
              <a:ext cx="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81" name="Freeform 3208"/>
            <p:cNvSpPr>
              <a:spLocks/>
            </p:cNvSpPr>
            <p:nvPr/>
          </p:nvSpPr>
          <p:spPr bwMode="auto">
            <a:xfrm>
              <a:off x="4507" y="1292"/>
              <a:ext cx="20" cy="8"/>
            </a:xfrm>
            <a:custGeom>
              <a:avLst/>
              <a:gdLst>
                <a:gd name="T0" fmla="*/ 0 w 119"/>
                <a:gd name="T1" fmla="*/ 0 h 45"/>
                <a:gd name="T2" fmla="*/ 0 w 119"/>
                <a:gd name="T3" fmla="*/ 0 h 45"/>
                <a:gd name="T4" fmla="*/ 0 w 119"/>
                <a:gd name="T5" fmla="*/ 0 h 45"/>
                <a:gd name="T6" fmla="*/ 0 w 11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"/>
                <a:gd name="T13" fmla="*/ 0 h 45"/>
                <a:gd name="T14" fmla="*/ 119 w 11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" h="45">
                  <a:moveTo>
                    <a:pt x="119" y="45"/>
                  </a:moveTo>
                  <a:lnTo>
                    <a:pt x="119" y="0"/>
                  </a:lnTo>
                  <a:lnTo>
                    <a:pt x="0" y="45"/>
                  </a:lnTo>
                  <a:lnTo>
                    <a:pt x="11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82" name="Freeform 3209"/>
            <p:cNvSpPr>
              <a:spLocks/>
            </p:cNvSpPr>
            <p:nvPr/>
          </p:nvSpPr>
          <p:spPr bwMode="auto">
            <a:xfrm>
              <a:off x="4507" y="1292"/>
              <a:ext cx="20" cy="8"/>
            </a:xfrm>
            <a:custGeom>
              <a:avLst/>
              <a:gdLst>
                <a:gd name="T0" fmla="*/ 0 w 119"/>
                <a:gd name="T1" fmla="*/ 0 h 45"/>
                <a:gd name="T2" fmla="*/ 0 w 119"/>
                <a:gd name="T3" fmla="*/ 0 h 45"/>
                <a:gd name="T4" fmla="*/ 0 w 119"/>
                <a:gd name="T5" fmla="*/ 0 h 45"/>
                <a:gd name="T6" fmla="*/ 0 w 11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9"/>
                <a:gd name="T13" fmla="*/ 0 h 45"/>
                <a:gd name="T14" fmla="*/ 119 w 11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9" h="45">
                  <a:moveTo>
                    <a:pt x="11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83" name="Rectangle 3210"/>
            <p:cNvSpPr>
              <a:spLocks noChangeArrowheads="1"/>
            </p:cNvSpPr>
            <p:nvPr/>
          </p:nvSpPr>
          <p:spPr bwMode="auto">
            <a:xfrm>
              <a:off x="4507" y="1292"/>
              <a:ext cx="20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884" name="Freeform 3211"/>
            <p:cNvSpPr>
              <a:spLocks/>
            </p:cNvSpPr>
            <p:nvPr/>
          </p:nvSpPr>
          <p:spPr bwMode="auto">
            <a:xfrm>
              <a:off x="4513" y="1227"/>
              <a:ext cx="11" cy="6"/>
            </a:xfrm>
            <a:custGeom>
              <a:avLst/>
              <a:gdLst>
                <a:gd name="T0" fmla="*/ 0 w 63"/>
                <a:gd name="T1" fmla="*/ 0 h 33"/>
                <a:gd name="T2" fmla="*/ 0 w 63"/>
                <a:gd name="T3" fmla="*/ 0 h 33"/>
                <a:gd name="T4" fmla="*/ 0 w 63"/>
                <a:gd name="T5" fmla="*/ 0 h 33"/>
                <a:gd name="T6" fmla="*/ 0 w 63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33"/>
                <a:gd name="T14" fmla="*/ 63 w 63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33">
                  <a:moveTo>
                    <a:pt x="30" y="0"/>
                  </a:moveTo>
                  <a:lnTo>
                    <a:pt x="0" y="33"/>
                  </a:lnTo>
                  <a:lnTo>
                    <a:pt x="63" y="28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85" name="Freeform 3212"/>
            <p:cNvSpPr>
              <a:spLocks/>
            </p:cNvSpPr>
            <p:nvPr/>
          </p:nvSpPr>
          <p:spPr bwMode="auto">
            <a:xfrm>
              <a:off x="4513" y="1232"/>
              <a:ext cx="11" cy="5"/>
            </a:xfrm>
            <a:custGeom>
              <a:avLst/>
              <a:gdLst>
                <a:gd name="T0" fmla="*/ 0 w 63"/>
                <a:gd name="T1" fmla="*/ 0 h 34"/>
                <a:gd name="T2" fmla="*/ 0 w 63"/>
                <a:gd name="T3" fmla="*/ 0 h 34"/>
                <a:gd name="T4" fmla="*/ 0 w 63"/>
                <a:gd name="T5" fmla="*/ 0 h 34"/>
                <a:gd name="T6" fmla="*/ 0 w 63"/>
                <a:gd name="T7" fmla="*/ 0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34"/>
                <a:gd name="T14" fmla="*/ 63 w 63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34">
                  <a:moveTo>
                    <a:pt x="0" y="5"/>
                  </a:moveTo>
                  <a:lnTo>
                    <a:pt x="63" y="0"/>
                  </a:lnTo>
                  <a:lnTo>
                    <a:pt x="34" y="3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86" name="Freeform 3213"/>
            <p:cNvSpPr>
              <a:spLocks/>
            </p:cNvSpPr>
            <p:nvPr/>
          </p:nvSpPr>
          <p:spPr bwMode="auto">
            <a:xfrm>
              <a:off x="4513" y="1227"/>
              <a:ext cx="11" cy="10"/>
            </a:xfrm>
            <a:custGeom>
              <a:avLst/>
              <a:gdLst>
                <a:gd name="T0" fmla="*/ 0 w 63"/>
                <a:gd name="T1" fmla="*/ 0 h 62"/>
                <a:gd name="T2" fmla="*/ 0 w 63"/>
                <a:gd name="T3" fmla="*/ 0 h 62"/>
                <a:gd name="T4" fmla="*/ 0 w 63"/>
                <a:gd name="T5" fmla="*/ 0 h 62"/>
                <a:gd name="T6" fmla="*/ 0 w 63"/>
                <a:gd name="T7" fmla="*/ 0 h 62"/>
                <a:gd name="T8" fmla="*/ 0 w 63"/>
                <a:gd name="T9" fmla="*/ 0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62"/>
                <a:gd name="T17" fmla="*/ 63 w 63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62">
                  <a:moveTo>
                    <a:pt x="30" y="0"/>
                  </a:moveTo>
                  <a:lnTo>
                    <a:pt x="0" y="33"/>
                  </a:lnTo>
                  <a:lnTo>
                    <a:pt x="34" y="62"/>
                  </a:lnTo>
                  <a:lnTo>
                    <a:pt x="63" y="28"/>
                  </a:lnTo>
                  <a:lnTo>
                    <a:pt x="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87" name="Freeform 3214"/>
            <p:cNvSpPr>
              <a:spLocks/>
            </p:cNvSpPr>
            <p:nvPr/>
          </p:nvSpPr>
          <p:spPr bwMode="auto">
            <a:xfrm>
              <a:off x="4515" y="1226"/>
              <a:ext cx="13" cy="7"/>
            </a:xfrm>
            <a:custGeom>
              <a:avLst/>
              <a:gdLst>
                <a:gd name="T0" fmla="*/ 0 w 80"/>
                <a:gd name="T1" fmla="*/ 0 h 43"/>
                <a:gd name="T2" fmla="*/ 0 w 80"/>
                <a:gd name="T3" fmla="*/ 0 h 43"/>
                <a:gd name="T4" fmla="*/ 0 w 80"/>
                <a:gd name="T5" fmla="*/ 0 h 43"/>
                <a:gd name="T6" fmla="*/ 0 w 8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43"/>
                <a:gd name="T14" fmla="*/ 80 w 80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43">
                  <a:moveTo>
                    <a:pt x="30" y="0"/>
                  </a:moveTo>
                  <a:lnTo>
                    <a:pt x="0" y="35"/>
                  </a:lnTo>
                  <a:lnTo>
                    <a:pt x="80" y="4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88" name="Freeform 3215"/>
            <p:cNvSpPr>
              <a:spLocks/>
            </p:cNvSpPr>
            <p:nvPr/>
          </p:nvSpPr>
          <p:spPr bwMode="auto">
            <a:xfrm>
              <a:off x="4515" y="1231"/>
              <a:ext cx="13" cy="7"/>
            </a:xfrm>
            <a:custGeom>
              <a:avLst/>
              <a:gdLst>
                <a:gd name="T0" fmla="*/ 0 w 80"/>
                <a:gd name="T1" fmla="*/ 0 h 43"/>
                <a:gd name="T2" fmla="*/ 0 w 80"/>
                <a:gd name="T3" fmla="*/ 0 h 43"/>
                <a:gd name="T4" fmla="*/ 0 w 80"/>
                <a:gd name="T5" fmla="*/ 0 h 43"/>
                <a:gd name="T6" fmla="*/ 0 w 80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"/>
                <a:gd name="T13" fmla="*/ 0 h 43"/>
                <a:gd name="T14" fmla="*/ 80 w 80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" h="43">
                  <a:moveTo>
                    <a:pt x="0" y="0"/>
                  </a:moveTo>
                  <a:lnTo>
                    <a:pt x="80" y="8"/>
                  </a:lnTo>
                  <a:lnTo>
                    <a:pt x="50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89" name="Freeform 3216"/>
            <p:cNvSpPr>
              <a:spLocks/>
            </p:cNvSpPr>
            <p:nvPr/>
          </p:nvSpPr>
          <p:spPr bwMode="auto">
            <a:xfrm>
              <a:off x="4515" y="1226"/>
              <a:ext cx="13" cy="12"/>
            </a:xfrm>
            <a:custGeom>
              <a:avLst/>
              <a:gdLst>
                <a:gd name="T0" fmla="*/ 0 w 80"/>
                <a:gd name="T1" fmla="*/ 0 h 78"/>
                <a:gd name="T2" fmla="*/ 0 w 80"/>
                <a:gd name="T3" fmla="*/ 0 h 78"/>
                <a:gd name="T4" fmla="*/ 0 w 80"/>
                <a:gd name="T5" fmla="*/ 0 h 78"/>
                <a:gd name="T6" fmla="*/ 0 w 80"/>
                <a:gd name="T7" fmla="*/ 0 h 78"/>
                <a:gd name="T8" fmla="*/ 0 w 80"/>
                <a:gd name="T9" fmla="*/ 0 h 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78"/>
                <a:gd name="T17" fmla="*/ 80 w 80"/>
                <a:gd name="T18" fmla="*/ 78 h 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78">
                  <a:moveTo>
                    <a:pt x="30" y="0"/>
                  </a:moveTo>
                  <a:lnTo>
                    <a:pt x="0" y="35"/>
                  </a:lnTo>
                  <a:lnTo>
                    <a:pt x="50" y="78"/>
                  </a:lnTo>
                  <a:lnTo>
                    <a:pt x="80" y="43"/>
                  </a:lnTo>
                  <a:lnTo>
                    <a:pt x="3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90" name="Freeform 3217"/>
            <p:cNvSpPr>
              <a:spLocks/>
            </p:cNvSpPr>
            <p:nvPr/>
          </p:nvSpPr>
          <p:spPr bwMode="auto">
            <a:xfrm>
              <a:off x="4588" y="1180"/>
              <a:ext cx="31" cy="75"/>
            </a:xfrm>
            <a:custGeom>
              <a:avLst/>
              <a:gdLst>
                <a:gd name="T0" fmla="*/ 0 w 188"/>
                <a:gd name="T1" fmla="*/ 0 h 474"/>
                <a:gd name="T2" fmla="*/ 0 w 188"/>
                <a:gd name="T3" fmla="*/ 0 h 474"/>
                <a:gd name="T4" fmla="*/ 0 w 188"/>
                <a:gd name="T5" fmla="*/ 0 h 474"/>
                <a:gd name="T6" fmla="*/ 0 w 188"/>
                <a:gd name="T7" fmla="*/ 0 h 4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474"/>
                <a:gd name="T14" fmla="*/ 188 w 188"/>
                <a:gd name="T15" fmla="*/ 474 h 4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474">
                  <a:moveTo>
                    <a:pt x="43" y="0"/>
                  </a:moveTo>
                  <a:lnTo>
                    <a:pt x="0" y="14"/>
                  </a:lnTo>
                  <a:lnTo>
                    <a:pt x="188" y="47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91" name="Freeform 3218"/>
            <p:cNvSpPr>
              <a:spLocks/>
            </p:cNvSpPr>
            <p:nvPr/>
          </p:nvSpPr>
          <p:spPr bwMode="auto">
            <a:xfrm>
              <a:off x="4588" y="1182"/>
              <a:ext cx="31" cy="75"/>
            </a:xfrm>
            <a:custGeom>
              <a:avLst/>
              <a:gdLst>
                <a:gd name="T0" fmla="*/ 0 w 188"/>
                <a:gd name="T1" fmla="*/ 0 h 474"/>
                <a:gd name="T2" fmla="*/ 0 w 188"/>
                <a:gd name="T3" fmla="*/ 0 h 474"/>
                <a:gd name="T4" fmla="*/ 0 w 188"/>
                <a:gd name="T5" fmla="*/ 0 h 474"/>
                <a:gd name="T6" fmla="*/ 0 w 188"/>
                <a:gd name="T7" fmla="*/ 0 h 4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474"/>
                <a:gd name="T14" fmla="*/ 188 w 188"/>
                <a:gd name="T15" fmla="*/ 474 h 4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474">
                  <a:moveTo>
                    <a:pt x="0" y="0"/>
                  </a:moveTo>
                  <a:lnTo>
                    <a:pt x="188" y="460"/>
                  </a:lnTo>
                  <a:lnTo>
                    <a:pt x="145" y="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92" name="Freeform 3219"/>
            <p:cNvSpPr>
              <a:spLocks/>
            </p:cNvSpPr>
            <p:nvPr/>
          </p:nvSpPr>
          <p:spPr bwMode="auto">
            <a:xfrm>
              <a:off x="4588" y="1180"/>
              <a:ext cx="31" cy="77"/>
            </a:xfrm>
            <a:custGeom>
              <a:avLst/>
              <a:gdLst>
                <a:gd name="T0" fmla="*/ 0 w 188"/>
                <a:gd name="T1" fmla="*/ 0 h 488"/>
                <a:gd name="T2" fmla="*/ 0 w 188"/>
                <a:gd name="T3" fmla="*/ 0 h 488"/>
                <a:gd name="T4" fmla="*/ 0 w 188"/>
                <a:gd name="T5" fmla="*/ 0 h 488"/>
                <a:gd name="T6" fmla="*/ 0 w 188"/>
                <a:gd name="T7" fmla="*/ 0 h 488"/>
                <a:gd name="T8" fmla="*/ 0 w 188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8"/>
                <a:gd name="T16" fmla="*/ 0 h 488"/>
                <a:gd name="T17" fmla="*/ 188 w 188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8" h="488">
                  <a:moveTo>
                    <a:pt x="43" y="0"/>
                  </a:moveTo>
                  <a:lnTo>
                    <a:pt x="0" y="14"/>
                  </a:lnTo>
                  <a:lnTo>
                    <a:pt x="145" y="488"/>
                  </a:lnTo>
                  <a:lnTo>
                    <a:pt x="188" y="474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93" name="Freeform 3220"/>
            <p:cNvSpPr>
              <a:spLocks/>
            </p:cNvSpPr>
            <p:nvPr/>
          </p:nvSpPr>
          <p:spPr bwMode="auto">
            <a:xfrm>
              <a:off x="4593" y="1176"/>
              <a:ext cx="33" cy="83"/>
            </a:xfrm>
            <a:custGeom>
              <a:avLst/>
              <a:gdLst>
                <a:gd name="T0" fmla="*/ 0 w 203"/>
                <a:gd name="T1" fmla="*/ 0 h 520"/>
                <a:gd name="T2" fmla="*/ 0 w 203"/>
                <a:gd name="T3" fmla="*/ 0 h 520"/>
                <a:gd name="T4" fmla="*/ 0 w 203"/>
                <a:gd name="T5" fmla="*/ 0 h 520"/>
                <a:gd name="T6" fmla="*/ 0 w 203"/>
                <a:gd name="T7" fmla="*/ 0 h 5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"/>
                <a:gd name="T13" fmla="*/ 0 h 520"/>
                <a:gd name="T14" fmla="*/ 203 w 203"/>
                <a:gd name="T15" fmla="*/ 520 h 5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" h="520">
                  <a:moveTo>
                    <a:pt x="159" y="520"/>
                  </a:moveTo>
                  <a:lnTo>
                    <a:pt x="203" y="507"/>
                  </a:lnTo>
                  <a:lnTo>
                    <a:pt x="0" y="0"/>
                  </a:lnTo>
                  <a:lnTo>
                    <a:pt x="159" y="5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94" name="Freeform 3221"/>
            <p:cNvSpPr>
              <a:spLocks/>
            </p:cNvSpPr>
            <p:nvPr/>
          </p:nvSpPr>
          <p:spPr bwMode="auto">
            <a:xfrm>
              <a:off x="4593" y="1175"/>
              <a:ext cx="33" cy="82"/>
            </a:xfrm>
            <a:custGeom>
              <a:avLst/>
              <a:gdLst>
                <a:gd name="T0" fmla="*/ 0 w 203"/>
                <a:gd name="T1" fmla="*/ 0 h 521"/>
                <a:gd name="T2" fmla="*/ 0 w 203"/>
                <a:gd name="T3" fmla="*/ 0 h 521"/>
                <a:gd name="T4" fmla="*/ 0 w 203"/>
                <a:gd name="T5" fmla="*/ 0 h 521"/>
                <a:gd name="T6" fmla="*/ 0 w 203"/>
                <a:gd name="T7" fmla="*/ 0 h 5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3"/>
                <a:gd name="T13" fmla="*/ 0 h 521"/>
                <a:gd name="T14" fmla="*/ 203 w 203"/>
                <a:gd name="T15" fmla="*/ 521 h 5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3" h="521">
                  <a:moveTo>
                    <a:pt x="203" y="521"/>
                  </a:moveTo>
                  <a:lnTo>
                    <a:pt x="0" y="14"/>
                  </a:lnTo>
                  <a:lnTo>
                    <a:pt x="43" y="0"/>
                  </a:lnTo>
                  <a:lnTo>
                    <a:pt x="203" y="5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95" name="Freeform 3222"/>
            <p:cNvSpPr>
              <a:spLocks/>
            </p:cNvSpPr>
            <p:nvPr/>
          </p:nvSpPr>
          <p:spPr bwMode="auto">
            <a:xfrm>
              <a:off x="4593" y="1175"/>
              <a:ext cx="33" cy="84"/>
            </a:xfrm>
            <a:custGeom>
              <a:avLst/>
              <a:gdLst>
                <a:gd name="T0" fmla="*/ 0 w 203"/>
                <a:gd name="T1" fmla="*/ 0 h 534"/>
                <a:gd name="T2" fmla="*/ 0 w 203"/>
                <a:gd name="T3" fmla="*/ 0 h 534"/>
                <a:gd name="T4" fmla="*/ 0 w 203"/>
                <a:gd name="T5" fmla="*/ 0 h 534"/>
                <a:gd name="T6" fmla="*/ 0 w 203"/>
                <a:gd name="T7" fmla="*/ 0 h 534"/>
                <a:gd name="T8" fmla="*/ 0 w 203"/>
                <a:gd name="T9" fmla="*/ 0 h 5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3"/>
                <a:gd name="T16" fmla="*/ 0 h 534"/>
                <a:gd name="T17" fmla="*/ 203 w 203"/>
                <a:gd name="T18" fmla="*/ 534 h 5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3" h="534">
                  <a:moveTo>
                    <a:pt x="159" y="534"/>
                  </a:moveTo>
                  <a:lnTo>
                    <a:pt x="203" y="521"/>
                  </a:lnTo>
                  <a:lnTo>
                    <a:pt x="43" y="0"/>
                  </a:lnTo>
                  <a:lnTo>
                    <a:pt x="0" y="14"/>
                  </a:lnTo>
                  <a:lnTo>
                    <a:pt x="159" y="53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96" name="Freeform 3223"/>
            <p:cNvSpPr>
              <a:spLocks/>
            </p:cNvSpPr>
            <p:nvPr/>
          </p:nvSpPr>
          <p:spPr bwMode="auto">
            <a:xfrm>
              <a:off x="4572" y="1173"/>
              <a:ext cx="27" cy="22"/>
            </a:xfrm>
            <a:custGeom>
              <a:avLst/>
              <a:gdLst>
                <a:gd name="T0" fmla="*/ 0 w 163"/>
                <a:gd name="T1" fmla="*/ 0 h 138"/>
                <a:gd name="T2" fmla="*/ 0 w 163"/>
                <a:gd name="T3" fmla="*/ 0 h 138"/>
                <a:gd name="T4" fmla="*/ 0 w 163"/>
                <a:gd name="T5" fmla="*/ 0 h 138"/>
                <a:gd name="T6" fmla="*/ 0 w 163"/>
                <a:gd name="T7" fmla="*/ 0 h 1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"/>
                <a:gd name="T13" fmla="*/ 0 h 138"/>
                <a:gd name="T14" fmla="*/ 163 w 163"/>
                <a:gd name="T15" fmla="*/ 138 h 1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" h="138">
                  <a:moveTo>
                    <a:pt x="163" y="39"/>
                  </a:moveTo>
                  <a:lnTo>
                    <a:pt x="139" y="0"/>
                  </a:lnTo>
                  <a:lnTo>
                    <a:pt x="0" y="138"/>
                  </a:lnTo>
                  <a:lnTo>
                    <a:pt x="163" y="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97" name="Freeform 3224"/>
            <p:cNvSpPr>
              <a:spLocks/>
            </p:cNvSpPr>
            <p:nvPr/>
          </p:nvSpPr>
          <p:spPr bwMode="auto">
            <a:xfrm>
              <a:off x="4568" y="1173"/>
              <a:ext cx="27" cy="22"/>
            </a:xfrm>
            <a:custGeom>
              <a:avLst/>
              <a:gdLst>
                <a:gd name="T0" fmla="*/ 0 w 162"/>
                <a:gd name="T1" fmla="*/ 0 h 138"/>
                <a:gd name="T2" fmla="*/ 0 w 162"/>
                <a:gd name="T3" fmla="*/ 0 h 138"/>
                <a:gd name="T4" fmla="*/ 0 w 162"/>
                <a:gd name="T5" fmla="*/ 0 h 138"/>
                <a:gd name="T6" fmla="*/ 0 w 162"/>
                <a:gd name="T7" fmla="*/ 0 h 1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2"/>
                <a:gd name="T13" fmla="*/ 0 h 138"/>
                <a:gd name="T14" fmla="*/ 162 w 162"/>
                <a:gd name="T15" fmla="*/ 138 h 1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2" h="138">
                  <a:moveTo>
                    <a:pt x="162" y="0"/>
                  </a:moveTo>
                  <a:lnTo>
                    <a:pt x="23" y="138"/>
                  </a:lnTo>
                  <a:lnTo>
                    <a:pt x="0" y="99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98" name="Freeform 3225"/>
            <p:cNvSpPr>
              <a:spLocks/>
            </p:cNvSpPr>
            <p:nvPr/>
          </p:nvSpPr>
          <p:spPr bwMode="auto">
            <a:xfrm>
              <a:off x="4568" y="1173"/>
              <a:ext cx="31" cy="22"/>
            </a:xfrm>
            <a:custGeom>
              <a:avLst/>
              <a:gdLst>
                <a:gd name="T0" fmla="*/ 0 w 186"/>
                <a:gd name="T1" fmla="*/ 0 h 138"/>
                <a:gd name="T2" fmla="*/ 0 w 186"/>
                <a:gd name="T3" fmla="*/ 0 h 138"/>
                <a:gd name="T4" fmla="*/ 0 w 186"/>
                <a:gd name="T5" fmla="*/ 0 h 138"/>
                <a:gd name="T6" fmla="*/ 0 w 186"/>
                <a:gd name="T7" fmla="*/ 0 h 138"/>
                <a:gd name="T8" fmla="*/ 0 w 186"/>
                <a:gd name="T9" fmla="*/ 0 h 1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"/>
                <a:gd name="T16" fmla="*/ 0 h 138"/>
                <a:gd name="T17" fmla="*/ 186 w 186"/>
                <a:gd name="T18" fmla="*/ 138 h 1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" h="138">
                  <a:moveTo>
                    <a:pt x="186" y="39"/>
                  </a:moveTo>
                  <a:lnTo>
                    <a:pt x="162" y="0"/>
                  </a:lnTo>
                  <a:lnTo>
                    <a:pt x="0" y="99"/>
                  </a:lnTo>
                  <a:lnTo>
                    <a:pt x="23" y="138"/>
                  </a:lnTo>
                  <a:lnTo>
                    <a:pt x="186" y="3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899" name="Freeform 3226"/>
            <p:cNvSpPr>
              <a:spLocks/>
            </p:cNvSpPr>
            <p:nvPr/>
          </p:nvSpPr>
          <p:spPr bwMode="auto">
            <a:xfrm>
              <a:off x="4581" y="1237"/>
              <a:ext cx="36" cy="16"/>
            </a:xfrm>
            <a:custGeom>
              <a:avLst/>
              <a:gdLst>
                <a:gd name="T0" fmla="*/ 0 w 221"/>
                <a:gd name="T1" fmla="*/ 0 h 100"/>
                <a:gd name="T2" fmla="*/ 0 w 221"/>
                <a:gd name="T3" fmla="*/ 0 h 100"/>
                <a:gd name="T4" fmla="*/ 0 w 221"/>
                <a:gd name="T5" fmla="*/ 0 h 100"/>
                <a:gd name="T6" fmla="*/ 0 w 221"/>
                <a:gd name="T7" fmla="*/ 0 h 1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1"/>
                <a:gd name="T13" fmla="*/ 0 h 100"/>
                <a:gd name="T14" fmla="*/ 221 w 221"/>
                <a:gd name="T15" fmla="*/ 100 h 1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1" h="100">
                  <a:moveTo>
                    <a:pt x="21" y="0"/>
                  </a:moveTo>
                  <a:lnTo>
                    <a:pt x="0" y="41"/>
                  </a:lnTo>
                  <a:lnTo>
                    <a:pt x="221" y="10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00" name="Freeform 3227"/>
            <p:cNvSpPr>
              <a:spLocks/>
            </p:cNvSpPr>
            <p:nvPr/>
          </p:nvSpPr>
          <p:spPr bwMode="auto">
            <a:xfrm>
              <a:off x="4581" y="1244"/>
              <a:ext cx="36" cy="16"/>
            </a:xfrm>
            <a:custGeom>
              <a:avLst/>
              <a:gdLst>
                <a:gd name="T0" fmla="*/ 0 w 221"/>
                <a:gd name="T1" fmla="*/ 0 h 100"/>
                <a:gd name="T2" fmla="*/ 0 w 221"/>
                <a:gd name="T3" fmla="*/ 0 h 100"/>
                <a:gd name="T4" fmla="*/ 0 w 221"/>
                <a:gd name="T5" fmla="*/ 0 h 100"/>
                <a:gd name="T6" fmla="*/ 0 w 221"/>
                <a:gd name="T7" fmla="*/ 0 h 1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1"/>
                <a:gd name="T13" fmla="*/ 0 h 100"/>
                <a:gd name="T14" fmla="*/ 221 w 221"/>
                <a:gd name="T15" fmla="*/ 100 h 1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1" h="100">
                  <a:moveTo>
                    <a:pt x="0" y="0"/>
                  </a:moveTo>
                  <a:lnTo>
                    <a:pt x="221" y="59"/>
                  </a:lnTo>
                  <a:lnTo>
                    <a:pt x="20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01" name="Freeform 3228"/>
            <p:cNvSpPr>
              <a:spLocks/>
            </p:cNvSpPr>
            <p:nvPr/>
          </p:nvSpPr>
          <p:spPr bwMode="auto">
            <a:xfrm>
              <a:off x="4581" y="1237"/>
              <a:ext cx="36" cy="23"/>
            </a:xfrm>
            <a:custGeom>
              <a:avLst/>
              <a:gdLst>
                <a:gd name="T0" fmla="*/ 0 w 221"/>
                <a:gd name="T1" fmla="*/ 0 h 141"/>
                <a:gd name="T2" fmla="*/ 0 w 221"/>
                <a:gd name="T3" fmla="*/ 0 h 141"/>
                <a:gd name="T4" fmla="*/ 0 w 221"/>
                <a:gd name="T5" fmla="*/ 0 h 141"/>
                <a:gd name="T6" fmla="*/ 0 w 221"/>
                <a:gd name="T7" fmla="*/ 0 h 141"/>
                <a:gd name="T8" fmla="*/ 0 w 221"/>
                <a:gd name="T9" fmla="*/ 0 h 1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"/>
                <a:gd name="T16" fmla="*/ 0 h 141"/>
                <a:gd name="T17" fmla="*/ 221 w 221"/>
                <a:gd name="T18" fmla="*/ 141 h 1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" h="141">
                  <a:moveTo>
                    <a:pt x="21" y="0"/>
                  </a:moveTo>
                  <a:lnTo>
                    <a:pt x="0" y="41"/>
                  </a:lnTo>
                  <a:lnTo>
                    <a:pt x="200" y="141"/>
                  </a:lnTo>
                  <a:lnTo>
                    <a:pt x="221" y="100"/>
                  </a:lnTo>
                  <a:lnTo>
                    <a:pt x="2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02" name="Freeform 3229"/>
            <p:cNvSpPr>
              <a:spLocks/>
            </p:cNvSpPr>
            <p:nvPr/>
          </p:nvSpPr>
          <p:spPr bwMode="auto">
            <a:xfrm>
              <a:off x="4548" y="1206"/>
              <a:ext cx="11" cy="10"/>
            </a:xfrm>
            <a:custGeom>
              <a:avLst/>
              <a:gdLst>
                <a:gd name="T0" fmla="*/ 0 w 66"/>
                <a:gd name="T1" fmla="*/ 0 h 63"/>
                <a:gd name="T2" fmla="*/ 0 w 66"/>
                <a:gd name="T3" fmla="*/ 0 h 63"/>
                <a:gd name="T4" fmla="*/ 0 w 66"/>
                <a:gd name="T5" fmla="*/ 0 h 63"/>
                <a:gd name="T6" fmla="*/ 0 w 66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63"/>
                <a:gd name="T14" fmla="*/ 66 w 66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63">
                  <a:moveTo>
                    <a:pt x="41" y="0"/>
                  </a:moveTo>
                  <a:lnTo>
                    <a:pt x="66" y="37"/>
                  </a:lnTo>
                  <a:lnTo>
                    <a:pt x="0" y="6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03" name="Freeform 3230"/>
            <p:cNvSpPr>
              <a:spLocks/>
            </p:cNvSpPr>
            <p:nvPr/>
          </p:nvSpPr>
          <p:spPr bwMode="auto">
            <a:xfrm>
              <a:off x="4548" y="1212"/>
              <a:ext cx="11" cy="5"/>
            </a:xfrm>
            <a:custGeom>
              <a:avLst/>
              <a:gdLst>
                <a:gd name="T0" fmla="*/ 0 w 66"/>
                <a:gd name="T1" fmla="*/ 0 h 34"/>
                <a:gd name="T2" fmla="*/ 0 w 66"/>
                <a:gd name="T3" fmla="*/ 0 h 34"/>
                <a:gd name="T4" fmla="*/ 0 w 66"/>
                <a:gd name="T5" fmla="*/ 0 h 34"/>
                <a:gd name="T6" fmla="*/ 0 w 66"/>
                <a:gd name="T7" fmla="*/ 0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34"/>
                <a:gd name="T14" fmla="*/ 66 w 66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34">
                  <a:moveTo>
                    <a:pt x="66" y="0"/>
                  </a:moveTo>
                  <a:lnTo>
                    <a:pt x="0" y="26"/>
                  </a:lnTo>
                  <a:lnTo>
                    <a:pt x="46" y="34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04" name="Freeform 3231"/>
            <p:cNvSpPr>
              <a:spLocks/>
            </p:cNvSpPr>
            <p:nvPr/>
          </p:nvSpPr>
          <p:spPr bwMode="auto">
            <a:xfrm>
              <a:off x="4548" y="1206"/>
              <a:ext cx="11" cy="11"/>
            </a:xfrm>
            <a:custGeom>
              <a:avLst/>
              <a:gdLst>
                <a:gd name="T0" fmla="*/ 0 w 66"/>
                <a:gd name="T1" fmla="*/ 0 h 71"/>
                <a:gd name="T2" fmla="*/ 0 w 66"/>
                <a:gd name="T3" fmla="*/ 0 h 71"/>
                <a:gd name="T4" fmla="*/ 0 w 66"/>
                <a:gd name="T5" fmla="*/ 0 h 71"/>
                <a:gd name="T6" fmla="*/ 0 w 66"/>
                <a:gd name="T7" fmla="*/ 0 h 71"/>
                <a:gd name="T8" fmla="*/ 0 w 66"/>
                <a:gd name="T9" fmla="*/ 0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71"/>
                <a:gd name="T17" fmla="*/ 66 w 66"/>
                <a:gd name="T18" fmla="*/ 71 h 7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71">
                  <a:moveTo>
                    <a:pt x="41" y="0"/>
                  </a:moveTo>
                  <a:lnTo>
                    <a:pt x="66" y="37"/>
                  </a:lnTo>
                  <a:lnTo>
                    <a:pt x="46" y="71"/>
                  </a:lnTo>
                  <a:lnTo>
                    <a:pt x="0" y="63"/>
                  </a:lnTo>
                  <a:lnTo>
                    <a:pt x="4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05" name="Freeform 3232"/>
            <p:cNvSpPr>
              <a:spLocks/>
            </p:cNvSpPr>
            <p:nvPr/>
          </p:nvSpPr>
          <p:spPr bwMode="auto">
            <a:xfrm>
              <a:off x="4548" y="1216"/>
              <a:ext cx="7" cy="12"/>
            </a:xfrm>
            <a:custGeom>
              <a:avLst/>
              <a:gdLst>
                <a:gd name="T0" fmla="*/ 0 w 46"/>
                <a:gd name="T1" fmla="*/ 0 h 73"/>
                <a:gd name="T2" fmla="*/ 0 w 46"/>
                <a:gd name="T3" fmla="*/ 0 h 73"/>
                <a:gd name="T4" fmla="*/ 0 w 46"/>
                <a:gd name="T5" fmla="*/ 0 h 73"/>
                <a:gd name="T6" fmla="*/ 0 w 46"/>
                <a:gd name="T7" fmla="*/ 0 h 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73"/>
                <a:gd name="T14" fmla="*/ 46 w 46"/>
                <a:gd name="T15" fmla="*/ 73 h 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73">
                  <a:moveTo>
                    <a:pt x="0" y="0"/>
                  </a:moveTo>
                  <a:lnTo>
                    <a:pt x="46" y="8"/>
                  </a:lnTo>
                  <a:lnTo>
                    <a:pt x="17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06" name="Freeform 3233"/>
            <p:cNvSpPr>
              <a:spLocks/>
            </p:cNvSpPr>
            <p:nvPr/>
          </p:nvSpPr>
          <p:spPr bwMode="auto">
            <a:xfrm>
              <a:off x="4550" y="1217"/>
              <a:ext cx="6" cy="11"/>
            </a:xfrm>
            <a:custGeom>
              <a:avLst/>
              <a:gdLst>
                <a:gd name="T0" fmla="*/ 0 w 37"/>
                <a:gd name="T1" fmla="*/ 0 h 65"/>
                <a:gd name="T2" fmla="*/ 0 w 37"/>
                <a:gd name="T3" fmla="*/ 0 h 65"/>
                <a:gd name="T4" fmla="*/ 0 w 37"/>
                <a:gd name="T5" fmla="*/ 0 h 65"/>
                <a:gd name="T6" fmla="*/ 0 w 37"/>
                <a:gd name="T7" fmla="*/ 0 h 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65"/>
                <a:gd name="T14" fmla="*/ 37 w 37"/>
                <a:gd name="T15" fmla="*/ 65 h 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65">
                  <a:moveTo>
                    <a:pt x="29" y="0"/>
                  </a:moveTo>
                  <a:lnTo>
                    <a:pt x="0" y="65"/>
                  </a:lnTo>
                  <a:lnTo>
                    <a:pt x="37" y="3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07" name="Freeform 3234"/>
            <p:cNvSpPr>
              <a:spLocks/>
            </p:cNvSpPr>
            <p:nvPr/>
          </p:nvSpPr>
          <p:spPr bwMode="auto">
            <a:xfrm>
              <a:off x="4548" y="1216"/>
              <a:ext cx="8" cy="12"/>
            </a:xfrm>
            <a:custGeom>
              <a:avLst/>
              <a:gdLst>
                <a:gd name="T0" fmla="*/ 0 w 54"/>
                <a:gd name="T1" fmla="*/ 0 h 73"/>
                <a:gd name="T2" fmla="*/ 0 w 54"/>
                <a:gd name="T3" fmla="*/ 0 h 73"/>
                <a:gd name="T4" fmla="*/ 0 w 54"/>
                <a:gd name="T5" fmla="*/ 0 h 73"/>
                <a:gd name="T6" fmla="*/ 0 w 54"/>
                <a:gd name="T7" fmla="*/ 0 h 73"/>
                <a:gd name="T8" fmla="*/ 0 w 54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"/>
                <a:gd name="T16" fmla="*/ 0 h 73"/>
                <a:gd name="T17" fmla="*/ 54 w 54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" h="73">
                  <a:moveTo>
                    <a:pt x="0" y="0"/>
                  </a:moveTo>
                  <a:lnTo>
                    <a:pt x="46" y="8"/>
                  </a:lnTo>
                  <a:lnTo>
                    <a:pt x="54" y="47"/>
                  </a:lnTo>
                  <a:lnTo>
                    <a:pt x="17" y="73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08" name="Freeform 3235"/>
            <p:cNvSpPr>
              <a:spLocks/>
            </p:cNvSpPr>
            <p:nvPr/>
          </p:nvSpPr>
          <p:spPr bwMode="auto">
            <a:xfrm>
              <a:off x="4550" y="1223"/>
              <a:ext cx="11" cy="11"/>
            </a:xfrm>
            <a:custGeom>
              <a:avLst/>
              <a:gdLst>
                <a:gd name="T0" fmla="*/ 0 w 64"/>
                <a:gd name="T1" fmla="*/ 0 h 66"/>
                <a:gd name="T2" fmla="*/ 0 w 64"/>
                <a:gd name="T3" fmla="*/ 0 h 66"/>
                <a:gd name="T4" fmla="*/ 0 w 64"/>
                <a:gd name="T5" fmla="*/ 0 h 66"/>
                <a:gd name="T6" fmla="*/ 0 w 64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4"/>
                <a:gd name="T13" fmla="*/ 0 h 66"/>
                <a:gd name="T14" fmla="*/ 64 w 64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4" h="66">
                  <a:moveTo>
                    <a:pt x="0" y="26"/>
                  </a:moveTo>
                  <a:lnTo>
                    <a:pt x="37" y="0"/>
                  </a:lnTo>
                  <a:lnTo>
                    <a:pt x="64" y="6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09" name="Freeform 3236"/>
            <p:cNvSpPr>
              <a:spLocks/>
            </p:cNvSpPr>
            <p:nvPr/>
          </p:nvSpPr>
          <p:spPr bwMode="auto">
            <a:xfrm>
              <a:off x="4556" y="1223"/>
              <a:ext cx="6" cy="11"/>
            </a:xfrm>
            <a:custGeom>
              <a:avLst/>
              <a:gdLst>
                <a:gd name="T0" fmla="*/ 0 w 34"/>
                <a:gd name="T1" fmla="*/ 0 h 66"/>
                <a:gd name="T2" fmla="*/ 0 w 34"/>
                <a:gd name="T3" fmla="*/ 0 h 66"/>
                <a:gd name="T4" fmla="*/ 0 w 34"/>
                <a:gd name="T5" fmla="*/ 0 h 66"/>
                <a:gd name="T6" fmla="*/ 0 w 34"/>
                <a:gd name="T7" fmla="*/ 0 h 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66"/>
                <a:gd name="T14" fmla="*/ 34 w 34"/>
                <a:gd name="T15" fmla="*/ 66 h 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66">
                  <a:moveTo>
                    <a:pt x="0" y="0"/>
                  </a:moveTo>
                  <a:lnTo>
                    <a:pt x="27" y="66"/>
                  </a:lnTo>
                  <a:lnTo>
                    <a:pt x="34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10" name="Freeform 3237"/>
            <p:cNvSpPr>
              <a:spLocks/>
            </p:cNvSpPr>
            <p:nvPr/>
          </p:nvSpPr>
          <p:spPr bwMode="auto">
            <a:xfrm>
              <a:off x="4550" y="1223"/>
              <a:ext cx="12" cy="11"/>
            </a:xfrm>
            <a:custGeom>
              <a:avLst/>
              <a:gdLst>
                <a:gd name="T0" fmla="*/ 0 w 71"/>
                <a:gd name="T1" fmla="*/ 0 h 66"/>
                <a:gd name="T2" fmla="*/ 0 w 71"/>
                <a:gd name="T3" fmla="*/ 0 h 66"/>
                <a:gd name="T4" fmla="*/ 0 w 71"/>
                <a:gd name="T5" fmla="*/ 0 h 66"/>
                <a:gd name="T6" fmla="*/ 0 w 71"/>
                <a:gd name="T7" fmla="*/ 0 h 66"/>
                <a:gd name="T8" fmla="*/ 0 w 71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"/>
                <a:gd name="T16" fmla="*/ 0 h 66"/>
                <a:gd name="T17" fmla="*/ 71 w 71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" h="66">
                  <a:moveTo>
                    <a:pt x="0" y="26"/>
                  </a:moveTo>
                  <a:lnTo>
                    <a:pt x="37" y="0"/>
                  </a:lnTo>
                  <a:lnTo>
                    <a:pt x="71" y="20"/>
                  </a:lnTo>
                  <a:lnTo>
                    <a:pt x="64" y="66"/>
                  </a:lnTo>
                  <a:lnTo>
                    <a:pt x="0" y="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11" name="Freeform 3238"/>
            <p:cNvSpPr>
              <a:spLocks/>
            </p:cNvSpPr>
            <p:nvPr/>
          </p:nvSpPr>
          <p:spPr bwMode="auto">
            <a:xfrm>
              <a:off x="4553" y="1188"/>
              <a:ext cx="19" cy="21"/>
            </a:xfrm>
            <a:custGeom>
              <a:avLst/>
              <a:gdLst>
                <a:gd name="T0" fmla="*/ 0 w 114"/>
                <a:gd name="T1" fmla="*/ 0 h 128"/>
                <a:gd name="T2" fmla="*/ 0 w 114"/>
                <a:gd name="T3" fmla="*/ 0 h 128"/>
                <a:gd name="T4" fmla="*/ 0 w 114"/>
                <a:gd name="T5" fmla="*/ 0 h 128"/>
                <a:gd name="T6" fmla="*/ 0 w 114"/>
                <a:gd name="T7" fmla="*/ 0 h 1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28"/>
                <a:gd name="T14" fmla="*/ 114 w 114"/>
                <a:gd name="T15" fmla="*/ 128 h 1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28">
                  <a:moveTo>
                    <a:pt x="93" y="0"/>
                  </a:moveTo>
                  <a:lnTo>
                    <a:pt x="114" y="39"/>
                  </a:lnTo>
                  <a:lnTo>
                    <a:pt x="0" y="12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12" name="Freeform 3239"/>
            <p:cNvSpPr>
              <a:spLocks/>
            </p:cNvSpPr>
            <p:nvPr/>
          </p:nvSpPr>
          <p:spPr bwMode="auto">
            <a:xfrm>
              <a:off x="4553" y="1195"/>
              <a:ext cx="19" cy="15"/>
            </a:xfrm>
            <a:custGeom>
              <a:avLst/>
              <a:gdLst>
                <a:gd name="T0" fmla="*/ 0 w 114"/>
                <a:gd name="T1" fmla="*/ 0 h 98"/>
                <a:gd name="T2" fmla="*/ 0 w 114"/>
                <a:gd name="T3" fmla="*/ 0 h 98"/>
                <a:gd name="T4" fmla="*/ 0 w 114"/>
                <a:gd name="T5" fmla="*/ 0 h 98"/>
                <a:gd name="T6" fmla="*/ 0 w 114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98"/>
                <a:gd name="T14" fmla="*/ 114 w 114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98">
                  <a:moveTo>
                    <a:pt x="114" y="0"/>
                  </a:moveTo>
                  <a:lnTo>
                    <a:pt x="0" y="89"/>
                  </a:lnTo>
                  <a:lnTo>
                    <a:pt x="45" y="98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13" name="Freeform 3240"/>
            <p:cNvSpPr>
              <a:spLocks/>
            </p:cNvSpPr>
            <p:nvPr/>
          </p:nvSpPr>
          <p:spPr bwMode="auto">
            <a:xfrm>
              <a:off x="4553" y="1188"/>
              <a:ext cx="19" cy="22"/>
            </a:xfrm>
            <a:custGeom>
              <a:avLst/>
              <a:gdLst>
                <a:gd name="T0" fmla="*/ 0 w 114"/>
                <a:gd name="T1" fmla="*/ 0 h 137"/>
                <a:gd name="T2" fmla="*/ 0 w 114"/>
                <a:gd name="T3" fmla="*/ 0 h 137"/>
                <a:gd name="T4" fmla="*/ 0 w 114"/>
                <a:gd name="T5" fmla="*/ 0 h 137"/>
                <a:gd name="T6" fmla="*/ 0 w 114"/>
                <a:gd name="T7" fmla="*/ 0 h 137"/>
                <a:gd name="T8" fmla="*/ 0 w 114"/>
                <a:gd name="T9" fmla="*/ 0 h 1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4"/>
                <a:gd name="T16" fmla="*/ 0 h 137"/>
                <a:gd name="T17" fmla="*/ 114 w 114"/>
                <a:gd name="T18" fmla="*/ 137 h 1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4" h="137">
                  <a:moveTo>
                    <a:pt x="93" y="0"/>
                  </a:moveTo>
                  <a:lnTo>
                    <a:pt x="114" y="39"/>
                  </a:lnTo>
                  <a:lnTo>
                    <a:pt x="45" y="137"/>
                  </a:lnTo>
                  <a:lnTo>
                    <a:pt x="0" y="128"/>
                  </a:lnTo>
                  <a:lnTo>
                    <a:pt x="9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14" name="Freeform 3241"/>
            <p:cNvSpPr>
              <a:spLocks/>
            </p:cNvSpPr>
            <p:nvPr/>
          </p:nvSpPr>
          <p:spPr bwMode="auto">
            <a:xfrm>
              <a:off x="4553" y="1209"/>
              <a:ext cx="7" cy="24"/>
            </a:xfrm>
            <a:custGeom>
              <a:avLst/>
              <a:gdLst>
                <a:gd name="T0" fmla="*/ 0 w 45"/>
                <a:gd name="T1" fmla="*/ 0 h 154"/>
                <a:gd name="T2" fmla="*/ 0 w 45"/>
                <a:gd name="T3" fmla="*/ 0 h 154"/>
                <a:gd name="T4" fmla="*/ 0 w 45"/>
                <a:gd name="T5" fmla="*/ 0 h 154"/>
                <a:gd name="T6" fmla="*/ 0 w 45"/>
                <a:gd name="T7" fmla="*/ 0 h 1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54"/>
                <a:gd name="T14" fmla="*/ 45 w 45"/>
                <a:gd name="T15" fmla="*/ 154 h 1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54">
                  <a:moveTo>
                    <a:pt x="0" y="0"/>
                  </a:moveTo>
                  <a:lnTo>
                    <a:pt x="45" y="9"/>
                  </a:lnTo>
                  <a:lnTo>
                    <a:pt x="37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15" name="Freeform 3242"/>
            <p:cNvSpPr>
              <a:spLocks/>
            </p:cNvSpPr>
            <p:nvPr/>
          </p:nvSpPr>
          <p:spPr bwMode="auto">
            <a:xfrm>
              <a:off x="4559" y="1210"/>
              <a:ext cx="6" cy="23"/>
            </a:xfrm>
            <a:custGeom>
              <a:avLst/>
              <a:gdLst>
                <a:gd name="T0" fmla="*/ 0 w 36"/>
                <a:gd name="T1" fmla="*/ 0 h 145"/>
                <a:gd name="T2" fmla="*/ 0 w 36"/>
                <a:gd name="T3" fmla="*/ 0 h 145"/>
                <a:gd name="T4" fmla="*/ 0 w 36"/>
                <a:gd name="T5" fmla="*/ 0 h 145"/>
                <a:gd name="T6" fmla="*/ 0 w 36"/>
                <a:gd name="T7" fmla="*/ 0 h 1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145"/>
                <a:gd name="T14" fmla="*/ 36 w 36"/>
                <a:gd name="T15" fmla="*/ 145 h 1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145">
                  <a:moveTo>
                    <a:pt x="8" y="0"/>
                  </a:moveTo>
                  <a:lnTo>
                    <a:pt x="0" y="145"/>
                  </a:lnTo>
                  <a:lnTo>
                    <a:pt x="36" y="11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16" name="Freeform 3243"/>
            <p:cNvSpPr>
              <a:spLocks/>
            </p:cNvSpPr>
            <p:nvPr/>
          </p:nvSpPr>
          <p:spPr bwMode="auto">
            <a:xfrm>
              <a:off x="4553" y="1209"/>
              <a:ext cx="12" cy="24"/>
            </a:xfrm>
            <a:custGeom>
              <a:avLst/>
              <a:gdLst>
                <a:gd name="T0" fmla="*/ 0 w 73"/>
                <a:gd name="T1" fmla="*/ 0 h 154"/>
                <a:gd name="T2" fmla="*/ 0 w 73"/>
                <a:gd name="T3" fmla="*/ 0 h 154"/>
                <a:gd name="T4" fmla="*/ 0 w 73"/>
                <a:gd name="T5" fmla="*/ 0 h 154"/>
                <a:gd name="T6" fmla="*/ 0 w 73"/>
                <a:gd name="T7" fmla="*/ 0 h 154"/>
                <a:gd name="T8" fmla="*/ 0 w 73"/>
                <a:gd name="T9" fmla="*/ 0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"/>
                <a:gd name="T16" fmla="*/ 0 h 154"/>
                <a:gd name="T17" fmla="*/ 73 w 73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" h="154">
                  <a:moveTo>
                    <a:pt x="0" y="0"/>
                  </a:moveTo>
                  <a:lnTo>
                    <a:pt x="45" y="9"/>
                  </a:lnTo>
                  <a:lnTo>
                    <a:pt x="73" y="126"/>
                  </a:lnTo>
                  <a:lnTo>
                    <a:pt x="37" y="154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17" name="Freeform 3244"/>
            <p:cNvSpPr>
              <a:spLocks/>
            </p:cNvSpPr>
            <p:nvPr/>
          </p:nvSpPr>
          <p:spPr bwMode="auto">
            <a:xfrm>
              <a:off x="4559" y="1229"/>
              <a:ext cx="23" cy="15"/>
            </a:xfrm>
            <a:custGeom>
              <a:avLst/>
              <a:gdLst>
                <a:gd name="T0" fmla="*/ 0 w 141"/>
                <a:gd name="T1" fmla="*/ 0 h 98"/>
                <a:gd name="T2" fmla="*/ 0 w 141"/>
                <a:gd name="T3" fmla="*/ 0 h 98"/>
                <a:gd name="T4" fmla="*/ 0 w 141"/>
                <a:gd name="T5" fmla="*/ 0 h 98"/>
                <a:gd name="T6" fmla="*/ 0 w 141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98"/>
                <a:gd name="T14" fmla="*/ 141 w 141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98">
                  <a:moveTo>
                    <a:pt x="0" y="28"/>
                  </a:moveTo>
                  <a:lnTo>
                    <a:pt x="36" y="0"/>
                  </a:lnTo>
                  <a:lnTo>
                    <a:pt x="141" y="9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18" name="Freeform 3245"/>
            <p:cNvSpPr>
              <a:spLocks/>
            </p:cNvSpPr>
            <p:nvPr/>
          </p:nvSpPr>
          <p:spPr bwMode="auto">
            <a:xfrm>
              <a:off x="4565" y="1229"/>
              <a:ext cx="18" cy="15"/>
            </a:xfrm>
            <a:custGeom>
              <a:avLst/>
              <a:gdLst>
                <a:gd name="T0" fmla="*/ 0 w 107"/>
                <a:gd name="T1" fmla="*/ 0 h 98"/>
                <a:gd name="T2" fmla="*/ 0 w 107"/>
                <a:gd name="T3" fmla="*/ 0 h 98"/>
                <a:gd name="T4" fmla="*/ 0 w 107"/>
                <a:gd name="T5" fmla="*/ 0 h 98"/>
                <a:gd name="T6" fmla="*/ 0 w 107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98"/>
                <a:gd name="T14" fmla="*/ 107 w 107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98">
                  <a:moveTo>
                    <a:pt x="0" y="0"/>
                  </a:moveTo>
                  <a:lnTo>
                    <a:pt x="105" y="98"/>
                  </a:lnTo>
                  <a:lnTo>
                    <a:pt x="107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19" name="Freeform 3246"/>
            <p:cNvSpPr>
              <a:spLocks/>
            </p:cNvSpPr>
            <p:nvPr/>
          </p:nvSpPr>
          <p:spPr bwMode="auto">
            <a:xfrm>
              <a:off x="4559" y="1229"/>
              <a:ext cx="24" cy="15"/>
            </a:xfrm>
            <a:custGeom>
              <a:avLst/>
              <a:gdLst>
                <a:gd name="T0" fmla="*/ 0 w 143"/>
                <a:gd name="T1" fmla="*/ 0 h 98"/>
                <a:gd name="T2" fmla="*/ 0 w 143"/>
                <a:gd name="T3" fmla="*/ 0 h 98"/>
                <a:gd name="T4" fmla="*/ 0 w 143"/>
                <a:gd name="T5" fmla="*/ 0 h 98"/>
                <a:gd name="T6" fmla="*/ 0 w 143"/>
                <a:gd name="T7" fmla="*/ 0 h 98"/>
                <a:gd name="T8" fmla="*/ 0 w 143"/>
                <a:gd name="T9" fmla="*/ 0 h 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3"/>
                <a:gd name="T16" fmla="*/ 0 h 98"/>
                <a:gd name="T17" fmla="*/ 143 w 143"/>
                <a:gd name="T18" fmla="*/ 98 h 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3" h="98">
                  <a:moveTo>
                    <a:pt x="0" y="28"/>
                  </a:moveTo>
                  <a:lnTo>
                    <a:pt x="36" y="0"/>
                  </a:lnTo>
                  <a:lnTo>
                    <a:pt x="143" y="53"/>
                  </a:lnTo>
                  <a:lnTo>
                    <a:pt x="141" y="98"/>
                  </a:lnTo>
                  <a:lnTo>
                    <a:pt x="0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20" name="Line 3247"/>
            <p:cNvSpPr>
              <a:spLocks noChangeShapeType="1"/>
            </p:cNvSpPr>
            <p:nvPr/>
          </p:nvSpPr>
          <p:spPr bwMode="auto">
            <a:xfrm flipV="1">
              <a:off x="4526" y="1254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21" name="Line 3248"/>
            <p:cNvSpPr>
              <a:spLocks noChangeShapeType="1"/>
            </p:cNvSpPr>
            <p:nvPr/>
          </p:nvSpPr>
          <p:spPr bwMode="auto">
            <a:xfrm flipH="1" flipV="1">
              <a:off x="4528" y="1257"/>
              <a:ext cx="1" cy="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22" name="Line 3249"/>
            <p:cNvSpPr>
              <a:spLocks noChangeShapeType="1"/>
            </p:cNvSpPr>
            <p:nvPr/>
          </p:nvSpPr>
          <p:spPr bwMode="auto">
            <a:xfrm flipH="1">
              <a:off x="4530" y="1257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23" name="Freeform 3250"/>
            <p:cNvSpPr>
              <a:spLocks/>
            </p:cNvSpPr>
            <p:nvPr/>
          </p:nvSpPr>
          <p:spPr bwMode="auto">
            <a:xfrm>
              <a:off x="4532" y="1225"/>
              <a:ext cx="26" cy="29"/>
            </a:xfrm>
            <a:custGeom>
              <a:avLst/>
              <a:gdLst>
                <a:gd name="T0" fmla="*/ 0 w 154"/>
                <a:gd name="T1" fmla="*/ 0 h 187"/>
                <a:gd name="T2" fmla="*/ 0 w 154"/>
                <a:gd name="T3" fmla="*/ 0 h 187"/>
                <a:gd name="T4" fmla="*/ 0 w 154"/>
                <a:gd name="T5" fmla="*/ 0 h 187"/>
                <a:gd name="T6" fmla="*/ 0 w 154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4"/>
                <a:gd name="T13" fmla="*/ 0 h 187"/>
                <a:gd name="T14" fmla="*/ 154 w 154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4" h="187">
                  <a:moveTo>
                    <a:pt x="154" y="32"/>
                  </a:moveTo>
                  <a:lnTo>
                    <a:pt x="121" y="0"/>
                  </a:lnTo>
                  <a:lnTo>
                    <a:pt x="0" y="187"/>
                  </a:lnTo>
                  <a:lnTo>
                    <a:pt x="154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24" name="Freeform 3251"/>
            <p:cNvSpPr>
              <a:spLocks/>
            </p:cNvSpPr>
            <p:nvPr/>
          </p:nvSpPr>
          <p:spPr bwMode="auto">
            <a:xfrm>
              <a:off x="4526" y="1225"/>
              <a:ext cx="26" cy="29"/>
            </a:xfrm>
            <a:custGeom>
              <a:avLst/>
              <a:gdLst>
                <a:gd name="T0" fmla="*/ 0 w 153"/>
                <a:gd name="T1" fmla="*/ 0 h 187"/>
                <a:gd name="T2" fmla="*/ 0 w 153"/>
                <a:gd name="T3" fmla="*/ 0 h 187"/>
                <a:gd name="T4" fmla="*/ 0 w 153"/>
                <a:gd name="T5" fmla="*/ 0 h 187"/>
                <a:gd name="T6" fmla="*/ 0 w 153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"/>
                <a:gd name="T13" fmla="*/ 0 h 187"/>
                <a:gd name="T14" fmla="*/ 153 w 153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" h="187">
                  <a:moveTo>
                    <a:pt x="153" y="0"/>
                  </a:moveTo>
                  <a:lnTo>
                    <a:pt x="32" y="187"/>
                  </a:lnTo>
                  <a:lnTo>
                    <a:pt x="0" y="15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25" name="Freeform 3252"/>
            <p:cNvSpPr>
              <a:spLocks/>
            </p:cNvSpPr>
            <p:nvPr/>
          </p:nvSpPr>
          <p:spPr bwMode="auto">
            <a:xfrm>
              <a:off x="4526" y="1225"/>
              <a:ext cx="32" cy="29"/>
            </a:xfrm>
            <a:custGeom>
              <a:avLst/>
              <a:gdLst>
                <a:gd name="T0" fmla="*/ 0 w 186"/>
                <a:gd name="T1" fmla="*/ 0 h 187"/>
                <a:gd name="T2" fmla="*/ 0 w 186"/>
                <a:gd name="T3" fmla="*/ 0 h 187"/>
                <a:gd name="T4" fmla="*/ 0 w 186"/>
                <a:gd name="T5" fmla="*/ 0 h 187"/>
                <a:gd name="T6" fmla="*/ 0 w 186"/>
                <a:gd name="T7" fmla="*/ 0 h 187"/>
                <a:gd name="T8" fmla="*/ 0 w 186"/>
                <a:gd name="T9" fmla="*/ 0 h 1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6"/>
                <a:gd name="T16" fmla="*/ 0 h 187"/>
                <a:gd name="T17" fmla="*/ 186 w 186"/>
                <a:gd name="T18" fmla="*/ 187 h 1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6" h="187">
                  <a:moveTo>
                    <a:pt x="186" y="32"/>
                  </a:moveTo>
                  <a:lnTo>
                    <a:pt x="153" y="0"/>
                  </a:lnTo>
                  <a:lnTo>
                    <a:pt x="0" y="155"/>
                  </a:lnTo>
                  <a:lnTo>
                    <a:pt x="32" y="187"/>
                  </a:lnTo>
                  <a:lnTo>
                    <a:pt x="186" y="3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26" name="Freeform 3253"/>
            <p:cNvSpPr>
              <a:spLocks/>
            </p:cNvSpPr>
            <p:nvPr/>
          </p:nvSpPr>
          <p:spPr bwMode="auto">
            <a:xfrm>
              <a:off x="4553" y="1187"/>
              <a:ext cx="21" cy="16"/>
            </a:xfrm>
            <a:custGeom>
              <a:avLst/>
              <a:gdLst>
                <a:gd name="T0" fmla="*/ 0 w 125"/>
                <a:gd name="T1" fmla="*/ 0 h 102"/>
                <a:gd name="T2" fmla="*/ 0 w 125"/>
                <a:gd name="T3" fmla="*/ 0 h 102"/>
                <a:gd name="T4" fmla="*/ 0 w 125"/>
                <a:gd name="T5" fmla="*/ 0 h 102"/>
                <a:gd name="T6" fmla="*/ 0 w 125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102"/>
                <a:gd name="T14" fmla="*/ 125 w 125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102">
                  <a:moveTo>
                    <a:pt x="125" y="40"/>
                  </a:moveTo>
                  <a:lnTo>
                    <a:pt x="104" y="0"/>
                  </a:lnTo>
                  <a:lnTo>
                    <a:pt x="0" y="102"/>
                  </a:lnTo>
                  <a:lnTo>
                    <a:pt x="125" y="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27" name="Freeform 3254"/>
            <p:cNvSpPr>
              <a:spLocks/>
            </p:cNvSpPr>
            <p:nvPr/>
          </p:nvSpPr>
          <p:spPr bwMode="auto">
            <a:xfrm>
              <a:off x="4550" y="1187"/>
              <a:ext cx="21" cy="16"/>
            </a:xfrm>
            <a:custGeom>
              <a:avLst/>
              <a:gdLst>
                <a:gd name="T0" fmla="*/ 0 w 124"/>
                <a:gd name="T1" fmla="*/ 0 h 102"/>
                <a:gd name="T2" fmla="*/ 0 w 124"/>
                <a:gd name="T3" fmla="*/ 0 h 102"/>
                <a:gd name="T4" fmla="*/ 0 w 124"/>
                <a:gd name="T5" fmla="*/ 0 h 102"/>
                <a:gd name="T6" fmla="*/ 0 w 124"/>
                <a:gd name="T7" fmla="*/ 0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"/>
                <a:gd name="T13" fmla="*/ 0 h 102"/>
                <a:gd name="T14" fmla="*/ 124 w 124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" h="102">
                  <a:moveTo>
                    <a:pt x="124" y="0"/>
                  </a:moveTo>
                  <a:lnTo>
                    <a:pt x="20" y="102"/>
                  </a:lnTo>
                  <a:lnTo>
                    <a:pt x="0" y="62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28" name="Freeform 3255"/>
            <p:cNvSpPr>
              <a:spLocks/>
            </p:cNvSpPr>
            <p:nvPr/>
          </p:nvSpPr>
          <p:spPr bwMode="auto">
            <a:xfrm>
              <a:off x="4550" y="1187"/>
              <a:ext cx="24" cy="16"/>
            </a:xfrm>
            <a:custGeom>
              <a:avLst/>
              <a:gdLst>
                <a:gd name="T0" fmla="*/ 0 w 145"/>
                <a:gd name="T1" fmla="*/ 0 h 102"/>
                <a:gd name="T2" fmla="*/ 0 w 145"/>
                <a:gd name="T3" fmla="*/ 0 h 102"/>
                <a:gd name="T4" fmla="*/ 0 w 145"/>
                <a:gd name="T5" fmla="*/ 0 h 102"/>
                <a:gd name="T6" fmla="*/ 0 w 145"/>
                <a:gd name="T7" fmla="*/ 0 h 102"/>
                <a:gd name="T8" fmla="*/ 0 w 145"/>
                <a:gd name="T9" fmla="*/ 0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5"/>
                <a:gd name="T16" fmla="*/ 0 h 102"/>
                <a:gd name="T17" fmla="*/ 145 w 145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5" h="102">
                  <a:moveTo>
                    <a:pt x="145" y="40"/>
                  </a:moveTo>
                  <a:lnTo>
                    <a:pt x="124" y="0"/>
                  </a:lnTo>
                  <a:lnTo>
                    <a:pt x="0" y="62"/>
                  </a:lnTo>
                  <a:lnTo>
                    <a:pt x="20" y="102"/>
                  </a:lnTo>
                  <a:lnTo>
                    <a:pt x="145" y="4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29" name="Freeform 3256"/>
            <p:cNvSpPr>
              <a:spLocks/>
            </p:cNvSpPr>
            <p:nvPr/>
          </p:nvSpPr>
          <p:spPr bwMode="auto">
            <a:xfrm>
              <a:off x="4548" y="1187"/>
              <a:ext cx="23" cy="15"/>
            </a:xfrm>
            <a:custGeom>
              <a:avLst/>
              <a:gdLst>
                <a:gd name="T0" fmla="*/ 0 w 140"/>
                <a:gd name="T1" fmla="*/ 0 h 95"/>
                <a:gd name="T2" fmla="*/ 0 w 140"/>
                <a:gd name="T3" fmla="*/ 0 h 95"/>
                <a:gd name="T4" fmla="*/ 0 w 140"/>
                <a:gd name="T5" fmla="*/ 0 h 95"/>
                <a:gd name="T6" fmla="*/ 0 w 140"/>
                <a:gd name="T7" fmla="*/ 0 h 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95"/>
                <a:gd name="T14" fmla="*/ 140 w 140"/>
                <a:gd name="T15" fmla="*/ 95 h 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95">
                  <a:moveTo>
                    <a:pt x="0" y="52"/>
                  </a:moveTo>
                  <a:lnTo>
                    <a:pt x="17" y="95"/>
                  </a:lnTo>
                  <a:lnTo>
                    <a:pt x="140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30" name="Freeform 3257"/>
            <p:cNvSpPr>
              <a:spLocks/>
            </p:cNvSpPr>
            <p:nvPr/>
          </p:nvSpPr>
          <p:spPr bwMode="auto">
            <a:xfrm>
              <a:off x="4550" y="1187"/>
              <a:ext cx="24" cy="15"/>
            </a:xfrm>
            <a:custGeom>
              <a:avLst/>
              <a:gdLst>
                <a:gd name="T0" fmla="*/ 0 w 140"/>
                <a:gd name="T1" fmla="*/ 0 h 95"/>
                <a:gd name="T2" fmla="*/ 0 w 140"/>
                <a:gd name="T3" fmla="*/ 0 h 95"/>
                <a:gd name="T4" fmla="*/ 0 w 140"/>
                <a:gd name="T5" fmla="*/ 0 h 95"/>
                <a:gd name="T6" fmla="*/ 0 w 140"/>
                <a:gd name="T7" fmla="*/ 0 h 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95"/>
                <a:gd name="T14" fmla="*/ 140 w 140"/>
                <a:gd name="T15" fmla="*/ 95 h 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95">
                  <a:moveTo>
                    <a:pt x="0" y="95"/>
                  </a:moveTo>
                  <a:lnTo>
                    <a:pt x="123" y="0"/>
                  </a:lnTo>
                  <a:lnTo>
                    <a:pt x="140" y="42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31" name="Freeform 3258"/>
            <p:cNvSpPr>
              <a:spLocks/>
            </p:cNvSpPr>
            <p:nvPr/>
          </p:nvSpPr>
          <p:spPr bwMode="auto">
            <a:xfrm>
              <a:off x="4548" y="1187"/>
              <a:ext cx="26" cy="15"/>
            </a:xfrm>
            <a:custGeom>
              <a:avLst/>
              <a:gdLst>
                <a:gd name="T0" fmla="*/ 0 w 157"/>
                <a:gd name="T1" fmla="*/ 0 h 95"/>
                <a:gd name="T2" fmla="*/ 0 w 157"/>
                <a:gd name="T3" fmla="*/ 0 h 95"/>
                <a:gd name="T4" fmla="*/ 0 w 157"/>
                <a:gd name="T5" fmla="*/ 0 h 95"/>
                <a:gd name="T6" fmla="*/ 0 w 157"/>
                <a:gd name="T7" fmla="*/ 0 h 95"/>
                <a:gd name="T8" fmla="*/ 0 w 157"/>
                <a:gd name="T9" fmla="*/ 0 h 9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7"/>
                <a:gd name="T16" fmla="*/ 0 h 95"/>
                <a:gd name="T17" fmla="*/ 157 w 157"/>
                <a:gd name="T18" fmla="*/ 95 h 9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7" h="95">
                  <a:moveTo>
                    <a:pt x="0" y="52"/>
                  </a:moveTo>
                  <a:lnTo>
                    <a:pt x="17" y="95"/>
                  </a:lnTo>
                  <a:lnTo>
                    <a:pt x="157" y="42"/>
                  </a:lnTo>
                  <a:lnTo>
                    <a:pt x="140" y="0"/>
                  </a:lnTo>
                  <a:lnTo>
                    <a:pt x="0" y="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32" name="Line 3259"/>
            <p:cNvSpPr>
              <a:spLocks noChangeShapeType="1"/>
            </p:cNvSpPr>
            <p:nvPr/>
          </p:nvSpPr>
          <p:spPr bwMode="auto">
            <a:xfrm flipH="1" flipV="1">
              <a:off x="4548" y="1220"/>
              <a:ext cx="7" cy="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33" name="Freeform 3260"/>
            <p:cNvSpPr>
              <a:spLocks/>
            </p:cNvSpPr>
            <p:nvPr/>
          </p:nvSpPr>
          <p:spPr bwMode="auto">
            <a:xfrm>
              <a:off x="4545" y="1205"/>
              <a:ext cx="10" cy="14"/>
            </a:xfrm>
            <a:custGeom>
              <a:avLst/>
              <a:gdLst>
                <a:gd name="T0" fmla="*/ 0 w 62"/>
                <a:gd name="T1" fmla="*/ 0 h 86"/>
                <a:gd name="T2" fmla="*/ 0 w 62"/>
                <a:gd name="T3" fmla="*/ 0 h 86"/>
                <a:gd name="T4" fmla="*/ 0 w 62"/>
                <a:gd name="T5" fmla="*/ 0 h 86"/>
                <a:gd name="T6" fmla="*/ 0 w 62"/>
                <a:gd name="T7" fmla="*/ 0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86"/>
                <a:gd name="T14" fmla="*/ 62 w 62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86">
                  <a:moveTo>
                    <a:pt x="45" y="0"/>
                  </a:moveTo>
                  <a:lnTo>
                    <a:pt x="0" y="9"/>
                  </a:lnTo>
                  <a:lnTo>
                    <a:pt x="62" y="8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34" name="Freeform 3261"/>
            <p:cNvSpPr>
              <a:spLocks/>
            </p:cNvSpPr>
            <p:nvPr/>
          </p:nvSpPr>
          <p:spPr bwMode="auto">
            <a:xfrm>
              <a:off x="4545" y="1207"/>
              <a:ext cx="10" cy="13"/>
            </a:xfrm>
            <a:custGeom>
              <a:avLst/>
              <a:gdLst>
                <a:gd name="T0" fmla="*/ 0 w 62"/>
                <a:gd name="T1" fmla="*/ 0 h 85"/>
                <a:gd name="T2" fmla="*/ 0 w 62"/>
                <a:gd name="T3" fmla="*/ 0 h 85"/>
                <a:gd name="T4" fmla="*/ 0 w 62"/>
                <a:gd name="T5" fmla="*/ 0 h 85"/>
                <a:gd name="T6" fmla="*/ 0 w 62"/>
                <a:gd name="T7" fmla="*/ 0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2"/>
                <a:gd name="T13" fmla="*/ 0 h 85"/>
                <a:gd name="T14" fmla="*/ 62 w 62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2" h="85">
                  <a:moveTo>
                    <a:pt x="0" y="0"/>
                  </a:moveTo>
                  <a:lnTo>
                    <a:pt x="62" y="77"/>
                  </a:lnTo>
                  <a:lnTo>
                    <a:pt x="16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35" name="Freeform 3262"/>
            <p:cNvSpPr>
              <a:spLocks/>
            </p:cNvSpPr>
            <p:nvPr/>
          </p:nvSpPr>
          <p:spPr bwMode="auto">
            <a:xfrm>
              <a:off x="4545" y="1205"/>
              <a:ext cx="10" cy="15"/>
            </a:xfrm>
            <a:custGeom>
              <a:avLst/>
              <a:gdLst>
                <a:gd name="T0" fmla="*/ 0 w 62"/>
                <a:gd name="T1" fmla="*/ 0 h 94"/>
                <a:gd name="T2" fmla="*/ 0 w 62"/>
                <a:gd name="T3" fmla="*/ 0 h 94"/>
                <a:gd name="T4" fmla="*/ 0 w 62"/>
                <a:gd name="T5" fmla="*/ 0 h 94"/>
                <a:gd name="T6" fmla="*/ 0 w 62"/>
                <a:gd name="T7" fmla="*/ 0 h 94"/>
                <a:gd name="T8" fmla="*/ 0 w 62"/>
                <a:gd name="T9" fmla="*/ 0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94"/>
                <a:gd name="T17" fmla="*/ 62 w 62"/>
                <a:gd name="T18" fmla="*/ 94 h 9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94">
                  <a:moveTo>
                    <a:pt x="45" y="0"/>
                  </a:moveTo>
                  <a:lnTo>
                    <a:pt x="0" y="9"/>
                  </a:lnTo>
                  <a:lnTo>
                    <a:pt x="16" y="94"/>
                  </a:lnTo>
                  <a:lnTo>
                    <a:pt x="62" y="86"/>
                  </a:lnTo>
                  <a:lnTo>
                    <a:pt x="4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36" name="Freeform 3263"/>
            <p:cNvSpPr>
              <a:spLocks/>
            </p:cNvSpPr>
            <p:nvPr/>
          </p:nvSpPr>
          <p:spPr bwMode="auto">
            <a:xfrm>
              <a:off x="4542" y="1207"/>
              <a:ext cx="13" cy="14"/>
            </a:xfrm>
            <a:custGeom>
              <a:avLst/>
              <a:gdLst>
                <a:gd name="T0" fmla="*/ 0 w 76"/>
                <a:gd name="T1" fmla="*/ 0 h 88"/>
                <a:gd name="T2" fmla="*/ 0 w 76"/>
                <a:gd name="T3" fmla="*/ 0 h 88"/>
                <a:gd name="T4" fmla="*/ 0 w 76"/>
                <a:gd name="T5" fmla="*/ 0 h 88"/>
                <a:gd name="T6" fmla="*/ 0 w 76"/>
                <a:gd name="T7" fmla="*/ 0 h 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88"/>
                <a:gd name="T14" fmla="*/ 76 w 76"/>
                <a:gd name="T15" fmla="*/ 88 h 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88">
                  <a:moveTo>
                    <a:pt x="33" y="88"/>
                  </a:moveTo>
                  <a:lnTo>
                    <a:pt x="76" y="72"/>
                  </a:lnTo>
                  <a:lnTo>
                    <a:pt x="0" y="0"/>
                  </a:lnTo>
                  <a:lnTo>
                    <a:pt x="33" y="8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37" name="Freeform 3264"/>
            <p:cNvSpPr>
              <a:spLocks/>
            </p:cNvSpPr>
            <p:nvPr/>
          </p:nvSpPr>
          <p:spPr bwMode="auto">
            <a:xfrm>
              <a:off x="4542" y="1205"/>
              <a:ext cx="13" cy="13"/>
            </a:xfrm>
            <a:custGeom>
              <a:avLst/>
              <a:gdLst>
                <a:gd name="T0" fmla="*/ 0 w 76"/>
                <a:gd name="T1" fmla="*/ 0 h 87"/>
                <a:gd name="T2" fmla="*/ 0 w 76"/>
                <a:gd name="T3" fmla="*/ 0 h 87"/>
                <a:gd name="T4" fmla="*/ 0 w 76"/>
                <a:gd name="T5" fmla="*/ 0 h 87"/>
                <a:gd name="T6" fmla="*/ 0 w 76"/>
                <a:gd name="T7" fmla="*/ 0 h 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87"/>
                <a:gd name="T14" fmla="*/ 76 w 76"/>
                <a:gd name="T15" fmla="*/ 87 h 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87">
                  <a:moveTo>
                    <a:pt x="76" y="87"/>
                  </a:moveTo>
                  <a:lnTo>
                    <a:pt x="0" y="15"/>
                  </a:lnTo>
                  <a:lnTo>
                    <a:pt x="42" y="0"/>
                  </a:lnTo>
                  <a:lnTo>
                    <a:pt x="76" y="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38" name="Freeform 3265"/>
            <p:cNvSpPr>
              <a:spLocks/>
            </p:cNvSpPr>
            <p:nvPr/>
          </p:nvSpPr>
          <p:spPr bwMode="auto">
            <a:xfrm>
              <a:off x="4542" y="1205"/>
              <a:ext cx="13" cy="16"/>
            </a:xfrm>
            <a:custGeom>
              <a:avLst/>
              <a:gdLst>
                <a:gd name="T0" fmla="*/ 0 w 76"/>
                <a:gd name="T1" fmla="*/ 0 h 103"/>
                <a:gd name="T2" fmla="*/ 0 w 76"/>
                <a:gd name="T3" fmla="*/ 0 h 103"/>
                <a:gd name="T4" fmla="*/ 0 w 76"/>
                <a:gd name="T5" fmla="*/ 0 h 103"/>
                <a:gd name="T6" fmla="*/ 0 w 76"/>
                <a:gd name="T7" fmla="*/ 0 h 103"/>
                <a:gd name="T8" fmla="*/ 0 w 76"/>
                <a:gd name="T9" fmla="*/ 0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03"/>
                <a:gd name="T17" fmla="*/ 76 w 76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03">
                  <a:moveTo>
                    <a:pt x="33" y="103"/>
                  </a:moveTo>
                  <a:lnTo>
                    <a:pt x="76" y="87"/>
                  </a:lnTo>
                  <a:lnTo>
                    <a:pt x="42" y="0"/>
                  </a:lnTo>
                  <a:lnTo>
                    <a:pt x="0" y="15"/>
                  </a:lnTo>
                  <a:lnTo>
                    <a:pt x="33" y="10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39" name="Line 3266"/>
            <p:cNvSpPr>
              <a:spLocks noChangeShapeType="1"/>
            </p:cNvSpPr>
            <p:nvPr/>
          </p:nvSpPr>
          <p:spPr bwMode="auto">
            <a:xfrm>
              <a:off x="4548" y="1198"/>
              <a:ext cx="5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40" name="Line 3267"/>
            <p:cNvSpPr>
              <a:spLocks noChangeShapeType="1"/>
            </p:cNvSpPr>
            <p:nvPr/>
          </p:nvSpPr>
          <p:spPr bwMode="auto">
            <a:xfrm flipH="1" flipV="1">
              <a:off x="4545" y="1204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41" name="Freeform 3268"/>
            <p:cNvSpPr>
              <a:spLocks/>
            </p:cNvSpPr>
            <p:nvPr/>
          </p:nvSpPr>
          <p:spPr bwMode="auto">
            <a:xfrm>
              <a:off x="4542" y="1195"/>
              <a:ext cx="8" cy="7"/>
            </a:xfrm>
            <a:custGeom>
              <a:avLst/>
              <a:gdLst>
                <a:gd name="T0" fmla="*/ 0 w 49"/>
                <a:gd name="T1" fmla="*/ 0 h 43"/>
                <a:gd name="T2" fmla="*/ 0 w 49"/>
                <a:gd name="T3" fmla="*/ 0 h 43"/>
                <a:gd name="T4" fmla="*/ 0 w 49"/>
                <a:gd name="T5" fmla="*/ 0 h 43"/>
                <a:gd name="T6" fmla="*/ 0 w 49"/>
                <a:gd name="T7" fmla="*/ 0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43"/>
                <a:gd name="T14" fmla="*/ 49 w 49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43">
                  <a:moveTo>
                    <a:pt x="32" y="0"/>
                  </a:moveTo>
                  <a:lnTo>
                    <a:pt x="49" y="43"/>
                  </a:lnTo>
                  <a:lnTo>
                    <a:pt x="0" y="3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42" name="Freeform 3269"/>
            <p:cNvSpPr>
              <a:spLocks/>
            </p:cNvSpPr>
            <p:nvPr/>
          </p:nvSpPr>
          <p:spPr bwMode="auto">
            <a:xfrm>
              <a:off x="4542" y="1200"/>
              <a:ext cx="8" cy="3"/>
            </a:xfrm>
            <a:custGeom>
              <a:avLst/>
              <a:gdLst>
                <a:gd name="T0" fmla="*/ 0 w 49"/>
                <a:gd name="T1" fmla="*/ 0 h 18"/>
                <a:gd name="T2" fmla="*/ 0 w 49"/>
                <a:gd name="T3" fmla="*/ 0 h 18"/>
                <a:gd name="T4" fmla="*/ 0 w 49"/>
                <a:gd name="T5" fmla="*/ 0 h 18"/>
                <a:gd name="T6" fmla="*/ 0 w 49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9"/>
                <a:gd name="T13" fmla="*/ 0 h 18"/>
                <a:gd name="T14" fmla="*/ 49 w 49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9" h="18">
                  <a:moveTo>
                    <a:pt x="49" y="11"/>
                  </a:moveTo>
                  <a:lnTo>
                    <a:pt x="0" y="0"/>
                  </a:lnTo>
                  <a:lnTo>
                    <a:pt x="41" y="18"/>
                  </a:lnTo>
                  <a:lnTo>
                    <a:pt x="4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43" name="Freeform 3270"/>
            <p:cNvSpPr>
              <a:spLocks/>
            </p:cNvSpPr>
            <p:nvPr/>
          </p:nvSpPr>
          <p:spPr bwMode="auto">
            <a:xfrm>
              <a:off x="4542" y="1195"/>
              <a:ext cx="8" cy="8"/>
            </a:xfrm>
            <a:custGeom>
              <a:avLst/>
              <a:gdLst>
                <a:gd name="T0" fmla="*/ 0 w 49"/>
                <a:gd name="T1" fmla="*/ 0 h 50"/>
                <a:gd name="T2" fmla="*/ 0 w 49"/>
                <a:gd name="T3" fmla="*/ 0 h 50"/>
                <a:gd name="T4" fmla="*/ 0 w 49"/>
                <a:gd name="T5" fmla="*/ 0 h 50"/>
                <a:gd name="T6" fmla="*/ 0 w 49"/>
                <a:gd name="T7" fmla="*/ 0 h 50"/>
                <a:gd name="T8" fmla="*/ 0 w 49"/>
                <a:gd name="T9" fmla="*/ 0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"/>
                <a:gd name="T16" fmla="*/ 0 h 50"/>
                <a:gd name="T17" fmla="*/ 49 w 49"/>
                <a:gd name="T18" fmla="*/ 50 h 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" h="50">
                  <a:moveTo>
                    <a:pt x="32" y="0"/>
                  </a:moveTo>
                  <a:lnTo>
                    <a:pt x="49" y="43"/>
                  </a:lnTo>
                  <a:lnTo>
                    <a:pt x="41" y="50"/>
                  </a:lnTo>
                  <a:lnTo>
                    <a:pt x="0" y="32"/>
                  </a:lnTo>
                  <a:lnTo>
                    <a:pt x="3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44" name="Freeform 3271"/>
            <p:cNvSpPr>
              <a:spLocks/>
            </p:cNvSpPr>
            <p:nvPr/>
          </p:nvSpPr>
          <p:spPr bwMode="auto">
            <a:xfrm>
              <a:off x="4542" y="1200"/>
              <a:ext cx="7" cy="7"/>
            </a:xfrm>
            <a:custGeom>
              <a:avLst/>
              <a:gdLst>
                <a:gd name="T0" fmla="*/ 0 w 42"/>
                <a:gd name="T1" fmla="*/ 0 h 44"/>
                <a:gd name="T2" fmla="*/ 0 w 42"/>
                <a:gd name="T3" fmla="*/ 0 h 44"/>
                <a:gd name="T4" fmla="*/ 0 w 42"/>
                <a:gd name="T5" fmla="*/ 0 h 44"/>
                <a:gd name="T6" fmla="*/ 0 w 42"/>
                <a:gd name="T7" fmla="*/ 0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44"/>
                <a:gd name="T14" fmla="*/ 42 w 42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44">
                  <a:moveTo>
                    <a:pt x="1" y="0"/>
                  </a:moveTo>
                  <a:lnTo>
                    <a:pt x="42" y="18"/>
                  </a:lnTo>
                  <a:lnTo>
                    <a:pt x="0" y="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45" name="Freeform 3272"/>
            <p:cNvSpPr>
              <a:spLocks/>
            </p:cNvSpPr>
            <p:nvPr/>
          </p:nvSpPr>
          <p:spPr bwMode="auto">
            <a:xfrm>
              <a:off x="4542" y="1203"/>
              <a:ext cx="7" cy="4"/>
            </a:xfrm>
            <a:custGeom>
              <a:avLst/>
              <a:gdLst>
                <a:gd name="T0" fmla="*/ 0 w 42"/>
                <a:gd name="T1" fmla="*/ 0 h 26"/>
                <a:gd name="T2" fmla="*/ 0 w 42"/>
                <a:gd name="T3" fmla="*/ 0 h 26"/>
                <a:gd name="T4" fmla="*/ 0 w 42"/>
                <a:gd name="T5" fmla="*/ 0 h 26"/>
                <a:gd name="T6" fmla="*/ 0 w 42"/>
                <a:gd name="T7" fmla="*/ 0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2"/>
                <a:gd name="T13" fmla="*/ 0 h 26"/>
                <a:gd name="T14" fmla="*/ 42 w 42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2" h="26">
                  <a:moveTo>
                    <a:pt x="42" y="0"/>
                  </a:moveTo>
                  <a:lnTo>
                    <a:pt x="0" y="26"/>
                  </a:lnTo>
                  <a:lnTo>
                    <a:pt x="42" y="1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46" name="Freeform 3273"/>
            <p:cNvSpPr>
              <a:spLocks/>
            </p:cNvSpPr>
            <p:nvPr/>
          </p:nvSpPr>
          <p:spPr bwMode="auto">
            <a:xfrm>
              <a:off x="4542" y="1200"/>
              <a:ext cx="7" cy="7"/>
            </a:xfrm>
            <a:custGeom>
              <a:avLst/>
              <a:gdLst>
                <a:gd name="T0" fmla="*/ 0 w 42"/>
                <a:gd name="T1" fmla="*/ 0 h 44"/>
                <a:gd name="T2" fmla="*/ 0 w 42"/>
                <a:gd name="T3" fmla="*/ 0 h 44"/>
                <a:gd name="T4" fmla="*/ 0 w 42"/>
                <a:gd name="T5" fmla="*/ 0 h 44"/>
                <a:gd name="T6" fmla="*/ 0 w 42"/>
                <a:gd name="T7" fmla="*/ 0 h 44"/>
                <a:gd name="T8" fmla="*/ 0 w 4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"/>
                <a:gd name="T16" fmla="*/ 0 h 44"/>
                <a:gd name="T17" fmla="*/ 42 w 42"/>
                <a:gd name="T18" fmla="*/ 44 h 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" h="44">
                  <a:moveTo>
                    <a:pt x="1" y="0"/>
                  </a:moveTo>
                  <a:lnTo>
                    <a:pt x="42" y="18"/>
                  </a:lnTo>
                  <a:lnTo>
                    <a:pt x="42" y="29"/>
                  </a:lnTo>
                  <a:lnTo>
                    <a:pt x="0" y="44"/>
                  </a:lnTo>
                  <a:lnTo>
                    <a:pt x="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47" name="Line 3274"/>
            <p:cNvSpPr>
              <a:spLocks noChangeShapeType="1"/>
            </p:cNvSpPr>
            <p:nvPr/>
          </p:nvSpPr>
          <p:spPr bwMode="auto">
            <a:xfrm flipH="1" flipV="1">
              <a:off x="4558" y="1196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48" name="Freeform 3275"/>
            <p:cNvSpPr>
              <a:spLocks/>
            </p:cNvSpPr>
            <p:nvPr/>
          </p:nvSpPr>
          <p:spPr bwMode="auto">
            <a:xfrm>
              <a:off x="4613" y="1253"/>
              <a:ext cx="22" cy="9"/>
            </a:xfrm>
            <a:custGeom>
              <a:avLst/>
              <a:gdLst>
                <a:gd name="T0" fmla="*/ 0 w 131"/>
                <a:gd name="T1" fmla="*/ 0 h 59"/>
                <a:gd name="T2" fmla="*/ 0 w 131"/>
                <a:gd name="T3" fmla="*/ 0 h 59"/>
                <a:gd name="T4" fmla="*/ 0 w 131"/>
                <a:gd name="T5" fmla="*/ 0 h 59"/>
                <a:gd name="T6" fmla="*/ 0 w 131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59"/>
                <a:gd name="T14" fmla="*/ 131 w 131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59">
                  <a:moveTo>
                    <a:pt x="22" y="0"/>
                  </a:moveTo>
                  <a:lnTo>
                    <a:pt x="0" y="40"/>
                  </a:lnTo>
                  <a:lnTo>
                    <a:pt x="131" y="59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49" name="Freeform 3276"/>
            <p:cNvSpPr>
              <a:spLocks/>
            </p:cNvSpPr>
            <p:nvPr/>
          </p:nvSpPr>
          <p:spPr bwMode="auto">
            <a:xfrm>
              <a:off x="4613" y="1259"/>
              <a:ext cx="22" cy="10"/>
            </a:xfrm>
            <a:custGeom>
              <a:avLst/>
              <a:gdLst>
                <a:gd name="T0" fmla="*/ 0 w 131"/>
                <a:gd name="T1" fmla="*/ 0 h 59"/>
                <a:gd name="T2" fmla="*/ 0 w 131"/>
                <a:gd name="T3" fmla="*/ 0 h 59"/>
                <a:gd name="T4" fmla="*/ 0 w 131"/>
                <a:gd name="T5" fmla="*/ 0 h 59"/>
                <a:gd name="T6" fmla="*/ 0 w 131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59"/>
                <a:gd name="T14" fmla="*/ 131 w 131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59">
                  <a:moveTo>
                    <a:pt x="0" y="0"/>
                  </a:moveTo>
                  <a:lnTo>
                    <a:pt x="131" y="19"/>
                  </a:lnTo>
                  <a:lnTo>
                    <a:pt x="109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50" name="Freeform 3277"/>
            <p:cNvSpPr>
              <a:spLocks/>
            </p:cNvSpPr>
            <p:nvPr/>
          </p:nvSpPr>
          <p:spPr bwMode="auto">
            <a:xfrm>
              <a:off x="4613" y="1253"/>
              <a:ext cx="22" cy="16"/>
            </a:xfrm>
            <a:custGeom>
              <a:avLst/>
              <a:gdLst>
                <a:gd name="T0" fmla="*/ 0 w 131"/>
                <a:gd name="T1" fmla="*/ 0 h 99"/>
                <a:gd name="T2" fmla="*/ 0 w 131"/>
                <a:gd name="T3" fmla="*/ 0 h 99"/>
                <a:gd name="T4" fmla="*/ 0 w 131"/>
                <a:gd name="T5" fmla="*/ 0 h 99"/>
                <a:gd name="T6" fmla="*/ 0 w 131"/>
                <a:gd name="T7" fmla="*/ 0 h 99"/>
                <a:gd name="T8" fmla="*/ 0 w 131"/>
                <a:gd name="T9" fmla="*/ 0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99"/>
                <a:gd name="T17" fmla="*/ 131 w 131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99">
                  <a:moveTo>
                    <a:pt x="22" y="0"/>
                  </a:moveTo>
                  <a:lnTo>
                    <a:pt x="0" y="40"/>
                  </a:lnTo>
                  <a:lnTo>
                    <a:pt x="109" y="99"/>
                  </a:lnTo>
                  <a:lnTo>
                    <a:pt x="131" y="59"/>
                  </a:lnTo>
                  <a:lnTo>
                    <a:pt x="22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51" name="Line 3278"/>
            <p:cNvSpPr>
              <a:spLocks noChangeShapeType="1"/>
            </p:cNvSpPr>
            <p:nvPr/>
          </p:nvSpPr>
          <p:spPr bwMode="auto">
            <a:xfrm>
              <a:off x="4612" y="1246"/>
              <a:ext cx="5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52" name="Freeform 3279"/>
            <p:cNvSpPr>
              <a:spLocks/>
            </p:cNvSpPr>
            <p:nvPr/>
          </p:nvSpPr>
          <p:spPr bwMode="auto">
            <a:xfrm>
              <a:off x="4613" y="1245"/>
              <a:ext cx="10" cy="5"/>
            </a:xfrm>
            <a:custGeom>
              <a:avLst/>
              <a:gdLst>
                <a:gd name="T0" fmla="*/ 0 w 61"/>
                <a:gd name="T1" fmla="*/ 0 h 31"/>
                <a:gd name="T2" fmla="*/ 0 w 61"/>
                <a:gd name="T3" fmla="*/ 0 h 31"/>
                <a:gd name="T4" fmla="*/ 0 w 61"/>
                <a:gd name="T5" fmla="*/ 0 h 31"/>
                <a:gd name="T6" fmla="*/ 0 w 61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31"/>
                <a:gd name="T14" fmla="*/ 61 w 61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31">
                  <a:moveTo>
                    <a:pt x="33" y="0"/>
                  </a:moveTo>
                  <a:lnTo>
                    <a:pt x="0" y="31"/>
                  </a:lnTo>
                  <a:lnTo>
                    <a:pt x="61" y="2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53" name="Freeform 3280"/>
            <p:cNvSpPr>
              <a:spLocks/>
            </p:cNvSpPr>
            <p:nvPr/>
          </p:nvSpPr>
          <p:spPr bwMode="auto">
            <a:xfrm>
              <a:off x="4613" y="1250"/>
              <a:ext cx="10" cy="4"/>
            </a:xfrm>
            <a:custGeom>
              <a:avLst/>
              <a:gdLst>
                <a:gd name="T0" fmla="*/ 0 w 61"/>
                <a:gd name="T1" fmla="*/ 0 h 31"/>
                <a:gd name="T2" fmla="*/ 0 w 61"/>
                <a:gd name="T3" fmla="*/ 0 h 31"/>
                <a:gd name="T4" fmla="*/ 0 w 61"/>
                <a:gd name="T5" fmla="*/ 0 h 31"/>
                <a:gd name="T6" fmla="*/ 0 w 61"/>
                <a:gd name="T7" fmla="*/ 0 h 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31"/>
                <a:gd name="T14" fmla="*/ 61 w 61"/>
                <a:gd name="T15" fmla="*/ 31 h 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31">
                  <a:moveTo>
                    <a:pt x="0" y="2"/>
                  </a:moveTo>
                  <a:lnTo>
                    <a:pt x="61" y="0"/>
                  </a:lnTo>
                  <a:lnTo>
                    <a:pt x="28" y="31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54" name="Freeform 3281"/>
            <p:cNvSpPr>
              <a:spLocks/>
            </p:cNvSpPr>
            <p:nvPr/>
          </p:nvSpPr>
          <p:spPr bwMode="auto">
            <a:xfrm>
              <a:off x="4613" y="1245"/>
              <a:ext cx="10" cy="9"/>
            </a:xfrm>
            <a:custGeom>
              <a:avLst/>
              <a:gdLst>
                <a:gd name="T0" fmla="*/ 0 w 61"/>
                <a:gd name="T1" fmla="*/ 0 h 60"/>
                <a:gd name="T2" fmla="*/ 0 w 61"/>
                <a:gd name="T3" fmla="*/ 0 h 60"/>
                <a:gd name="T4" fmla="*/ 0 w 61"/>
                <a:gd name="T5" fmla="*/ 0 h 60"/>
                <a:gd name="T6" fmla="*/ 0 w 61"/>
                <a:gd name="T7" fmla="*/ 0 h 60"/>
                <a:gd name="T8" fmla="*/ 0 w 61"/>
                <a:gd name="T9" fmla="*/ 0 h 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60"/>
                <a:gd name="T17" fmla="*/ 61 w 61"/>
                <a:gd name="T18" fmla="*/ 60 h 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60">
                  <a:moveTo>
                    <a:pt x="33" y="0"/>
                  </a:moveTo>
                  <a:lnTo>
                    <a:pt x="0" y="31"/>
                  </a:lnTo>
                  <a:lnTo>
                    <a:pt x="28" y="60"/>
                  </a:lnTo>
                  <a:lnTo>
                    <a:pt x="61" y="29"/>
                  </a:lnTo>
                  <a:lnTo>
                    <a:pt x="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55" name="Freeform 3282"/>
            <p:cNvSpPr>
              <a:spLocks/>
            </p:cNvSpPr>
            <p:nvPr/>
          </p:nvSpPr>
          <p:spPr bwMode="auto">
            <a:xfrm>
              <a:off x="4620" y="1261"/>
              <a:ext cx="16" cy="8"/>
            </a:xfrm>
            <a:custGeom>
              <a:avLst/>
              <a:gdLst>
                <a:gd name="T0" fmla="*/ 0 w 91"/>
                <a:gd name="T1" fmla="*/ 0 h 48"/>
                <a:gd name="T2" fmla="*/ 0 w 91"/>
                <a:gd name="T3" fmla="*/ 0 h 48"/>
                <a:gd name="T4" fmla="*/ 0 w 91"/>
                <a:gd name="T5" fmla="*/ 0 h 48"/>
                <a:gd name="T6" fmla="*/ 0 w 91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48"/>
                <a:gd name="T14" fmla="*/ 91 w 91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48">
                  <a:moveTo>
                    <a:pt x="63" y="48"/>
                  </a:moveTo>
                  <a:lnTo>
                    <a:pt x="91" y="12"/>
                  </a:lnTo>
                  <a:lnTo>
                    <a:pt x="0" y="0"/>
                  </a:lnTo>
                  <a:lnTo>
                    <a:pt x="63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56" name="Freeform 3283"/>
            <p:cNvSpPr>
              <a:spLocks/>
            </p:cNvSpPr>
            <p:nvPr/>
          </p:nvSpPr>
          <p:spPr bwMode="auto">
            <a:xfrm>
              <a:off x="4620" y="1255"/>
              <a:ext cx="16" cy="8"/>
            </a:xfrm>
            <a:custGeom>
              <a:avLst/>
              <a:gdLst>
                <a:gd name="T0" fmla="*/ 0 w 91"/>
                <a:gd name="T1" fmla="*/ 0 h 49"/>
                <a:gd name="T2" fmla="*/ 0 w 91"/>
                <a:gd name="T3" fmla="*/ 0 h 49"/>
                <a:gd name="T4" fmla="*/ 0 w 91"/>
                <a:gd name="T5" fmla="*/ 0 h 49"/>
                <a:gd name="T6" fmla="*/ 0 w 91"/>
                <a:gd name="T7" fmla="*/ 0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49"/>
                <a:gd name="T14" fmla="*/ 91 w 91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49">
                  <a:moveTo>
                    <a:pt x="91" y="49"/>
                  </a:moveTo>
                  <a:lnTo>
                    <a:pt x="0" y="37"/>
                  </a:lnTo>
                  <a:lnTo>
                    <a:pt x="26" y="0"/>
                  </a:lnTo>
                  <a:lnTo>
                    <a:pt x="91" y="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57" name="Freeform 3284"/>
            <p:cNvSpPr>
              <a:spLocks/>
            </p:cNvSpPr>
            <p:nvPr/>
          </p:nvSpPr>
          <p:spPr bwMode="auto">
            <a:xfrm>
              <a:off x="4620" y="1255"/>
              <a:ext cx="16" cy="14"/>
            </a:xfrm>
            <a:custGeom>
              <a:avLst/>
              <a:gdLst>
                <a:gd name="T0" fmla="*/ 0 w 91"/>
                <a:gd name="T1" fmla="*/ 0 h 85"/>
                <a:gd name="T2" fmla="*/ 0 w 91"/>
                <a:gd name="T3" fmla="*/ 0 h 85"/>
                <a:gd name="T4" fmla="*/ 0 w 91"/>
                <a:gd name="T5" fmla="*/ 0 h 85"/>
                <a:gd name="T6" fmla="*/ 0 w 91"/>
                <a:gd name="T7" fmla="*/ 0 h 85"/>
                <a:gd name="T8" fmla="*/ 0 w 91"/>
                <a:gd name="T9" fmla="*/ 0 h 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1"/>
                <a:gd name="T16" fmla="*/ 0 h 85"/>
                <a:gd name="T17" fmla="*/ 91 w 91"/>
                <a:gd name="T18" fmla="*/ 85 h 8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1" h="85">
                  <a:moveTo>
                    <a:pt x="63" y="85"/>
                  </a:moveTo>
                  <a:lnTo>
                    <a:pt x="91" y="49"/>
                  </a:lnTo>
                  <a:lnTo>
                    <a:pt x="26" y="0"/>
                  </a:lnTo>
                  <a:lnTo>
                    <a:pt x="0" y="37"/>
                  </a:lnTo>
                  <a:lnTo>
                    <a:pt x="63" y="8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58" name="Freeform 3285"/>
            <p:cNvSpPr>
              <a:spLocks/>
            </p:cNvSpPr>
            <p:nvPr/>
          </p:nvSpPr>
          <p:spPr bwMode="auto">
            <a:xfrm>
              <a:off x="4590" y="1175"/>
              <a:ext cx="6" cy="9"/>
            </a:xfrm>
            <a:custGeom>
              <a:avLst/>
              <a:gdLst>
                <a:gd name="T0" fmla="*/ 0 w 37"/>
                <a:gd name="T1" fmla="*/ 0 h 58"/>
                <a:gd name="T2" fmla="*/ 0 w 37"/>
                <a:gd name="T3" fmla="*/ 0 h 58"/>
                <a:gd name="T4" fmla="*/ 0 w 37"/>
                <a:gd name="T5" fmla="*/ 0 h 58"/>
                <a:gd name="T6" fmla="*/ 0 w 37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58"/>
                <a:gd name="T14" fmla="*/ 37 w 37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58">
                  <a:moveTo>
                    <a:pt x="0" y="18"/>
                  </a:moveTo>
                  <a:lnTo>
                    <a:pt x="20" y="58"/>
                  </a:lnTo>
                  <a:lnTo>
                    <a:pt x="37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59" name="Freeform 3286"/>
            <p:cNvSpPr>
              <a:spLocks/>
            </p:cNvSpPr>
            <p:nvPr/>
          </p:nvSpPr>
          <p:spPr bwMode="auto">
            <a:xfrm>
              <a:off x="4593" y="1175"/>
              <a:ext cx="7" cy="9"/>
            </a:xfrm>
            <a:custGeom>
              <a:avLst/>
              <a:gdLst>
                <a:gd name="T0" fmla="*/ 0 w 37"/>
                <a:gd name="T1" fmla="*/ 0 h 58"/>
                <a:gd name="T2" fmla="*/ 0 w 37"/>
                <a:gd name="T3" fmla="*/ 0 h 58"/>
                <a:gd name="T4" fmla="*/ 0 w 37"/>
                <a:gd name="T5" fmla="*/ 0 h 58"/>
                <a:gd name="T6" fmla="*/ 0 w 37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58"/>
                <a:gd name="T14" fmla="*/ 37 w 37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58">
                  <a:moveTo>
                    <a:pt x="0" y="58"/>
                  </a:moveTo>
                  <a:lnTo>
                    <a:pt x="17" y="0"/>
                  </a:lnTo>
                  <a:lnTo>
                    <a:pt x="37" y="41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60" name="Freeform 3287"/>
            <p:cNvSpPr>
              <a:spLocks/>
            </p:cNvSpPr>
            <p:nvPr/>
          </p:nvSpPr>
          <p:spPr bwMode="auto">
            <a:xfrm>
              <a:off x="4590" y="1175"/>
              <a:ext cx="10" cy="9"/>
            </a:xfrm>
            <a:custGeom>
              <a:avLst/>
              <a:gdLst>
                <a:gd name="T0" fmla="*/ 0 w 57"/>
                <a:gd name="T1" fmla="*/ 0 h 58"/>
                <a:gd name="T2" fmla="*/ 0 w 57"/>
                <a:gd name="T3" fmla="*/ 0 h 58"/>
                <a:gd name="T4" fmla="*/ 0 w 57"/>
                <a:gd name="T5" fmla="*/ 0 h 58"/>
                <a:gd name="T6" fmla="*/ 0 w 57"/>
                <a:gd name="T7" fmla="*/ 0 h 58"/>
                <a:gd name="T8" fmla="*/ 0 w 57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"/>
                <a:gd name="T16" fmla="*/ 0 h 58"/>
                <a:gd name="T17" fmla="*/ 57 w 57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" h="58">
                  <a:moveTo>
                    <a:pt x="0" y="18"/>
                  </a:moveTo>
                  <a:lnTo>
                    <a:pt x="20" y="58"/>
                  </a:lnTo>
                  <a:lnTo>
                    <a:pt x="57" y="41"/>
                  </a:lnTo>
                  <a:lnTo>
                    <a:pt x="37" y="0"/>
                  </a:lnTo>
                  <a:lnTo>
                    <a:pt x="0" y="1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61" name="Line 3288"/>
            <p:cNvSpPr>
              <a:spLocks noChangeShapeType="1"/>
            </p:cNvSpPr>
            <p:nvPr/>
          </p:nvSpPr>
          <p:spPr bwMode="auto">
            <a:xfrm>
              <a:off x="4599" y="1182"/>
              <a:ext cx="6" cy="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62" name="Freeform 3289"/>
            <p:cNvSpPr>
              <a:spLocks/>
            </p:cNvSpPr>
            <p:nvPr/>
          </p:nvSpPr>
          <p:spPr bwMode="auto">
            <a:xfrm>
              <a:off x="4597" y="1175"/>
              <a:ext cx="10" cy="8"/>
            </a:xfrm>
            <a:custGeom>
              <a:avLst/>
              <a:gdLst>
                <a:gd name="T0" fmla="*/ 0 w 60"/>
                <a:gd name="T1" fmla="*/ 0 h 57"/>
                <a:gd name="T2" fmla="*/ 0 w 60"/>
                <a:gd name="T3" fmla="*/ 0 h 57"/>
                <a:gd name="T4" fmla="*/ 0 w 60"/>
                <a:gd name="T5" fmla="*/ 0 h 57"/>
                <a:gd name="T6" fmla="*/ 0 w 60"/>
                <a:gd name="T7" fmla="*/ 0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57"/>
                <a:gd name="T14" fmla="*/ 60 w 60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57">
                  <a:moveTo>
                    <a:pt x="17" y="57"/>
                  </a:moveTo>
                  <a:lnTo>
                    <a:pt x="60" y="44"/>
                  </a:lnTo>
                  <a:lnTo>
                    <a:pt x="0" y="0"/>
                  </a:lnTo>
                  <a:lnTo>
                    <a:pt x="17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63" name="Freeform 3290"/>
            <p:cNvSpPr>
              <a:spLocks/>
            </p:cNvSpPr>
            <p:nvPr/>
          </p:nvSpPr>
          <p:spPr bwMode="auto">
            <a:xfrm>
              <a:off x="4597" y="1172"/>
              <a:ext cx="10" cy="9"/>
            </a:xfrm>
            <a:custGeom>
              <a:avLst/>
              <a:gdLst>
                <a:gd name="T0" fmla="*/ 0 w 60"/>
                <a:gd name="T1" fmla="*/ 0 h 57"/>
                <a:gd name="T2" fmla="*/ 0 w 60"/>
                <a:gd name="T3" fmla="*/ 0 h 57"/>
                <a:gd name="T4" fmla="*/ 0 w 60"/>
                <a:gd name="T5" fmla="*/ 0 h 57"/>
                <a:gd name="T6" fmla="*/ 0 w 60"/>
                <a:gd name="T7" fmla="*/ 0 h 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57"/>
                <a:gd name="T14" fmla="*/ 60 w 60"/>
                <a:gd name="T15" fmla="*/ 57 h 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57">
                  <a:moveTo>
                    <a:pt x="60" y="57"/>
                  </a:moveTo>
                  <a:lnTo>
                    <a:pt x="0" y="13"/>
                  </a:lnTo>
                  <a:lnTo>
                    <a:pt x="43" y="0"/>
                  </a:lnTo>
                  <a:lnTo>
                    <a:pt x="60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64" name="Freeform 3291"/>
            <p:cNvSpPr>
              <a:spLocks/>
            </p:cNvSpPr>
            <p:nvPr/>
          </p:nvSpPr>
          <p:spPr bwMode="auto">
            <a:xfrm>
              <a:off x="4597" y="1172"/>
              <a:ext cx="10" cy="11"/>
            </a:xfrm>
            <a:custGeom>
              <a:avLst/>
              <a:gdLst>
                <a:gd name="T0" fmla="*/ 0 w 60"/>
                <a:gd name="T1" fmla="*/ 0 h 70"/>
                <a:gd name="T2" fmla="*/ 0 w 60"/>
                <a:gd name="T3" fmla="*/ 0 h 70"/>
                <a:gd name="T4" fmla="*/ 0 w 60"/>
                <a:gd name="T5" fmla="*/ 0 h 70"/>
                <a:gd name="T6" fmla="*/ 0 w 60"/>
                <a:gd name="T7" fmla="*/ 0 h 70"/>
                <a:gd name="T8" fmla="*/ 0 w 60"/>
                <a:gd name="T9" fmla="*/ 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70"/>
                <a:gd name="T17" fmla="*/ 60 w 60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70">
                  <a:moveTo>
                    <a:pt x="17" y="70"/>
                  </a:moveTo>
                  <a:lnTo>
                    <a:pt x="60" y="57"/>
                  </a:lnTo>
                  <a:lnTo>
                    <a:pt x="43" y="0"/>
                  </a:lnTo>
                  <a:lnTo>
                    <a:pt x="0" y="13"/>
                  </a:lnTo>
                  <a:lnTo>
                    <a:pt x="17" y="7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65" name="Line 3292"/>
            <p:cNvSpPr>
              <a:spLocks noChangeShapeType="1"/>
            </p:cNvSpPr>
            <p:nvPr/>
          </p:nvSpPr>
          <p:spPr bwMode="auto">
            <a:xfrm>
              <a:off x="4597" y="1172"/>
              <a:ext cx="4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66" name="Freeform 3293"/>
            <p:cNvSpPr>
              <a:spLocks/>
            </p:cNvSpPr>
            <p:nvPr/>
          </p:nvSpPr>
          <p:spPr bwMode="auto">
            <a:xfrm>
              <a:off x="5573" y="2939"/>
              <a:ext cx="225" cy="8"/>
            </a:xfrm>
            <a:custGeom>
              <a:avLst/>
              <a:gdLst>
                <a:gd name="T0" fmla="*/ 0 w 1359"/>
                <a:gd name="T1" fmla="*/ 0 h 46"/>
                <a:gd name="T2" fmla="*/ 0 w 1359"/>
                <a:gd name="T3" fmla="*/ 0 h 46"/>
                <a:gd name="T4" fmla="*/ 0 w 1359"/>
                <a:gd name="T5" fmla="*/ 0 h 46"/>
                <a:gd name="T6" fmla="*/ 0 w 135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9"/>
                <a:gd name="T13" fmla="*/ 0 h 46"/>
                <a:gd name="T14" fmla="*/ 1359 w 135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9" h="46">
                  <a:moveTo>
                    <a:pt x="0" y="0"/>
                  </a:moveTo>
                  <a:lnTo>
                    <a:pt x="0" y="46"/>
                  </a:lnTo>
                  <a:lnTo>
                    <a:pt x="13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67" name="Freeform 3294"/>
            <p:cNvSpPr>
              <a:spLocks/>
            </p:cNvSpPr>
            <p:nvPr/>
          </p:nvSpPr>
          <p:spPr bwMode="auto">
            <a:xfrm>
              <a:off x="5573" y="2939"/>
              <a:ext cx="225" cy="8"/>
            </a:xfrm>
            <a:custGeom>
              <a:avLst/>
              <a:gdLst>
                <a:gd name="T0" fmla="*/ 0 w 1359"/>
                <a:gd name="T1" fmla="*/ 0 h 46"/>
                <a:gd name="T2" fmla="*/ 0 w 1359"/>
                <a:gd name="T3" fmla="*/ 0 h 46"/>
                <a:gd name="T4" fmla="*/ 0 w 1359"/>
                <a:gd name="T5" fmla="*/ 0 h 46"/>
                <a:gd name="T6" fmla="*/ 0 w 135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9"/>
                <a:gd name="T13" fmla="*/ 0 h 46"/>
                <a:gd name="T14" fmla="*/ 1359 w 135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9" h="46">
                  <a:moveTo>
                    <a:pt x="0" y="46"/>
                  </a:moveTo>
                  <a:lnTo>
                    <a:pt x="1359" y="0"/>
                  </a:lnTo>
                  <a:lnTo>
                    <a:pt x="1359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68" name="Rectangle 3295"/>
            <p:cNvSpPr>
              <a:spLocks noChangeArrowheads="1"/>
            </p:cNvSpPr>
            <p:nvPr/>
          </p:nvSpPr>
          <p:spPr bwMode="auto">
            <a:xfrm>
              <a:off x="5573" y="2939"/>
              <a:ext cx="225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969" name="Freeform 3296"/>
            <p:cNvSpPr>
              <a:spLocks/>
            </p:cNvSpPr>
            <p:nvPr/>
          </p:nvSpPr>
          <p:spPr bwMode="auto">
            <a:xfrm>
              <a:off x="5573" y="3436"/>
              <a:ext cx="225" cy="6"/>
            </a:xfrm>
            <a:custGeom>
              <a:avLst/>
              <a:gdLst>
                <a:gd name="T0" fmla="*/ 0 w 1359"/>
                <a:gd name="T1" fmla="*/ 0 h 45"/>
                <a:gd name="T2" fmla="*/ 0 w 1359"/>
                <a:gd name="T3" fmla="*/ 0 h 45"/>
                <a:gd name="T4" fmla="*/ 0 w 1359"/>
                <a:gd name="T5" fmla="*/ 0 h 45"/>
                <a:gd name="T6" fmla="*/ 0 w 13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9"/>
                <a:gd name="T13" fmla="*/ 0 h 45"/>
                <a:gd name="T14" fmla="*/ 1359 w 13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9" h="45">
                  <a:moveTo>
                    <a:pt x="1359" y="45"/>
                  </a:moveTo>
                  <a:lnTo>
                    <a:pt x="1359" y="0"/>
                  </a:lnTo>
                  <a:lnTo>
                    <a:pt x="0" y="45"/>
                  </a:lnTo>
                  <a:lnTo>
                    <a:pt x="135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70" name="Freeform 3297"/>
            <p:cNvSpPr>
              <a:spLocks/>
            </p:cNvSpPr>
            <p:nvPr/>
          </p:nvSpPr>
          <p:spPr bwMode="auto">
            <a:xfrm>
              <a:off x="5573" y="3436"/>
              <a:ext cx="225" cy="6"/>
            </a:xfrm>
            <a:custGeom>
              <a:avLst/>
              <a:gdLst>
                <a:gd name="T0" fmla="*/ 0 w 1359"/>
                <a:gd name="T1" fmla="*/ 0 h 45"/>
                <a:gd name="T2" fmla="*/ 0 w 1359"/>
                <a:gd name="T3" fmla="*/ 0 h 45"/>
                <a:gd name="T4" fmla="*/ 0 w 1359"/>
                <a:gd name="T5" fmla="*/ 0 h 45"/>
                <a:gd name="T6" fmla="*/ 0 w 13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9"/>
                <a:gd name="T13" fmla="*/ 0 h 45"/>
                <a:gd name="T14" fmla="*/ 1359 w 13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9" h="45">
                  <a:moveTo>
                    <a:pt x="135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3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71" name="Rectangle 3298"/>
            <p:cNvSpPr>
              <a:spLocks noChangeArrowheads="1"/>
            </p:cNvSpPr>
            <p:nvPr/>
          </p:nvSpPr>
          <p:spPr bwMode="auto">
            <a:xfrm>
              <a:off x="5573" y="3436"/>
              <a:ext cx="225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972" name="Freeform 3299"/>
            <p:cNvSpPr>
              <a:spLocks/>
            </p:cNvSpPr>
            <p:nvPr/>
          </p:nvSpPr>
          <p:spPr bwMode="auto">
            <a:xfrm>
              <a:off x="5685" y="3407"/>
              <a:ext cx="112" cy="30"/>
            </a:xfrm>
            <a:custGeom>
              <a:avLst/>
              <a:gdLst>
                <a:gd name="T0" fmla="*/ 0 w 680"/>
                <a:gd name="T1" fmla="*/ 0 h 181"/>
                <a:gd name="T2" fmla="*/ 0 w 680"/>
                <a:gd name="T3" fmla="*/ 0 h 181"/>
                <a:gd name="T4" fmla="*/ 0 w 680"/>
                <a:gd name="T5" fmla="*/ 0 h 181"/>
                <a:gd name="T6" fmla="*/ 0 w 680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0"/>
                <a:gd name="T13" fmla="*/ 0 h 181"/>
                <a:gd name="T14" fmla="*/ 680 w 680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0" h="181">
                  <a:moveTo>
                    <a:pt x="0" y="137"/>
                  </a:moveTo>
                  <a:lnTo>
                    <a:pt x="9" y="181"/>
                  </a:lnTo>
                  <a:lnTo>
                    <a:pt x="680" y="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73" name="Freeform 3300"/>
            <p:cNvSpPr>
              <a:spLocks/>
            </p:cNvSpPr>
            <p:nvPr/>
          </p:nvSpPr>
          <p:spPr bwMode="auto">
            <a:xfrm>
              <a:off x="5687" y="3407"/>
              <a:ext cx="112" cy="30"/>
            </a:xfrm>
            <a:custGeom>
              <a:avLst/>
              <a:gdLst>
                <a:gd name="T0" fmla="*/ 0 w 679"/>
                <a:gd name="T1" fmla="*/ 0 h 181"/>
                <a:gd name="T2" fmla="*/ 0 w 679"/>
                <a:gd name="T3" fmla="*/ 0 h 181"/>
                <a:gd name="T4" fmla="*/ 0 w 679"/>
                <a:gd name="T5" fmla="*/ 0 h 181"/>
                <a:gd name="T6" fmla="*/ 0 w 679"/>
                <a:gd name="T7" fmla="*/ 0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9"/>
                <a:gd name="T13" fmla="*/ 0 h 181"/>
                <a:gd name="T14" fmla="*/ 679 w 679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9" h="181">
                  <a:moveTo>
                    <a:pt x="0" y="181"/>
                  </a:moveTo>
                  <a:lnTo>
                    <a:pt x="671" y="0"/>
                  </a:lnTo>
                  <a:lnTo>
                    <a:pt x="679" y="44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74" name="Freeform 3301"/>
            <p:cNvSpPr>
              <a:spLocks/>
            </p:cNvSpPr>
            <p:nvPr/>
          </p:nvSpPr>
          <p:spPr bwMode="auto">
            <a:xfrm>
              <a:off x="5685" y="3407"/>
              <a:ext cx="114" cy="30"/>
            </a:xfrm>
            <a:custGeom>
              <a:avLst/>
              <a:gdLst>
                <a:gd name="T0" fmla="*/ 0 w 688"/>
                <a:gd name="T1" fmla="*/ 0 h 181"/>
                <a:gd name="T2" fmla="*/ 0 w 688"/>
                <a:gd name="T3" fmla="*/ 0 h 181"/>
                <a:gd name="T4" fmla="*/ 0 w 688"/>
                <a:gd name="T5" fmla="*/ 0 h 181"/>
                <a:gd name="T6" fmla="*/ 0 w 688"/>
                <a:gd name="T7" fmla="*/ 0 h 181"/>
                <a:gd name="T8" fmla="*/ 0 w 688"/>
                <a:gd name="T9" fmla="*/ 0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8"/>
                <a:gd name="T16" fmla="*/ 0 h 181"/>
                <a:gd name="T17" fmla="*/ 688 w 688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8" h="181">
                  <a:moveTo>
                    <a:pt x="0" y="137"/>
                  </a:moveTo>
                  <a:lnTo>
                    <a:pt x="9" y="181"/>
                  </a:lnTo>
                  <a:lnTo>
                    <a:pt x="688" y="44"/>
                  </a:lnTo>
                  <a:lnTo>
                    <a:pt x="680" y="0"/>
                  </a:lnTo>
                  <a:lnTo>
                    <a:pt x="0" y="13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75" name="Freeform 3302"/>
            <p:cNvSpPr>
              <a:spLocks/>
            </p:cNvSpPr>
            <p:nvPr/>
          </p:nvSpPr>
          <p:spPr bwMode="auto">
            <a:xfrm>
              <a:off x="5197" y="2876"/>
              <a:ext cx="7" cy="153"/>
            </a:xfrm>
            <a:custGeom>
              <a:avLst/>
              <a:gdLst>
                <a:gd name="T0" fmla="*/ 0 w 46"/>
                <a:gd name="T1" fmla="*/ 0 h 960"/>
                <a:gd name="T2" fmla="*/ 0 w 46"/>
                <a:gd name="T3" fmla="*/ 0 h 960"/>
                <a:gd name="T4" fmla="*/ 0 w 46"/>
                <a:gd name="T5" fmla="*/ 0 h 960"/>
                <a:gd name="T6" fmla="*/ 0 w 46"/>
                <a:gd name="T7" fmla="*/ 0 h 9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960"/>
                <a:gd name="T14" fmla="*/ 46 w 46"/>
                <a:gd name="T15" fmla="*/ 960 h 9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960">
                  <a:moveTo>
                    <a:pt x="0" y="960"/>
                  </a:moveTo>
                  <a:lnTo>
                    <a:pt x="46" y="960"/>
                  </a:lnTo>
                  <a:lnTo>
                    <a:pt x="0" y="0"/>
                  </a:lnTo>
                  <a:lnTo>
                    <a:pt x="0" y="9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76" name="Freeform 3303"/>
            <p:cNvSpPr>
              <a:spLocks/>
            </p:cNvSpPr>
            <p:nvPr/>
          </p:nvSpPr>
          <p:spPr bwMode="auto">
            <a:xfrm>
              <a:off x="5197" y="2876"/>
              <a:ext cx="7" cy="153"/>
            </a:xfrm>
            <a:custGeom>
              <a:avLst/>
              <a:gdLst>
                <a:gd name="T0" fmla="*/ 0 w 46"/>
                <a:gd name="T1" fmla="*/ 0 h 960"/>
                <a:gd name="T2" fmla="*/ 0 w 46"/>
                <a:gd name="T3" fmla="*/ 0 h 960"/>
                <a:gd name="T4" fmla="*/ 0 w 46"/>
                <a:gd name="T5" fmla="*/ 0 h 960"/>
                <a:gd name="T6" fmla="*/ 0 w 46"/>
                <a:gd name="T7" fmla="*/ 0 h 9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960"/>
                <a:gd name="T14" fmla="*/ 46 w 46"/>
                <a:gd name="T15" fmla="*/ 960 h 9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960">
                  <a:moveTo>
                    <a:pt x="46" y="960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9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77" name="Rectangle 3304"/>
            <p:cNvSpPr>
              <a:spLocks noChangeArrowheads="1"/>
            </p:cNvSpPr>
            <p:nvPr/>
          </p:nvSpPr>
          <p:spPr bwMode="auto">
            <a:xfrm>
              <a:off x="5197" y="2876"/>
              <a:ext cx="7" cy="15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978" name="Freeform 3305"/>
            <p:cNvSpPr>
              <a:spLocks/>
            </p:cNvSpPr>
            <p:nvPr/>
          </p:nvSpPr>
          <p:spPr bwMode="auto">
            <a:xfrm>
              <a:off x="5682" y="2686"/>
              <a:ext cx="6" cy="257"/>
            </a:xfrm>
            <a:custGeom>
              <a:avLst/>
              <a:gdLst>
                <a:gd name="T0" fmla="*/ 0 w 46"/>
                <a:gd name="T1" fmla="*/ 0 h 1623"/>
                <a:gd name="T2" fmla="*/ 0 w 46"/>
                <a:gd name="T3" fmla="*/ 0 h 1623"/>
                <a:gd name="T4" fmla="*/ 0 w 46"/>
                <a:gd name="T5" fmla="*/ 0 h 1623"/>
                <a:gd name="T6" fmla="*/ 0 w 46"/>
                <a:gd name="T7" fmla="*/ 0 h 16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623"/>
                <a:gd name="T14" fmla="*/ 46 w 46"/>
                <a:gd name="T15" fmla="*/ 1623 h 16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623">
                  <a:moveTo>
                    <a:pt x="0" y="1623"/>
                  </a:moveTo>
                  <a:lnTo>
                    <a:pt x="46" y="1623"/>
                  </a:lnTo>
                  <a:lnTo>
                    <a:pt x="0" y="0"/>
                  </a:lnTo>
                  <a:lnTo>
                    <a:pt x="0" y="16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79" name="Freeform 3306"/>
            <p:cNvSpPr>
              <a:spLocks/>
            </p:cNvSpPr>
            <p:nvPr/>
          </p:nvSpPr>
          <p:spPr bwMode="auto">
            <a:xfrm>
              <a:off x="5682" y="2686"/>
              <a:ext cx="6" cy="257"/>
            </a:xfrm>
            <a:custGeom>
              <a:avLst/>
              <a:gdLst>
                <a:gd name="T0" fmla="*/ 0 w 46"/>
                <a:gd name="T1" fmla="*/ 0 h 1623"/>
                <a:gd name="T2" fmla="*/ 0 w 46"/>
                <a:gd name="T3" fmla="*/ 0 h 1623"/>
                <a:gd name="T4" fmla="*/ 0 w 46"/>
                <a:gd name="T5" fmla="*/ 0 h 1623"/>
                <a:gd name="T6" fmla="*/ 0 w 46"/>
                <a:gd name="T7" fmla="*/ 0 h 16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623"/>
                <a:gd name="T14" fmla="*/ 46 w 46"/>
                <a:gd name="T15" fmla="*/ 1623 h 16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623">
                  <a:moveTo>
                    <a:pt x="46" y="1623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16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80" name="Rectangle 3307"/>
            <p:cNvSpPr>
              <a:spLocks noChangeArrowheads="1"/>
            </p:cNvSpPr>
            <p:nvPr/>
          </p:nvSpPr>
          <p:spPr bwMode="auto">
            <a:xfrm>
              <a:off x="5682" y="2686"/>
              <a:ext cx="6" cy="25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981" name="Freeform 3308"/>
            <p:cNvSpPr>
              <a:spLocks/>
            </p:cNvSpPr>
            <p:nvPr/>
          </p:nvSpPr>
          <p:spPr bwMode="auto">
            <a:xfrm>
              <a:off x="5456" y="2686"/>
              <a:ext cx="7" cy="880"/>
            </a:xfrm>
            <a:custGeom>
              <a:avLst/>
              <a:gdLst>
                <a:gd name="T0" fmla="*/ 0 w 45"/>
                <a:gd name="T1" fmla="*/ 0 h 5553"/>
                <a:gd name="T2" fmla="*/ 0 w 45"/>
                <a:gd name="T3" fmla="*/ 0 h 5553"/>
                <a:gd name="T4" fmla="*/ 0 w 45"/>
                <a:gd name="T5" fmla="*/ 0 h 5553"/>
                <a:gd name="T6" fmla="*/ 0 w 45"/>
                <a:gd name="T7" fmla="*/ 0 h 5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553"/>
                <a:gd name="T14" fmla="*/ 45 w 45"/>
                <a:gd name="T15" fmla="*/ 5553 h 5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553">
                  <a:moveTo>
                    <a:pt x="45" y="0"/>
                  </a:moveTo>
                  <a:lnTo>
                    <a:pt x="0" y="0"/>
                  </a:lnTo>
                  <a:lnTo>
                    <a:pt x="45" y="555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82" name="Freeform 3309"/>
            <p:cNvSpPr>
              <a:spLocks/>
            </p:cNvSpPr>
            <p:nvPr/>
          </p:nvSpPr>
          <p:spPr bwMode="auto">
            <a:xfrm>
              <a:off x="5456" y="2686"/>
              <a:ext cx="7" cy="880"/>
            </a:xfrm>
            <a:custGeom>
              <a:avLst/>
              <a:gdLst>
                <a:gd name="T0" fmla="*/ 0 w 45"/>
                <a:gd name="T1" fmla="*/ 0 h 5553"/>
                <a:gd name="T2" fmla="*/ 0 w 45"/>
                <a:gd name="T3" fmla="*/ 0 h 5553"/>
                <a:gd name="T4" fmla="*/ 0 w 45"/>
                <a:gd name="T5" fmla="*/ 0 h 5553"/>
                <a:gd name="T6" fmla="*/ 0 w 45"/>
                <a:gd name="T7" fmla="*/ 0 h 55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553"/>
                <a:gd name="T14" fmla="*/ 45 w 45"/>
                <a:gd name="T15" fmla="*/ 5553 h 55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553">
                  <a:moveTo>
                    <a:pt x="0" y="0"/>
                  </a:moveTo>
                  <a:lnTo>
                    <a:pt x="45" y="5553"/>
                  </a:lnTo>
                  <a:lnTo>
                    <a:pt x="0" y="5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83" name="Rectangle 3310"/>
            <p:cNvSpPr>
              <a:spLocks noChangeArrowheads="1"/>
            </p:cNvSpPr>
            <p:nvPr/>
          </p:nvSpPr>
          <p:spPr bwMode="auto">
            <a:xfrm>
              <a:off x="5456" y="2686"/>
              <a:ext cx="7" cy="88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984" name="Freeform 3311"/>
            <p:cNvSpPr>
              <a:spLocks/>
            </p:cNvSpPr>
            <p:nvPr/>
          </p:nvSpPr>
          <p:spPr bwMode="auto">
            <a:xfrm>
              <a:off x="5096" y="3436"/>
              <a:ext cx="203" cy="6"/>
            </a:xfrm>
            <a:custGeom>
              <a:avLst/>
              <a:gdLst>
                <a:gd name="T0" fmla="*/ 0 w 1223"/>
                <a:gd name="T1" fmla="*/ 0 h 45"/>
                <a:gd name="T2" fmla="*/ 0 w 1223"/>
                <a:gd name="T3" fmla="*/ 0 h 45"/>
                <a:gd name="T4" fmla="*/ 0 w 1223"/>
                <a:gd name="T5" fmla="*/ 0 h 45"/>
                <a:gd name="T6" fmla="*/ 0 w 122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45"/>
                <a:gd name="T14" fmla="*/ 1223 w 122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45">
                  <a:moveTo>
                    <a:pt x="0" y="0"/>
                  </a:moveTo>
                  <a:lnTo>
                    <a:pt x="0" y="45"/>
                  </a:lnTo>
                  <a:lnTo>
                    <a:pt x="1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85" name="Freeform 3312"/>
            <p:cNvSpPr>
              <a:spLocks/>
            </p:cNvSpPr>
            <p:nvPr/>
          </p:nvSpPr>
          <p:spPr bwMode="auto">
            <a:xfrm>
              <a:off x="5096" y="3436"/>
              <a:ext cx="203" cy="6"/>
            </a:xfrm>
            <a:custGeom>
              <a:avLst/>
              <a:gdLst>
                <a:gd name="T0" fmla="*/ 0 w 1223"/>
                <a:gd name="T1" fmla="*/ 0 h 45"/>
                <a:gd name="T2" fmla="*/ 0 w 1223"/>
                <a:gd name="T3" fmla="*/ 0 h 45"/>
                <a:gd name="T4" fmla="*/ 0 w 1223"/>
                <a:gd name="T5" fmla="*/ 0 h 45"/>
                <a:gd name="T6" fmla="*/ 0 w 122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3"/>
                <a:gd name="T13" fmla="*/ 0 h 45"/>
                <a:gd name="T14" fmla="*/ 1223 w 122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3" h="45">
                  <a:moveTo>
                    <a:pt x="0" y="45"/>
                  </a:moveTo>
                  <a:lnTo>
                    <a:pt x="1223" y="0"/>
                  </a:lnTo>
                  <a:lnTo>
                    <a:pt x="1223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86" name="Rectangle 3313"/>
            <p:cNvSpPr>
              <a:spLocks noChangeArrowheads="1"/>
            </p:cNvSpPr>
            <p:nvPr/>
          </p:nvSpPr>
          <p:spPr bwMode="auto">
            <a:xfrm>
              <a:off x="5096" y="3436"/>
              <a:ext cx="203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987" name="Freeform 3314"/>
            <p:cNvSpPr>
              <a:spLocks/>
            </p:cNvSpPr>
            <p:nvPr/>
          </p:nvSpPr>
          <p:spPr bwMode="auto">
            <a:xfrm>
              <a:off x="5262" y="3360"/>
              <a:ext cx="41" cy="80"/>
            </a:xfrm>
            <a:custGeom>
              <a:avLst/>
              <a:gdLst>
                <a:gd name="T0" fmla="*/ 0 w 245"/>
                <a:gd name="T1" fmla="*/ 0 h 510"/>
                <a:gd name="T2" fmla="*/ 0 w 245"/>
                <a:gd name="T3" fmla="*/ 0 h 510"/>
                <a:gd name="T4" fmla="*/ 0 w 245"/>
                <a:gd name="T5" fmla="*/ 0 h 510"/>
                <a:gd name="T6" fmla="*/ 0 w 245"/>
                <a:gd name="T7" fmla="*/ 0 h 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5"/>
                <a:gd name="T13" fmla="*/ 0 h 510"/>
                <a:gd name="T14" fmla="*/ 245 w 245"/>
                <a:gd name="T15" fmla="*/ 510 h 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5" h="510">
                  <a:moveTo>
                    <a:pt x="203" y="510"/>
                  </a:moveTo>
                  <a:lnTo>
                    <a:pt x="245" y="493"/>
                  </a:lnTo>
                  <a:lnTo>
                    <a:pt x="0" y="0"/>
                  </a:lnTo>
                  <a:lnTo>
                    <a:pt x="203" y="5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88" name="Freeform 3315"/>
            <p:cNvSpPr>
              <a:spLocks/>
            </p:cNvSpPr>
            <p:nvPr/>
          </p:nvSpPr>
          <p:spPr bwMode="auto">
            <a:xfrm>
              <a:off x="5262" y="3357"/>
              <a:ext cx="41" cy="81"/>
            </a:xfrm>
            <a:custGeom>
              <a:avLst/>
              <a:gdLst>
                <a:gd name="T0" fmla="*/ 0 w 245"/>
                <a:gd name="T1" fmla="*/ 0 h 510"/>
                <a:gd name="T2" fmla="*/ 0 w 245"/>
                <a:gd name="T3" fmla="*/ 0 h 510"/>
                <a:gd name="T4" fmla="*/ 0 w 245"/>
                <a:gd name="T5" fmla="*/ 0 h 510"/>
                <a:gd name="T6" fmla="*/ 0 w 245"/>
                <a:gd name="T7" fmla="*/ 0 h 5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5"/>
                <a:gd name="T13" fmla="*/ 0 h 510"/>
                <a:gd name="T14" fmla="*/ 245 w 245"/>
                <a:gd name="T15" fmla="*/ 510 h 5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5" h="510">
                  <a:moveTo>
                    <a:pt x="245" y="510"/>
                  </a:moveTo>
                  <a:lnTo>
                    <a:pt x="0" y="17"/>
                  </a:lnTo>
                  <a:lnTo>
                    <a:pt x="43" y="0"/>
                  </a:lnTo>
                  <a:lnTo>
                    <a:pt x="245" y="5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89" name="Freeform 3316"/>
            <p:cNvSpPr>
              <a:spLocks/>
            </p:cNvSpPr>
            <p:nvPr/>
          </p:nvSpPr>
          <p:spPr bwMode="auto">
            <a:xfrm>
              <a:off x="5262" y="3357"/>
              <a:ext cx="41" cy="83"/>
            </a:xfrm>
            <a:custGeom>
              <a:avLst/>
              <a:gdLst>
                <a:gd name="T0" fmla="*/ 0 w 245"/>
                <a:gd name="T1" fmla="*/ 0 h 527"/>
                <a:gd name="T2" fmla="*/ 0 w 245"/>
                <a:gd name="T3" fmla="*/ 0 h 527"/>
                <a:gd name="T4" fmla="*/ 0 w 245"/>
                <a:gd name="T5" fmla="*/ 0 h 527"/>
                <a:gd name="T6" fmla="*/ 0 w 245"/>
                <a:gd name="T7" fmla="*/ 0 h 527"/>
                <a:gd name="T8" fmla="*/ 0 w 245"/>
                <a:gd name="T9" fmla="*/ 0 h 5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5"/>
                <a:gd name="T16" fmla="*/ 0 h 527"/>
                <a:gd name="T17" fmla="*/ 245 w 245"/>
                <a:gd name="T18" fmla="*/ 527 h 5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5" h="527">
                  <a:moveTo>
                    <a:pt x="203" y="527"/>
                  </a:moveTo>
                  <a:lnTo>
                    <a:pt x="245" y="510"/>
                  </a:lnTo>
                  <a:lnTo>
                    <a:pt x="43" y="0"/>
                  </a:lnTo>
                  <a:lnTo>
                    <a:pt x="0" y="17"/>
                  </a:lnTo>
                  <a:lnTo>
                    <a:pt x="203" y="52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90" name="Freeform 3317"/>
            <p:cNvSpPr>
              <a:spLocks/>
            </p:cNvSpPr>
            <p:nvPr/>
          </p:nvSpPr>
          <p:spPr bwMode="auto">
            <a:xfrm>
              <a:off x="5238" y="3563"/>
              <a:ext cx="221" cy="7"/>
            </a:xfrm>
            <a:custGeom>
              <a:avLst/>
              <a:gdLst>
                <a:gd name="T0" fmla="*/ 0 w 1339"/>
                <a:gd name="T1" fmla="*/ 0 h 45"/>
                <a:gd name="T2" fmla="*/ 0 w 1339"/>
                <a:gd name="T3" fmla="*/ 0 h 45"/>
                <a:gd name="T4" fmla="*/ 0 w 1339"/>
                <a:gd name="T5" fmla="*/ 0 h 45"/>
                <a:gd name="T6" fmla="*/ 0 w 13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9"/>
                <a:gd name="T13" fmla="*/ 0 h 45"/>
                <a:gd name="T14" fmla="*/ 1339 w 13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9" h="45">
                  <a:moveTo>
                    <a:pt x="0" y="0"/>
                  </a:moveTo>
                  <a:lnTo>
                    <a:pt x="0" y="45"/>
                  </a:lnTo>
                  <a:lnTo>
                    <a:pt x="1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91" name="Freeform 3318"/>
            <p:cNvSpPr>
              <a:spLocks/>
            </p:cNvSpPr>
            <p:nvPr/>
          </p:nvSpPr>
          <p:spPr bwMode="auto">
            <a:xfrm>
              <a:off x="5238" y="3563"/>
              <a:ext cx="221" cy="7"/>
            </a:xfrm>
            <a:custGeom>
              <a:avLst/>
              <a:gdLst>
                <a:gd name="T0" fmla="*/ 0 w 1339"/>
                <a:gd name="T1" fmla="*/ 0 h 45"/>
                <a:gd name="T2" fmla="*/ 0 w 1339"/>
                <a:gd name="T3" fmla="*/ 0 h 45"/>
                <a:gd name="T4" fmla="*/ 0 w 1339"/>
                <a:gd name="T5" fmla="*/ 0 h 45"/>
                <a:gd name="T6" fmla="*/ 0 w 13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9"/>
                <a:gd name="T13" fmla="*/ 0 h 45"/>
                <a:gd name="T14" fmla="*/ 1339 w 13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9" h="45">
                  <a:moveTo>
                    <a:pt x="0" y="45"/>
                  </a:moveTo>
                  <a:lnTo>
                    <a:pt x="1339" y="0"/>
                  </a:lnTo>
                  <a:lnTo>
                    <a:pt x="133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92" name="Rectangle 3319"/>
            <p:cNvSpPr>
              <a:spLocks noChangeArrowheads="1"/>
            </p:cNvSpPr>
            <p:nvPr/>
          </p:nvSpPr>
          <p:spPr bwMode="auto">
            <a:xfrm>
              <a:off x="5238" y="3563"/>
              <a:ext cx="22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993" name="Freeform 3320"/>
            <p:cNvSpPr>
              <a:spLocks/>
            </p:cNvSpPr>
            <p:nvPr/>
          </p:nvSpPr>
          <p:spPr bwMode="auto">
            <a:xfrm>
              <a:off x="5238" y="3563"/>
              <a:ext cx="221" cy="7"/>
            </a:xfrm>
            <a:custGeom>
              <a:avLst/>
              <a:gdLst>
                <a:gd name="T0" fmla="*/ 0 w 1339"/>
                <a:gd name="T1" fmla="*/ 0 h 45"/>
                <a:gd name="T2" fmla="*/ 0 w 1339"/>
                <a:gd name="T3" fmla="*/ 0 h 45"/>
                <a:gd name="T4" fmla="*/ 0 w 1339"/>
                <a:gd name="T5" fmla="*/ 0 h 45"/>
                <a:gd name="T6" fmla="*/ 0 w 13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9"/>
                <a:gd name="T13" fmla="*/ 0 h 45"/>
                <a:gd name="T14" fmla="*/ 1339 w 13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9" h="45">
                  <a:moveTo>
                    <a:pt x="0" y="0"/>
                  </a:moveTo>
                  <a:lnTo>
                    <a:pt x="0" y="45"/>
                  </a:lnTo>
                  <a:lnTo>
                    <a:pt x="1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94" name="Freeform 3321"/>
            <p:cNvSpPr>
              <a:spLocks/>
            </p:cNvSpPr>
            <p:nvPr/>
          </p:nvSpPr>
          <p:spPr bwMode="auto">
            <a:xfrm>
              <a:off x="5238" y="3563"/>
              <a:ext cx="221" cy="7"/>
            </a:xfrm>
            <a:custGeom>
              <a:avLst/>
              <a:gdLst>
                <a:gd name="T0" fmla="*/ 0 w 1339"/>
                <a:gd name="T1" fmla="*/ 0 h 45"/>
                <a:gd name="T2" fmla="*/ 0 w 1339"/>
                <a:gd name="T3" fmla="*/ 0 h 45"/>
                <a:gd name="T4" fmla="*/ 0 w 1339"/>
                <a:gd name="T5" fmla="*/ 0 h 45"/>
                <a:gd name="T6" fmla="*/ 0 w 13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9"/>
                <a:gd name="T13" fmla="*/ 0 h 45"/>
                <a:gd name="T14" fmla="*/ 1339 w 13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9" h="45">
                  <a:moveTo>
                    <a:pt x="0" y="45"/>
                  </a:moveTo>
                  <a:lnTo>
                    <a:pt x="1339" y="0"/>
                  </a:lnTo>
                  <a:lnTo>
                    <a:pt x="133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95" name="Rectangle 3322"/>
            <p:cNvSpPr>
              <a:spLocks noChangeArrowheads="1"/>
            </p:cNvSpPr>
            <p:nvPr/>
          </p:nvSpPr>
          <p:spPr bwMode="auto">
            <a:xfrm>
              <a:off x="5238" y="3563"/>
              <a:ext cx="22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996" name="Freeform 3323"/>
            <p:cNvSpPr>
              <a:spLocks/>
            </p:cNvSpPr>
            <p:nvPr/>
          </p:nvSpPr>
          <p:spPr bwMode="auto">
            <a:xfrm>
              <a:off x="5238" y="3563"/>
              <a:ext cx="221" cy="7"/>
            </a:xfrm>
            <a:custGeom>
              <a:avLst/>
              <a:gdLst>
                <a:gd name="T0" fmla="*/ 0 w 1339"/>
                <a:gd name="T1" fmla="*/ 0 h 45"/>
                <a:gd name="T2" fmla="*/ 0 w 1339"/>
                <a:gd name="T3" fmla="*/ 0 h 45"/>
                <a:gd name="T4" fmla="*/ 0 w 1339"/>
                <a:gd name="T5" fmla="*/ 0 h 45"/>
                <a:gd name="T6" fmla="*/ 0 w 13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9"/>
                <a:gd name="T13" fmla="*/ 0 h 45"/>
                <a:gd name="T14" fmla="*/ 1339 w 13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9" h="45">
                  <a:moveTo>
                    <a:pt x="0" y="0"/>
                  </a:moveTo>
                  <a:lnTo>
                    <a:pt x="0" y="45"/>
                  </a:lnTo>
                  <a:lnTo>
                    <a:pt x="13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97" name="Freeform 3324"/>
            <p:cNvSpPr>
              <a:spLocks/>
            </p:cNvSpPr>
            <p:nvPr/>
          </p:nvSpPr>
          <p:spPr bwMode="auto">
            <a:xfrm>
              <a:off x="5238" y="3563"/>
              <a:ext cx="221" cy="7"/>
            </a:xfrm>
            <a:custGeom>
              <a:avLst/>
              <a:gdLst>
                <a:gd name="T0" fmla="*/ 0 w 1339"/>
                <a:gd name="T1" fmla="*/ 0 h 45"/>
                <a:gd name="T2" fmla="*/ 0 w 1339"/>
                <a:gd name="T3" fmla="*/ 0 h 45"/>
                <a:gd name="T4" fmla="*/ 0 w 1339"/>
                <a:gd name="T5" fmla="*/ 0 h 45"/>
                <a:gd name="T6" fmla="*/ 0 w 133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39"/>
                <a:gd name="T13" fmla="*/ 0 h 45"/>
                <a:gd name="T14" fmla="*/ 1339 w 133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39" h="45">
                  <a:moveTo>
                    <a:pt x="0" y="45"/>
                  </a:moveTo>
                  <a:lnTo>
                    <a:pt x="1339" y="0"/>
                  </a:lnTo>
                  <a:lnTo>
                    <a:pt x="133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4998" name="Rectangle 3325"/>
            <p:cNvSpPr>
              <a:spLocks noChangeArrowheads="1"/>
            </p:cNvSpPr>
            <p:nvPr/>
          </p:nvSpPr>
          <p:spPr bwMode="auto">
            <a:xfrm>
              <a:off x="5238" y="3563"/>
              <a:ext cx="22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4999" name="Freeform 3326"/>
            <p:cNvSpPr>
              <a:spLocks/>
            </p:cNvSpPr>
            <p:nvPr/>
          </p:nvSpPr>
          <p:spPr bwMode="auto">
            <a:xfrm>
              <a:off x="5127" y="3168"/>
              <a:ext cx="63" cy="115"/>
            </a:xfrm>
            <a:custGeom>
              <a:avLst/>
              <a:gdLst>
                <a:gd name="T0" fmla="*/ 0 w 376"/>
                <a:gd name="T1" fmla="*/ 0 h 725"/>
                <a:gd name="T2" fmla="*/ 0 w 376"/>
                <a:gd name="T3" fmla="*/ 0 h 725"/>
                <a:gd name="T4" fmla="*/ 0 w 376"/>
                <a:gd name="T5" fmla="*/ 0 h 725"/>
                <a:gd name="T6" fmla="*/ 0 w 376"/>
                <a:gd name="T7" fmla="*/ 0 h 7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725"/>
                <a:gd name="T14" fmla="*/ 376 w 376"/>
                <a:gd name="T15" fmla="*/ 725 h 7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725">
                  <a:moveTo>
                    <a:pt x="41" y="0"/>
                  </a:moveTo>
                  <a:lnTo>
                    <a:pt x="0" y="19"/>
                  </a:lnTo>
                  <a:lnTo>
                    <a:pt x="376" y="725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00" name="Freeform 3327"/>
            <p:cNvSpPr>
              <a:spLocks/>
            </p:cNvSpPr>
            <p:nvPr/>
          </p:nvSpPr>
          <p:spPr bwMode="auto">
            <a:xfrm>
              <a:off x="5127" y="3171"/>
              <a:ext cx="63" cy="115"/>
            </a:xfrm>
            <a:custGeom>
              <a:avLst/>
              <a:gdLst>
                <a:gd name="T0" fmla="*/ 0 w 376"/>
                <a:gd name="T1" fmla="*/ 0 h 725"/>
                <a:gd name="T2" fmla="*/ 0 w 376"/>
                <a:gd name="T3" fmla="*/ 0 h 725"/>
                <a:gd name="T4" fmla="*/ 0 w 376"/>
                <a:gd name="T5" fmla="*/ 0 h 725"/>
                <a:gd name="T6" fmla="*/ 0 w 376"/>
                <a:gd name="T7" fmla="*/ 0 h 7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6"/>
                <a:gd name="T13" fmla="*/ 0 h 725"/>
                <a:gd name="T14" fmla="*/ 376 w 376"/>
                <a:gd name="T15" fmla="*/ 725 h 7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6" h="725">
                  <a:moveTo>
                    <a:pt x="0" y="0"/>
                  </a:moveTo>
                  <a:lnTo>
                    <a:pt x="376" y="706"/>
                  </a:lnTo>
                  <a:lnTo>
                    <a:pt x="335" y="7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01" name="Freeform 3328"/>
            <p:cNvSpPr>
              <a:spLocks/>
            </p:cNvSpPr>
            <p:nvPr/>
          </p:nvSpPr>
          <p:spPr bwMode="auto">
            <a:xfrm>
              <a:off x="5127" y="3168"/>
              <a:ext cx="63" cy="118"/>
            </a:xfrm>
            <a:custGeom>
              <a:avLst/>
              <a:gdLst>
                <a:gd name="T0" fmla="*/ 0 w 376"/>
                <a:gd name="T1" fmla="*/ 0 h 744"/>
                <a:gd name="T2" fmla="*/ 0 w 376"/>
                <a:gd name="T3" fmla="*/ 0 h 744"/>
                <a:gd name="T4" fmla="*/ 0 w 376"/>
                <a:gd name="T5" fmla="*/ 0 h 744"/>
                <a:gd name="T6" fmla="*/ 0 w 376"/>
                <a:gd name="T7" fmla="*/ 0 h 744"/>
                <a:gd name="T8" fmla="*/ 0 w 376"/>
                <a:gd name="T9" fmla="*/ 0 h 7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6"/>
                <a:gd name="T16" fmla="*/ 0 h 744"/>
                <a:gd name="T17" fmla="*/ 376 w 376"/>
                <a:gd name="T18" fmla="*/ 744 h 7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6" h="744">
                  <a:moveTo>
                    <a:pt x="41" y="0"/>
                  </a:moveTo>
                  <a:lnTo>
                    <a:pt x="0" y="19"/>
                  </a:lnTo>
                  <a:lnTo>
                    <a:pt x="335" y="744"/>
                  </a:lnTo>
                  <a:lnTo>
                    <a:pt x="376" y="725"/>
                  </a:lnTo>
                  <a:lnTo>
                    <a:pt x="41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02" name="Freeform 3329"/>
            <p:cNvSpPr>
              <a:spLocks/>
            </p:cNvSpPr>
            <p:nvPr/>
          </p:nvSpPr>
          <p:spPr bwMode="auto">
            <a:xfrm>
              <a:off x="5110" y="3165"/>
              <a:ext cx="24" cy="80"/>
            </a:xfrm>
            <a:custGeom>
              <a:avLst/>
              <a:gdLst>
                <a:gd name="T0" fmla="*/ 0 w 147"/>
                <a:gd name="T1" fmla="*/ 0 h 513"/>
                <a:gd name="T2" fmla="*/ 0 w 147"/>
                <a:gd name="T3" fmla="*/ 0 h 513"/>
                <a:gd name="T4" fmla="*/ 0 w 147"/>
                <a:gd name="T5" fmla="*/ 0 h 513"/>
                <a:gd name="T6" fmla="*/ 0 w 147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7"/>
                <a:gd name="T13" fmla="*/ 0 h 513"/>
                <a:gd name="T14" fmla="*/ 147 w 147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7" h="513">
                  <a:moveTo>
                    <a:pt x="102" y="513"/>
                  </a:moveTo>
                  <a:lnTo>
                    <a:pt x="147" y="504"/>
                  </a:lnTo>
                  <a:lnTo>
                    <a:pt x="0" y="0"/>
                  </a:lnTo>
                  <a:lnTo>
                    <a:pt x="102" y="5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03" name="Freeform 3330"/>
            <p:cNvSpPr>
              <a:spLocks/>
            </p:cNvSpPr>
            <p:nvPr/>
          </p:nvSpPr>
          <p:spPr bwMode="auto">
            <a:xfrm>
              <a:off x="5110" y="3163"/>
              <a:ext cx="24" cy="81"/>
            </a:xfrm>
            <a:custGeom>
              <a:avLst/>
              <a:gdLst>
                <a:gd name="T0" fmla="*/ 0 w 147"/>
                <a:gd name="T1" fmla="*/ 0 h 513"/>
                <a:gd name="T2" fmla="*/ 0 w 147"/>
                <a:gd name="T3" fmla="*/ 0 h 513"/>
                <a:gd name="T4" fmla="*/ 0 w 147"/>
                <a:gd name="T5" fmla="*/ 0 h 513"/>
                <a:gd name="T6" fmla="*/ 0 w 147"/>
                <a:gd name="T7" fmla="*/ 0 h 5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7"/>
                <a:gd name="T13" fmla="*/ 0 h 513"/>
                <a:gd name="T14" fmla="*/ 147 w 147"/>
                <a:gd name="T15" fmla="*/ 513 h 5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7" h="513">
                  <a:moveTo>
                    <a:pt x="147" y="513"/>
                  </a:moveTo>
                  <a:lnTo>
                    <a:pt x="0" y="9"/>
                  </a:lnTo>
                  <a:lnTo>
                    <a:pt x="44" y="0"/>
                  </a:lnTo>
                  <a:lnTo>
                    <a:pt x="147" y="5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04" name="Freeform 3331"/>
            <p:cNvSpPr>
              <a:spLocks/>
            </p:cNvSpPr>
            <p:nvPr/>
          </p:nvSpPr>
          <p:spPr bwMode="auto">
            <a:xfrm>
              <a:off x="5110" y="3163"/>
              <a:ext cx="24" cy="82"/>
            </a:xfrm>
            <a:custGeom>
              <a:avLst/>
              <a:gdLst>
                <a:gd name="T0" fmla="*/ 0 w 147"/>
                <a:gd name="T1" fmla="*/ 0 h 522"/>
                <a:gd name="T2" fmla="*/ 0 w 147"/>
                <a:gd name="T3" fmla="*/ 0 h 522"/>
                <a:gd name="T4" fmla="*/ 0 w 147"/>
                <a:gd name="T5" fmla="*/ 0 h 522"/>
                <a:gd name="T6" fmla="*/ 0 w 147"/>
                <a:gd name="T7" fmla="*/ 0 h 522"/>
                <a:gd name="T8" fmla="*/ 0 w 147"/>
                <a:gd name="T9" fmla="*/ 0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522"/>
                <a:gd name="T17" fmla="*/ 147 w 147"/>
                <a:gd name="T18" fmla="*/ 522 h 5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522">
                  <a:moveTo>
                    <a:pt x="102" y="522"/>
                  </a:moveTo>
                  <a:lnTo>
                    <a:pt x="147" y="513"/>
                  </a:lnTo>
                  <a:lnTo>
                    <a:pt x="44" y="0"/>
                  </a:lnTo>
                  <a:lnTo>
                    <a:pt x="0" y="9"/>
                  </a:lnTo>
                  <a:lnTo>
                    <a:pt x="102" y="52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05" name="Freeform 3332"/>
            <p:cNvSpPr>
              <a:spLocks/>
            </p:cNvSpPr>
            <p:nvPr/>
          </p:nvSpPr>
          <p:spPr bwMode="auto">
            <a:xfrm>
              <a:off x="5213" y="3168"/>
              <a:ext cx="56" cy="118"/>
            </a:xfrm>
            <a:custGeom>
              <a:avLst/>
              <a:gdLst>
                <a:gd name="T0" fmla="*/ 0 w 336"/>
                <a:gd name="T1" fmla="*/ 0 h 744"/>
                <a:gd name="T2" fmla="*/ 0 w 336"/>
                <a:gd name="T3" fmla="*/ 0 h 744"/>
                <a:gd name="T4" fmla="*/ 0 w 336"/>
                <a:gd name="T5" fmla="*/ 0 h 744"/>
                <a:gd name="T6" fmla="*/ 0 w 336"/>
                <a:gd name="T7" fmla="*/ 0 h 7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744"/>
                <a:gd name="T14" fmla="*/ 336 w 336"/>
                <a:gd name="T15" fmla="*/ 744 h 7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744">
                  <a:moveTo>
                    <a:pt x="336" y="19"/>
                  </a:moveTo>
                  <a:lnTo>
                    <a:pt x="294" y="0"/>
                  </a:lnTo>
                  <a:lnTo>
                    <a:pt x="0" y="744"/>
                  </a:lnTo>
                  <a:lnTo>
                    <a:pt x="336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06" name="Freeform 3333"/>
            <p:cNvSpPr>
              <a:spLocks/>
            </p:cNvSpPr>
            <p:nvPr/>
          </p:nvSpPr>
          <p:spPr bwMode="auto">
            <a:xfrm>
              <a:off x="5206" y="3168"/>
              <a:ext cx="56" cy="118"/>
            </a:xfrm>
            <a:custGeom>
              <a:avLst/>
              <a:gdLst>
                <a:gd name="T0" fmla="*/ 0 w 335"/>
                <a:gd name="T1" fmla="*/ 0 h 744"/>
                <a:gd name="T2" fmla="*/ 0 w 335"/>
                <a:gd name="T3" fmla="*/ 0 h 744"/>
                <a:gd name="T4" fmla="*/ 0 w 335"/>
                <a:gd name="T5" fmla="*/ 0 h 744"/>
                <a:gd name="T6" fmla="*/ 0 w 335"/>
                <a:gd name="T7" fmla="*/ 0 h 7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5"/>
                <a:gd name="T13" fmla="*/ 0 h 744"/>
                <a:gd name="T14" fmla="*/ 335 w 335"/>
                <a:gd name="T15" fmla="*/ 744 h 7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5" h="744">
                  <a:moveTo>
                    <a:pt x="335" y="0"/>
                  </a:moveTo>
                  <a:lnTo>
                    <a:pt x="41" y="744"/>
                  </a:lnTo>
                  <a:lnTo>
                    <a:pt x="0" y="72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07" name="Freeform 3334"/>
            <p:cNvSpPr>
              <a:spLocks/>
            </p:cNvSpPr>
            <p:nvPr/>
          </p:nvSpPr>
          <p:spPr bwMode="auto">
            <a:xfrm>
              <a:off x="5206" y="3168"/>
              <a:ext cx="63" cy="118"/>
            </a:xfrm>
            <a:custGeom>
              <a:avLst/>
              <a:gdLst>
                <a:gd name="T0" fmla="*/ 0 w 377"/>
                <a:gd name="T1" fmla="*/ 0 h 744"/>
                <a:gd name="T2" fmla="*/ 0 w 377"/>
                <a:gd name="T3" fmla="*/ 0 h 744"/>
                <a:gd name="T4" fmla="*/ 0 w 377"/>
                <a:gd name="T5" fmla="*/ 0 h 744"/>
                <a:gd name="T6" fmla="*/ 0 w 377"/>
                <a:gd name="T7" fmla="*/ 0 h 744"/>
                <a:gd name="T8" fmla="*/ 0 w 377"/>
                <a:gd name="T9" fmla="*/ 0 h 7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7"/>
                <a:gd name="T16" fmla="*/ 0 h 744"/>
                <a:gd name="T17" fmla="*/ 377 w 377"/>
                <a:gd name="T18" fmla="*/ 744 h 7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7" h="744">
                  <a:moveTo>
                    <a:pt x="377" y="19"/>
                  </a:moveTo>
                  <a:lnTo>
                    <a:pt x="335" y="0"/>
                  </a:lnTo>
                  <a:lnTo>
                    <a:pt x="0" y="725"/>
                  </a:lnTo>
                  <a:lnTo>
                    <a:pt x="41" y="744"/>
                  </a:lnTo>
                  <a:lnTo>
                    <a:pt x="377" y="1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08" name="Freeform 3335"/>
            <p:cNvSpPr>
              <a:spLocks/>
            </p:cNvSpPr>
            <p:nvPr/>
          </p:nvSpPr>
          <p:spPr bwMode="auto">
            <a:xfrm>
              <a:off x="5269" y="3163"/>
              <a:ext cx="17" cy="82"/>
            </a:xfrm>
            <a:custGeom>
              <a:avLst/>
              <a:gdLst>
                <a:gd name="T0" fmla="*/ 0 w 102"/>
                <a:gd name="T1" fmla="*/ 0 h 522"/>
                <a:gd name="T2" fmla="*/ 0 w 102"/>
                <a:gd name="T3" fmla="*/ 0 h 522"/>
                <a:gd name="T4" fmla="*/ 0 w 102"/>
                <a:gd name="T5" fmla="*/ 0 h 522"/>
                <a:gd name="T6" fmla="*/ 0 w 102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"/>
                <a:gd name="T13" fmla="*/ 0 h 522"/>
                <a:gd name="T14" fmla="*/ 102 w 102"/>
                <a:gd name="T15" fmla="*/ 522 h 5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" h="522">
                  <a:moveTo>
                    <a:pt x="102" y="9"/>
                  </a:moveTo>
                  <a:lnTo>
                    <a:pt x="57" y="0"/>
                  </a:lnTo>
                  <a:lnTo>
                    <a:pt x="0" y="522"/>
                  </a:lnTo>
                  <a:lnTo>
                    <a:pt x="102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09" name="Freeform 3336"/>
            <p:cNvSpPr>
              <a:spLocks/>
            </p:cNvSpPr>
            <p:nvPr/>
          </p:nvSpPr>
          <p:spPr bwMode="auto">
            <a:xfrm>
              <a:off x="5261" y="3163"/>
              <a:ext cx="17" cy="82"/>
            </a:xfrm>
            <a:custGeom>
              <a:avLst/>
              <a:gdLst>
                <a:gd name="T0" fmla="*/ 0 w 102"/>
                <a:gd name="T1" fmla="*/ 0 h 522"/>
                <a:gd name="T2" fmla="*/ 0 w 102"/>
                <a:gd name="T3" fmla="*/ 0 h 522"/>
                <a:gd name="T4" fmla="*/ 0 w 102"/>
                <a:gd name="T5" fmla="*/ 0 h 522"/>
                <a:gd name="T6" fmla="*/ 0 w 102"/>
                <a:gd name="T7" fmla="*/ 0 h 5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"/>
                <a:gd name="T13" fmla="*/ 0 h 522"/>
                <a:gd name="T14" fmla="*/ 102 w 102"/>
                <a:gd name="T15" fmla="*/ 522 h 5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" h="522">
                  <a:moveTo>
                    <a:pt x="102" y="0"/>
                  </a:moveTo>
                  <a:lnTo>
                    <a:pt x="45" y="522"/>
                  </a:lnTo>
                  <a:lnTo>
                    <a:pt x="0" y="51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10" name="Freeform 3337"/>
            <p:cNvSpPr>
              <a:spLocks/>
            </p:cNvSpPr>
            <p:nvPr/>
          </p:nvSpPr>
          <p:spPr bwMode="auto">
            <a:xfrm>
              <a:off x="5261" y="3163"/>
              <a:ext cx="25" cy="82"/>
            </a:xfrm>
            <a:custGeom>
              <a:avLst/>
              <a:gdLst>
                <a:gd name="T0" fmla="*/ 0 w 147"/>
                <a:gd name="T1" fmla="*/ 0 h 522"/>
                <a:gd name="T2" fmla="*/ 0 w 147"/>
                <a:gd name="T3" fmla="*/ 0 h 522"/>
                <a:gd name="T4" fmla="*/ 0 w 147"/>
                <a:gd name="T5" fmla="*/ 0 h 522"/>
                <a:gd name="T6" fmla="*/ 0 w 147"/>
                <a:gd name="T7" fmla="*/ 0 h 522"/>
                <a:gd name="T8" fmla="*/ 0 w 147"/>
                <a:gd name="T9" fmla="*/ 0 h 5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7"/>
                <a:gd name="T16" fmla="*/ 0 h 522"/>
                <a:gd name="T17" fmla="*/ 147 w 147"/>
                <a:gd name="T18" fmla="*/ 522 h 5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7" h="522">
                  <a:moveTo>
                    <a:pt x="147" y="9"/>
                  </a:moveTo>
                  <a:lnTo>
                    <a:pt x="102" y="0"/>
                  </a:lnTo>
                  <a:lnTo>
                    <a:pt x="0" y="513"/>
                  </a:lnTo>
                  <a:lnTo>
                    <a:pt x="45" y="522"/>
                  </a:lnTo>
                  <a:lnTo>
                    <a:pt x="147" y="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11" name="Freeform 3338"/>
            <p:cNvSpPr>
              <a:spLocks/>
            </p:cNvSpPr>
            <p:nvPr/>
          </p:nvSpPr>
          <p:spPr bwMode="auto">
            <a:xfrm>
              <a:off x="5130" y="3242"/>
              <a:ext cx="135" cy="6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815" y="45"/>
                  </a:moveTo>
                  <a:lnTo>
                    <a:pt x="815" y="0"/>
                  </a:lnTo>
                  <a:lnTo>
                    <a:pt x="0" y="45"/>
                  </a:lnTo>
                  <a:lnTo>
                    <a:pt x="81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12" name="Freeform 3339"/>
            <p:cNvSpPr>
              <a:spLocks/>
            </p:cNvSpPr>
            <p:nvPr/>
          </p:nvSpPr>
          <p:spPr bwMode="auto">
            <a:xfrm>
              <a:off x="5130" y="3242"/>
              <a:ext cx="135" cy="6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81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13" name="Rectangle 3340"/>
            <p:cNvSpPr>
              <a:spLocks noChangeArrowheads="1"/>
            </p:cNvSpPr>
            <p:nvPr/>
          </p:nvSpPr>
          <p:spPr bwMode="auto">
            <a:xfrm>
              <a:off x="5130" y="3242"/>
              <a:ext cx="135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14" name="Freeform 3341"/>
            <p:cNvSpPr>
              <a:spLocks/>
            </p:cNvSpPr>
            <p:nvPr/>
          </p:nvSpPr>
          <p:spPr bwMode="auto">
            <a:xfrm>
              <a:off x="5130" y="3242"/>
              <a:ext cx="135" cy="6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815" y="45"/>
                  </a:moveTo>
                  <a:lnTo>
                    <a:pt x="815" y="0"/>
                  </a:lnTo>
                  <a:lnTo>
                    <a:pt x="0" y="45"/>
                  </a:lnTo>
                  <a:lnTo>
                    <a:pt x="81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15" name="Freeform 3342"/>
            <p:cNvSpPr>
              <a:spLocks/>
            </p:cNvSpPr>
            <p:nvPr/>
          </p:nvSpPr>
          <p:spPr bwMode="auto">
            <a:xfrm>
              <a:off x="5130" y="3242"/>
              <a:ext cx="135" cy="6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81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16" name="Rectangle 3343"/>
            <p:cNvSpPr>
              <a:spLocks noChangeArrowheads="1"/>
            </p:cNvSpPr>
            <p:nvPr/>
          </p:nvSpPr>
          <p:spPr bwMode="auto">
            <a:xfrm>
              <a:off x="5130" y="3242"/>
              <a:ext cx="135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17" name="Freeform 3344"/>
            <p:cNvSpPr>
              <a:spLocks/>
            </p:cNvSpPr>
            <p:nvPr/>
          </p:nvSpPr>
          <p:spPr bwMode="auto">
            <a:xfrm>
              <a:off x="5130" y="3396"/>
              <a:ext cx="135" cy="7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0"/>
                  </a:moveTo>
                  <a:lnTo>
                    <a:pt x="0" y="45"/>
                  </a:lnTo>
                  <a:lnTo>
                    <a:pt x="8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18" name="Freeform 3345"/>
            <p:cNvSpPr>
              <a:spLocks/>
            </p:cNvSpPr>
            <p:nvPr/>
          </p:nvSpPr>
          <p:spPr bwMode="auto">
            <a:xfrm>
              <a:off x="5130" y="3396"/>
              <a:ext cx="135" cy="7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45"/>
                  </a:moveTo>
                  <a:lnTo>
                    <a:pt x="815" y="0"/>
                  </a:lnTo>
                  <a:lnTo>
                    <a:pt x="81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19" name="Rectangle 3346"/>
            <p:cNvSpPr>
              <a:spLocks noChangeArrowheads="1"/>
            </p:cNvSpPr>
            <p:nvPr/>
          </p:nvSpPr>
          <p:spPr bwMode="auto">
            <a:xfrm>
              <a:off x="5130" y="3396"/>
              <a:ext cx="13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20" name="Freeform 3347"/>
            <p:cNvSpPr>
              <a:spLocks/>
            </p:cNvSpPr>
            <p:nvPr/>
          </p:nvSpPr>
          <p:spPr bwMode="auto">
            <a:xfrm>
              <a:off x="5130" y="3355"/>
              <a:ext cx="135" cy="6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816" y="45"/>
                  </a:moveTo>
                  <a:lnTo>
                    <a:pt x="816" y="0"/>
                  </a:lnTo>
                  <a:lnTo>
                    <a:pt x="0" y="45"/>
                  </a:lnTo>
                  <a:lnTo>
                    <a:pt x="816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21" name="Freeform 3348"/>
            <p:cNvSpPr>
              <a:spLocks/>
            </p:cNvSpPr>
            <p:nvPr/>
          </p:nvSpPr>
          <p:spPr bwMode="auto">
            <a:xfrm>
              <a:off x="5130" y="3355"/>
              <a:ext cx="135" cy="6"/>
            </a:xfrm>
            <a:custGeom>
              <a:avLst/>
              <a:gdLst>
                <a:gd name="T0" fmla="*/ 0 w 816"/>
                <a:gd name="T1" fmla="*/ 0 h 45"/>
                <a:gd name="T2" fmla="*/ 0 w 816"/>
                <a:gd name="T3" fmla="*/ 0 h 45"/>
                <a:gd name="T4" fmla="*/ 0 w 816"/>
                <a:gd name="T5" fmla="*/ 0 h 45"/>
                <a:gd name="T6" fmla="*/ 0 w 816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6"/>
                <a:gd name="T13" fmla="*/ 0 h 45"/>
                <a:gd name="T14" fmla="*/ 816 w 816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6" h="45">
                  <a:moveTo>
                    <a:pt x="816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22" name="Rectangle 3349"/>
            <p:cNvSpPr>
              <a:spLocks noChangeArrowheads="1"/>
            </p:cNvSpPr>
            <p:nvPr/>
          </p:nvSpPr>
          <p:spPr bwMode="auto">
            <a:xfrm>
              <a:off x="5130" y="3355"/>
              <a:ext cx="135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23" name="Freeform 3350"/>
            <p:cNvSpPr>
              <a:spLocks/>
            </p:cNvSpPr>
            <p:nvPr/>
          </p:nvSpPr>
          <p:spPr bwMode="auto">
            <a:xfrm>
              <a:off x="5126" y="3245"/>
              <a:ext cx="8" cy="154"/>
            </a:xfrm>
            <a:custGeom>
              <a:avLst/>
              <a:gdLst>
                <a:gd name="T0" fmla="*/ 0 w 45"/>
                <a:gd name="T1" fmla="*/ 0 h 974"/>
                <a:gd name="T2" fmla="*/ 0 w 45"/>
                <a:gd name="T3" fmla="*/ 0 h 974"/>
                <a:gd name="T4" fmla="*/ 0 w 45"/>
                <a:gd name="T5" fmla="*/ 0 h 974"/>
                <a:gd name="T6" fmla="*/ 0 w 45"/>
                <a:gd name="T7" fmla="*/ 0 h 9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74"/>
                <a:gd name="T14" fmla="*/ 45 w 45"/>
                <a:gd name="T15" fmla="*/ 974 h 9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74">
                  <a:moveTo>
                    <a:pt x="45" y="0"/>
                  </a:moveTo>
                  <a:lnTo>
                    <a:pt x="0" y="0"/>
                  </a:lnTo>
                  <a:lnTo>
                    <a:pt x="45" y="97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24" name="Freeform 3351"/>
            <p:cNvSpPr>
              <a:spLocks/>
            </p:cNvSpPr>
            <p:nvPr/>
          </p:nvSpPr>
          <p:spPr bwMode="auto">
            <a:xfrm>
              <a:off x="5126" y="3245"/>
              <a:ext cx="8" cy="154"/>
            </a:xfrm>
            <a:custGeom>
              <a:avLst/>
              <a:gdLst>
                <a:gd name="T0" fmla="*/ 0 w 45"/>
                <a:gd name="T1" fmla="*/ 0 h 974"/>
                <a:gd name="T2" fmla="*/ 0 w 45"/>
                <a:gd name="T3" fmla="*/ 0 h 974"/>
                <a:gd name="T4" fmla="*/ 0 w 45"/>
                <a:gd name="T5" fmla="*/ 0 h 974"/>
                <a:gd name="T6" fmla="*/ 0 w 45"/>
                <a:gd name="T7" fmla="*/ 0 h 9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974"/>
                <a:gd name="T14" fmla="*/ 45 w 45"/>
                <a:gd name="T15" fmla="*/ 974 h 9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974">
                  <a:moveTo>
                    <a:pt x="0" y="0"/>
                  </a:moveTo>
                  <a:lnTo>
                    <a:pt x="45" y="974"/>
                  </a:lnTo>
                  <a:lnTo>
                    <a:pt x="0" y="9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25" name="Rectangle 3352"/>
            <p:cNvSpPr>
              <a:spLocks noChangeArrowheads="1"/>
            </p:cNvSpPr>
            <p:nvPr/>
          </p:nvSpPr>
          <p:spPr bwMode="auto">
            <a:xfrm>
              <a:off x="5126" y="3245"/>
              <a:ext cx="8" cy="15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26" name="Freeform 3353"/>
            <p:cNvSpPr>
              <a:spLocks/>
            </p:cNvSpPr>
            <p:nvPr/>
          </p:nvSpPr>
          <p:spPr bwMode="auto">
            <a:xfrm>
              <a:off x="5100" y="3357"/>
              <a:ext cx="34" cy="83"/>
            </a:xfrm>
            <a:custGeom>
              <a:avLst/>
              <a:gdLst>
                <a:gd name="T0" fmla="*/ 0 w 204"/>
                <a:gd name="T1" fmla="*/ 0 h 527"/>
                <a:gd name="T2" fmla="*/ 0 w 204"/>
                <a:gd name="T3" fmla="*/ 0 h 527"/>
                <a:gd name="T4" fmla="*/ 0 w 204"/>
                <a:gd name="T5" fmla="*/ 0 h 527"/>
                <a:gd name="T6" fmla="*/ 0 w 204"/>
                <a:gd name="T7" fmla="*/ 0 h 5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4"/>
                <a:gd name="T13" fmla="*/ 0 h 527"/>
                <a:gd name="T14" fmla="*/ 204 w 204"/>
                <a:gd name="T15" fmla="*/ 527 h 5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4" h="527">
                  <a:moveTo>
                    <a:pt x="204" y="17"/>
                  </a:moveTo>
                  <a:lnTo>
                    <a:pt x="163" y="0"/>
                  </a:lnTo>
                  <a:lnTo>
                    <a:pt x="0" y="527"/>
                  </a:lnTo>
                  <a:lnTo>
                    <a:pt x="204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27" name="Freeform 3354"/>
            <p:cNvSpPr>
              <a:spLocks/>
            </p:cNvSpPr>
            <p:nvPr/>
          </p:nvSpPr>
          <p:spPr bwMode="auto">
            <a:xfrm>
              <a:off x="5093" y="3357"/>
              <a:ext cx="34" cy="83"/>
            </a:xfrm>
            <a:custGeom>
              <a:avLst/>
              <a:gdLst>
                <a:gd name="T0" fmla="*/ 0 w 205"/>
                <a:gd name="T1" fmla="*/ 0 h 527"/>
                <a:gd name="T2" fmla="*/ 0 w 205"/>
                <a:gd name="T3" fmla="*/ 0 h 527"/>
                <a:gd name="T4" fmla="*/ 0 w 205"/>
                <a:gd name="T5" fmla="*/ 0 h 527"/>
                <a:gd name="T6" fmla="*/ 0 w 205"/>
                <a:gd name="T7" fmla="*/ 0 h 5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5"/>
                <a:gd name="T13" fmla="*/ 0 h 527"/>
                <a:gd name="T14" fmla="*/ 205 w 205"/>
                <a:gd name="T15" fmla="*/ 527 h 5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5" h="527">
                  <a:moveTo>
                    <a:pt x="205" y="0"/>
                  </a:moveTo>
                  <a:lnTo>
                    <a:pt x="42" y="527"/>
                  </a:lnTo>
                  <a:lnTo>
                    <a:pt x="0" y="510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28" name="Freeform 3355"/>
            <p:cNvSpPr>
              <a:spLocks/>
            </p:cNvSpPr>
            <p:nvPr/>
          </p:nvSpPr>
          <p:spPr bwMode="auto">
            <a:xfrm>
              <a:off x="5093" y="3357"/>
              <a:ext cx="41" cy="83"/>
            </a:xfrm>
            <a:custGeom>
              <a:avLst/>
              <a:gdLst>
                <a:gd name="T0" fmla="*/ 0 w 246"/>
                <a:gd name="T1" fmla="*/ 0 h 527"/>
                <a:gd name="T2" fmla="*/ 0 w 246"/>
                <a:gd name="T3" fmla="*/ 0 h 527"/>
                <a:gd name="T4" fmla="*/ 0 w 246"/>
                <a:gd name="T5" fmla="*/ 0 h 527"/>
                <a:gd name="T6" fmla="*/ 0 w 246"/>
                <a:gd name="T7" fmla="*/ 0 h 527"/>
                <a:gd name="T8" fmla="*/ 0 w 246"/>
                <a:gd name="T9" fmla="*/ 0 h 5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6"/>
                <a:gd name="T16" fmla="*/ 0 h 527"/>
                <a:gd name="T17" fmla="*/ 246 w 246"/>
                <a:gd name="T18" fmla="*/ 527 h 5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6" h="527">
                  <a:moveTo>
                    <a:pt x="246" y="17"/>
                  </a:moveTo>
                  <a:lnTo>
                    <a:pt x="205" y="0"/>
                  </a:lnTo>
                  <a:lnTo>
                    <a:pt x="0" y="510"/>
                  </a:lnTo>
                  <a:lnTo>
                    <a:pt x="42" y="527"/>
                  </a:lnTo>
                  <a:lnTo>
                    <a:pt x="246" y="1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29" name="Freeform 3356"/>
            <p:cNvSpPr>
              <a:spLocks/>
            </p:cNvSpPr>
            <p:nvPr/>
          </p:nvSpPr>
          <p:spPr bwMode="auto">
            <a:xfrm>
              <a:off x="5081" y="3436"/>
              <a:ext cx="16" cy="6"/>
            </a:xfrm>
            <a:custGeom>
              <a:avLst/>
              <a:gdLst>
                <a:gd name="T0" fmla="*/ 0 w 101"/>
                <a:gd name="T1" fmla="*/ 0 h 45"/>
                <a:gd name="T2" fmla="*/ 0 w 101"/>
                <a:gd name="T3" fmla="*/ 0 h 45"/>
                <a:gd name="T4" fmla="*/ 0 w 101"/>
                <a:gd name="T5" fmla="*/ 0 h 45"/>
                <a:gd name="T6" fmla="*/ 0 w 10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45"/>
                <a:gd name="T14" fmla="*/ 101 w 10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45">
                  <a:moveTo>
                    <a:pt x="101" y="45"/>
                  </a:moveTo>
                  <a:lnTo>
                    <a:pt x="101" y="0"/>
                  </a:lnTo>
                  <a:lnTo>
                    <a:pt x="0" y="45"/>
                  </a:lnTo>
                  <a:lnTo>
                    <a:pt x="101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30" name="Freeform 3357"/>
            <p:cNvSpPr>
              <a:spLocks/>
            </p:cNvSpPr>
            <p:nvPr/>
          </p:nvSpPr>
          <p:spPr bwMode="auto">
            <a:xfrm>
              <a:off x="5081" y="3436"/>
              <a:ext cx="16" cy="6"/>
            </a:xfrm>
            <a:custGeom>
              <a:avLst/>
              <a:gdLst>
                <a:gd name="T0" fmla="*/ 0 w 101"/>
                <a:gd name="T1" fmla="*/ 0 h 45"/>
                <a:gd name="T2" fmla="*/ 0 w 101"/>
                <a:gd name="T3" fmla="*/ 0 h 45"/>
                <a:gd name="T4" fmla="*/ 0 w 101"/>
                <a:gd name="T5" fmla="*/ 0 h 45"/>
                <a:gd name="T6" fmla="*/ 0 w 10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45"/>
                <a:gd name="T14" fmla="*/ 101 w 10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45">
                  <a:moveTo>
                    <a:pt x="101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31" name="Rectangle 3358"/>
            <p:cNvSpPr>
              <a:spLocks noChangeArrowheads="1"/>
            </p:cNvSpPr>
            <p:nvPr/>
          </p:nvSpPr>
          <p:spPr bwMode="auto">
            <a:xfrm>
              <a:off x="5081" y="3436"/>
              <a:ext cx="16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32" name="Freeform 3359"/>
            <p:cNvSpPr>
              <a:spLocks/>
            </p:cNvSpPr>
            <p:nvPr/>
          </p:nvSpPr>
          <p:spPr bwMode="auto">
            <a:xfrm>
              <a:off x="5143" y="3399"/>
              <a:ext cx="7" cy="40"/>
            </a:xfrm>
            <a:custGeom>
              <a:avLst/>
              <a:gdLst>
                <a:gd name="T0" fmla="*/ 0 w 46"/>
                <a:gd name="T1" fmla="*/ 0 h 250"/>
                <a:gd name="T2" fmla="*/ 0 w 46"/>
                <a:gd name="T3" fmla="*/ 0 h 250"/>
                <a:gd name="T4" fmla="*/ 0 w 46"/>
                <a:gd name="T5" fmla="*/ 0 h 250"/>
                <a:gd name="T6" fmla="*/ 0 w 46"/>
                <a:gd name="T7" fmla="*/ 0 h 2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50"/>
                <a:gd name="T14" fmla="*/ 46 w 46"/>
                <a:gd name="T15" fmla="*/ 250 h 2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50">
                  <a:moveTo>
                    <a:pt x="46" y="0"/>
                  </a:moveTo>
                  <a:lnTo>
                    <a:pt x="0" y="0"/>
                  </a:lnTo>
                  <a:lnTo>
                    <a:pt x="46" y="25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33" name="Freeform 3360"/>
            <p:cNvSpPr>
              <a:spLocks/>
            </p:cNvSpPr>
            <p:nvPr/>
          </p:nvSpPr>
          <p:spPr bwMode="auto">
            <a:xfrm>
              <a:off x="5143" y="3399"/>
              <a:ext cx="7" cy="40"/>
            </a:xfrm>
            <a:custGeom>
              <a:avLst/>
              <a:gdLst>
                <a:gd name="T0" fmla="*/ 0 w 46"/>
                <a:gd name="T1" fmla="*/ 0 h 250"/>
                <a:gd name="T2" fmla="*/ 0 w 46"/>
                <a:gd name="T3" fmla="*/ 0 h 250"/>
                <a:gd name="T4" fmla="*/ 0 w 46"/>
                <a:gd name="T5" fmla="*/ 0 h 250"/>
                <a:gd name="T6" fmla="*/ 0 w 46"/>
                <a:gd name="T7" fmla="*/ 0 h 2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50"/>
                <a:gd name="T14" fmla="*/ 46 w 46"/>
                <a:gd name="T15" fmla="*/ 250 h 2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50">
                  <a:moveTo>
                    <a:pt x="0" y="0"/>
                  </a:moveTo>
                  <a:lnTo>
                    <a:pt x="46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34" name="Rectangle 3361"/>
            <p:cNvSpPr>
              <a:spLocks noChangeArrowheads="1"/>
            </p:cNvSpPr>
            <p:nvPr/>
          </p:nvSpPr>
          <p:spPr bwMode="auto">
            <a:xfrm>
              <a:off x="5143" y="3399"/>
              <a:ext cx="7" cy="4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35" name="Freeform 3362"/>
            <p:cNvSpPr>
              <a:spLocks/>
            </p:cNvSpPr>
            <p:nvPr/>
          </p:nvSpPr>
          <p:spPr bwMode="auto">
            <a:xfrm>
              <a:off x="5261" y="3245"/>
              <a:ext cx="8" cy="154"/>
            </a:xfrm>
            <a:custGeom>
              <a:avLst/>
              <a:gdLst>
                <a:gd name="T0" fmla="*/ 0 w 46"/>
                <a:gd name="T1" fmla="*/ 0 h 974"/>
                <a:gd name="T2" fmla="*/ 0 w 46"/>
                <a:gd name="T3" fmla="*/ 0 h 974"/>
                <a:gd name="T4" fmla="*/ 0 w 46"/>
                <a:gd name="T5" fmla="*/ 0 h 974"/>
                <a:gd name="T6" fmla="*/ 0 w 46"/>
                <a:gd name="T7" fmla="*/ 0 h 9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974"/>
                <a:gd name="T14" fmla="*/ 46 w 46"/>
                <a:gd name="T15" fmla="*/ 974 h 9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974">
                  <a:moveTo>
                    <a:pt x="0" y="974"/>
                  </a:moveTo>
                  <a:lnTo>
                    <a:pt x="46" y="974"/>
                  </a:lnTo>
                  <a:lnTo>
                    <a:pt x="0" y="0"/>
                  </a:lnTo>
                  <a:lnTo>
                    <a:pt x="0" y="9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36" name="Freeform 3363"/>
            <p:cNvSpPr>
              <a:spLocks/>
            </p:cNvSpPr>
            <p:nvPr/>
          </p:nvSpPr>
          <p:spPr bwMode="auto">
            <a:xfrm>
              <a:off x="5261" y="3245"/>
              <a:ext cx="8" cy="154"/>
            </a:xfrm>
            <a:custGeom>
              <a:avLst/>
              <a:gdLst>
                <a:gd name="T0" fmla="*/ 0 w 46"/>
                <a:gd name="T1" fmla="*/ 0 h 974"/>
                <a:gd name="T2" fmla="*/ 0 w 46"/>
                <a:gd name="T3" fmla="*/ 0 h 974"/>
                <a:gd name="T4" fmla="*/ 0 w 46"/>
                <a:gd name="T5" fmla="*/ 0 h 974"/>
                <a:gd name="T6" fmla="*/ 0 w 46"/>
                <a:gd name="T7" fmla="*/ 0 h 9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974"/>
                <a:gd name="T14" fmla="*/ 46 w 46"/>
                <a:gd name="T15" fmla="*/ 974 h 9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974">
                  <a:moveTo>
                    <a:pt x="46" y="974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9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37" name="Rectangle 3364"/>
            <p:cNvSpPr>
              <a:spLocks noChangeArrowheads="1"/>
            </p:cNvSpPr>
            <p:nvPr/>
          </p:nvSpPr>
          <p:spPr bwMode="auto">
            <a:xfrm>
              <a:off x="5261" y="3245"/>
              <a:ext cx="8" cy="15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38" name="Freeform 3365"/>
            <p:cNvSpPr>
              <a:spLocks/>
            </p:cNvSpPr>
            <p:nvPr/>
          </p:nvSpPr>
          <p:spPr bwMode="auto">
            <a:xfrm>
              <a:off x="5246" y="3399"/>
              <a:ext cx="8" cy="40"/>
            </a:xfrm>
            <a:custGeom>
              <a:avLst/>
              <a:gdLst>
                <a:gd name="T0" fmla="*/ 0 w 45"/>
                <a:gd name="T1" fmla="*/ 0 h 250"/>
                <a:gd name="T2" fmla="*/ 0 w 45"/>
                <a:gd name="T3" fmla="*/ 0 h 250"/>
                <a:gd name="T4" fmla="*/ 0 w 45"/>
                <a:gd name="T5" fmla="*/ 0 h 250"/>
                <a:gd name="T6" fmla="*/ 0 w 45"/>
                <a:gd name="T7" fmla="*/ 0 h 2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50"/>
                <a:gd name="T14" fmla="*/ 45 w 45"/>
                <a:gd name="T15" fmla="*/ 250 h 2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50">
                  <a:moveTo>
                    <a:pt x="45" y="0"/>
                  </a:moveTo>
                  <a:lnTo>
                    <a:pt x="0" y="0"/>
                  </a:lnTo>
                  <a:lnTo>
                    <a:pt x="45" y="25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39" name="Freeform 3366"/>
            <p:cNvSpPr>
              <a:spLocks/>
            </p:cNvSpPr>
            <p:nvPr/>
          </p:nvSpPr>
          <p:spPr bwMode="auto">
            <a:xfrm>
              <a:off x="5246" y="3399"/>
              <a:ext cx="8" cy="40"/>
            </a:xfrm>
            <a:custGeom>
              <a:avLst/>
              <a:gdLst>
                <a:gd name="T0" fmla="*/ 0 w 45"/>
                <a:gd name="T1" fmla="*/ 0 h 250"/>
                <a:gd name="T2" fmla="*/ 0 w 45"/>
                <a:gd name="T3" fmla="*/ 0 h 250"/>
                <a:gd name="T4" fmla="*/ 0 w 45"/>
                <a:gd name="T5" fmla="*/ 0 h 250"/>
                <a:gd name="T6" fmla="*/ 0 w 45"/>
                <a:gd name="T7" fmla="*/ 0 h 2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50"/>
                <a:gd name="T14" fmla="*/ 45 w 45"/>
                <a:gd name="T15" fmla="*/ 250 h 2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50">
                  <a:moveTo>
                    <a:pt x="0" y="0"/>
                  </a:moveTo>
                  <a:lnTo>
                    <a:pt x="45" y="250"/>
                  </a:lnTo>
                  <a:lnTo>
                    <a:pt x="0" y="2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40" name="Rectangle 3367"/>
            <p:cNvSpPr>
              <a:spLocks noChangeArrowheads="1"/>
            </p:cNvSpPr>
            <p:nvPr/>
          </p:nvSpPr>
          <p:spPr bwMode="auto">
            <a:xfrm>
              <a:off x="5246" y="3399"/>
              <a:ext cx="8" cy="4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41" name="Freeform 3368"/>
            <p:cNvSpPr>
              <a:spLocks/>
            </p:cNvSpPr>
            <p:nvPr/>
          </p:nvSpPr>
          <p:spPr bwMode="auto">
            <a:xfrm>
              <a:off x="5234" y="3399"/>
              <a:ext cx="8" cy="167"/>
            </a:xfrm>
            <a:custGeom>
              <a:avLst/>
              <a:gdLst>
                <a:gd name="T0" fmla="*/ 0 w 45"/>
                <a:gd name="T1" fmla="*/ 0 h 1052"/>
                <a:gd name="T2" fmla="*/ 0 w 45"/>
                <a:gd name="T3" fmla="*/ 0 h 1052"/>
                <a:gd name="T4" fmla="*/ 0 w 45"/>
                <a:gd name="T5" fmla="*/ 0 h 1052"/>
                <a:gd name="T6" fmla="*/ 0 w 45"/>
                <a:gd name="T7" fmla="*/ 0 h 10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52"/>
                <a:gd name="T14" fmla="*/ 45 w 45"/>
                <a:gd name="T15" fmla="*/ 1052 h 10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52">
                  <a:moveTo>
                    <a:pt x="0" y="1052"/>
                  </a:moveTo>
                  <a:lnTo>
                    <a:pt x="45" y="1052"/>
                  </a:lnTo>
                  <a:lnTo>
                    <a:pt x="0" y="0"/>
                  </a:lnTo>
                  <a:lnTo>
                    <a:pt x="0" y="10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42" name="Freeform 3369"/>
            <p:cNvSpPr>
              <a:spLocks/>
            </p:cNvSpPr>
            <p:nvPr/>
          </p:nvSpPr>
          <p:spPr bwMode="auto">
            <a:xfrm>
              <a:off x="5234" y="3399"/>
              <a:ext cx="8" cy="167"/>
            </a:xfrm>
            <a:custGeom>
              <a:avLst/>
              <a:gdLst>
                <a:gd name="T0" fmla="*/ 0 w 45"/>
                <a:gd name="T1" fmla="*/ 0 h 1052"/>
                <a:gd name="T2" fmla="*/ 0 w 45"/>
                <a:gd name="T3" fmla="*/ 0 h 1052"/>
                <a:gd name="T4" fmla="*/ 0 w 45"/>
                <a:gd name="T5" fmla="*/ 0 h 1052"/>
                <a:gd name="T6" fmla="*/ 0 w 45"/>
                <a:gd name="T7" fmla="*/ 0 h 10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052"/>
                <a:gd name="T14" fmla="*/ 45 w 45"/>
                <a:gd name="T15" fmla="*/ 1052 h 10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052">
                  <a:moveTo>
                    <a:pt x="45" y="105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0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43" name="Rectangle 3370"/>
            <p:cNvSpPr>
              <a:spLocks noChangeArrowheads="1"/>
            </p:cNvSpPr>
            <p:nvPr/>
          </p:nvSpPr>
          <p:spPr bwMode="auto">
            <a:xfrm>
              <a:off x="5234" y="3399"/>
              <a:ext cx="8" cy="16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44" name="Freeform 3371"/>
            <p:cNvSpPr>
              <a:spLocks/>
            </p:cNvSpPr>
            <p:nvPr/>
          </p:nvSpPr>
          <p:spPr bwMode="auto">
            <a:xfrm>
              <a:off x="5186" y="3281"/>
              <a:ext cx="23" cy="7"/>
            </a:xfrm>
            <a:custGeom>
              <a:avLst/>
              <a:gdLst>
                <a:gd name="T0" fmla="*/ 0 w 145"/>
                <a:gd name="T1" fmla="*/ 0 h 45"/>
                <a:gd name="T2" fmla="*/ 0 w 145"/>
                <a:gd name="T3" fmla="*/ 0 h 45"/>
                <a:gd name="T4" fmla="*/ 0 w 145"/>
                <a:gd name="T5" fmla="*/ 0 h 45"/>
                <a:gd name="T6" fmla="*/ 0 w 14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"/>
                <a:gd name="T13" fmla="*/ 0 h 45"/>
                <a:gd name="T14" fmla="*/ 145 w 14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" h="45">
                  <a:moveTo>
                    <a:pt x="0" y="0"/>
                  </a:moveTo>
                  <a:lnTo>
                    <a:pt x="0" y="45"/>
                  </a:lnTo>
                  <a:lnTo>
                    <a:pt x="1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45" name="Freeform 3372"/>
            <p:cNvSpPr>
              <a:spLocks/>
            </p:cNvSpPr>
            <p:nvPr/>
          </p:nvSpPr>
          <p:spPr bwMode="auto">
            <a:xfrm>
              <a:off x="5186" y="3281"/>
              <a:ext cx="23" cy="7"/>
            </a:xfrm>
            <a:custGeom>
              <a:avLst/>
              <a:gdLst>
                <a:gd name="T0" fmla="*/ 0 w 145"/>
                <a:gd name="T1" fmla="*/ 0 h 45"/>
                <a:gd name="T2" fmla="*/ 0 w 145"/>
                <a:gd name="T3" fmla="*/ 0 h 45"/>
                <a:gd name="T4" fmla="*/ 0 w 145"/>
                <a:gd name="T5" fmla="*/ 0 h 45"/>
                <a:gd name="T6" fmla="*/ 0 w 14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5"/>
                <a:gd name="T13" fmla="*/ 0 h 45"/>
                <a:gd name="T14" fmla="*/ 145 w 14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5" h="45">
                  <a:moveTo>
                    <a:pt x="0" y="45"/>
                  </a:moveTo>
                  <a:lnTo>
                    <a:pt x="145" y="0"/>
                  </a:lnTo>
                  <a:lnTo>
                    <a:pt x="14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46" name="Rectangle 3373"/>
            <p:cNvSpPr>
              <a:spLocks noChangeArrowheads="1"/>
            </p:cNvSpPr>
            <p:nvPr/>
          </p:nvSpPr>
          <p:spPr bwMode="auto">
            <a:xfrm>
              <a:off x="5186" y="3281"/>
              <a:ext cx="23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47" name="Freeform 3374"/>
            <p:cNvSpPr>
              <a:spLocks/>
            </p:cNvSpPr>
            <p:nvPr/>
          </p:nvSpPr>
          <p:spPr bwMode="auto">
            <a:xfrm>
              <a:off x="5130" y="3166"/>
              <a:ext cx="135" cy="7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815" y="45"/>
                  </a:moveTo>
                  <a:lnTo>
                    <a:pt x="815" y="0"/>
                  </a:lnTo>
                  <a:lnTo>
                    <a:pt x="0" y="45"/>
                  </a:lnTo>
                  <a:lnTo>
                    <a:pt x="81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48" name="Freeform 3375"/>
            <p:cNvSpPr>
              <a:spLocks/>
            </p:cNvSpPr>
            <p:nvPr/>
          </p:nvSpPr>
          <p:spPr bwMode="auto">
            <a:xfrm>
              <a:off x="5130" y="3166"/>
              <a:ext cx="135" cy="7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81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49" name="Rectangle 3376"/>
            <p:cNvSpPr>
              <a:spLocks noChangeArrowheads="1"/>
            </p:cNvSpPr>
            <p:nvPr/>
          </p:nvSpPr>
          <p:spPr bwMode="auto">
            <a:xfrm>
              <a:off x="5130" y="3166"/>
              <a:ext cx="13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50" name="Freeform 3377"/>
            <p:cNvSpPr>
              <a:spLocks/>
            </p:cNvSpPr>
            <p:nvPr/>
          </p:nvSpPr>
          <p:spPr bwMode="auto">
            <a:xfrm>
              <a:off x="5130" y="3120"/>
              <a:ext cx="135" cy="6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0"/>
                  </a:moveTo>
                  <a:lnTo>
                    <a:pt x="0" y="45"/>
                  </a:lnTo>
                  <a:lnTo>
                    <a:pt x="8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51" name="Freeform 3378"/>
            <p:cNvSpPr>
              <a:spLocks/>
            </p:cNvSpPr>
            <p:nvPr/>
          </p:nvSpPr>
          <p:spPr bwMode="auto">
            <a:xfrm>
              <a:off x="5130" y="3120"/>
              <a:ext cx="135" cy="6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45"/>
                  </a:moveTo>
                  <a:lnTo>
                    <a:pt x="815" y="0"/>
                  </a:lnTo>
                  <a:lnTo>
                    <a:pt x="81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52" name="Rectangle 3379"/>
            <p:cNvSpPr>
              <a:spLocks noChangeArrowheads="1"/>
            </p:cNvSpPr>
            <p:nvPr/>
          </p:nvSpPr>
          <p:spPr bwMode="auto">
            <a:xfrm>
              <a:off x="5130" y="3120"/>
              <a:ext cx="135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53" name="Freeform 3380"/>
            <p:cNvSpPr>
              <a:spLocks/>
            </p:cNvSpPr>
            <p:nvPr/>
          </p:nvSpPr>
          <p:spPr bwMode="auto">
            <a:xfrm>
              <a:off x="5130" y="3120"/>
              <a:ext cx="135" cy="6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0"/>
                  </a:moveTo>
                  <a:lnTo>
                    <a:pt x="0" y="45"/>
                  </a:lnTo>
                  <a:lnTo>
                    <a:pt x="8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54" name="Freeform 3381"/>
            <p:cNvSpPr>
              <a:spLocks/>
            </p:cNvSpPr>
            <p:nvPr/>
          </p:nvSpPr>
          <p:spPr bwMode="auto">
            <a:xfrm>
              <a:off x="5130" y="3120"/>
              <a:ext cx="135" cy="6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45"/>
                  </a:moveTo>
                  <a:lnTo>
                    <a:pt x="815" y="0"/>
                  </a:lnTo>
                  <a:lnTo>
                    <a:pt x="81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55" name="Rectangle 3382"/>
            <p:cNvSpPr>
              <a:spLocks noChangeArrowheads="1"/>
            </p:cNvSpPr>
            <p:nvPr/>
          </p:nvSpPr>
          <p:spPr bwMode="auto">
            <a:xfrm>
              <a:off x="5130" y="3120"/>
              <a:ext cx="135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56" name="Freeform 3383"/>
            <p:cNvSpPr>
              <a:spLocks/>
            </p:cNvSpPr>
            <p:nvPr/>
          </p:nvSpPr>
          <p:spPr bwMode="auto">
            <a:xfrm>
              <a:off x="5112" y="3080"/>
              <a:ext cx="68" cy="39"/>
            </a:xfrm>
            <a:custGeom>
              <a:avLst/>
              <a:gdLst>
                <a:gd name="T0" fmla="*/ 0 w 409"/>
                <a:gd name="T1" fmla="*/ 0 h 244"/>
                <a:gd name="T2" fmla="*/ 0 w 409"/>
                <a:gd name="T3" fmla="*/ 0 h 244"/>
                <a:gd name="T4" fmla="*/ 0 w 409"/>
                <a:gd name="T5" fmla="*/ 0 h 244"/>
                <a:gd name="T6" fmla="*/ 0 w 409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9"/>
                <a:gd name="T13" fmla="*/ 0 h 244"/>
                <a:gd name="T14" fmla="*/ 409 w 409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9" h="244">
                  <a:moveTo>
                    <a:pt x="0" y="204"/>
                  </a:moveTo>
                  <a:lnTo>
                    <a:pt x="21" y="244"/>
                  </a:lnTo>
                  <a:lnTo>
                    <a:pt x="409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57" name="Freeform 3384"/>
            <p:cNvSpPr>
              <a:spLocks/>
            </p:cNvSpPr>
            <p:nvPr/>
          </p:nvSpPr>
          <p:spPr bwMode="auto">
            <a:xfrm>
              <a:off x="5115" y="3080"/>
              <a:ext cx="68" cy="39"/>
            </a:xfrm>
            <a:custGeom>
              <a:avLst/>
              <a:gdLst>
                <a:gd name="T0" fmla="*/ 0 w 408"/>
                <a:gd name="T1" fmla="*/ 0 h 244"/>
                <a:gd name="T2" fmla="*/ 0 w 408"/>
                <a:gd name="T3" fmla="*/ 0 h 244"/>
                <a:gd name="T4" fmla="*/ 0 w 408"/>
                <a:gd name="T5" fmla="*/ 0 h 244"/>
                <a:gd name="T6" fmla="*/ 0 w 408"/>
                <a:gd name="T7" fmla="*/ 0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8"/>
                <a:gd name="T13" fmla="*/ 0 h 244"/>
                <a:gd name="T14" fmla="*/ 408 w 40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8" h="244">
                  <a:moveTo>
                    <a:pt x="0" y="244"/>
                  </a:moveTo>
                  <a:lnTo>
                    <a:pt x="388" y="0"/>
                  </a:lnTo>
                  <a:lnTo>
                    <a:pt x="408" y="40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58" name="Freeform 3385"/>
            <p:cNvSpPr>
              <a:spLocks/>
            </p:cNvSpPr>
            <p:nvPr/>
          </p:nvSpPr>
          <p:spPr bwMode="auto">
            <a:xfrm>
              <a:off x="5112" y="3080"/>
              <a:ext cx="71" cy="39"/>
            </a:xfrm>
            <a:custGeom>
              <a:avLst/>
              <a:gdLst>
                <a:gd name="T0" fmla="*/ 0 w 429"/>
                <a:gd name="T1" fmla="*/ 0 h 244"/>
                <a:gd name="T2" fmla="*/ 0 w 429"/>
                <a:gd name="T3" fmla="*/ 0 h 244"/>
                <a:gd name="T4" fmla="*/ 0 w 429"/>
                <a:gd name="T5" fmla="*/ 0 h 244"/>
                <a:gd name="T6" fmla="*/ 0 w 429"/>
                <a:gd name="T7" fmla="*/ 0 h 244"/>
                <a:gd name="T8" fmla="*/ 0 w 429"/>
                <a:gd name="T9" fmla="*/ 0 h 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29"/>
                <a:gd name="T16" fmla="*/ 0 h 244"/>
                <a:gd name="T17" fmla="*/ 429 w 429"/>
                <a:gd name="T18" fmla="*/ 244 h 2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29" h="244">
                  <a:moveTo>
                    <a:pt x="0" y="204"/>
                  </a:moveTo>
                  <a:lnTo>
                    <a:pt x="21" y="244"/>
                  </a:lnTo>
                  <a:lnTo>
                    <a:pt x="429" y="40"/>
                  </a:lnTo>
                  <a:lnTo>
                    <a:pt x="409" y="0"/>
                  </a:lnTo>
                  <a:lnTo>
                    <a:pt x="0" y="20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59" name="Freeform 3386"/>
            <p:cNvSpPr>
              <a:spLocks/>
            </p:cNvSpPr>
            <p:nvPr/>
          </p:nvSpPr>
          <p:spPr bwMode="auto">
            <a:xfrm>
              <a:off x="5110" y="3116"/>
              <a:ext cx="7" cy="48"/>
            </a:xfrm>
            <a:custGeom>
              <a:avLst/>
              <a:gdLst>
                <a:gd name="T0" fmla="*/ 0 w 45"/>
                <a:gd name="T1" fmla="*/ 0 h 303"/>
                <a:gd name="T2" fmla="*/ 0 w 45"/>
                <a:gd name="T3" fmla="*/ 0 h 303"/>
                <a:gd name="T4" fmla="*/ 0 w 45"/>
                <a:gd name="T5" fmla="*/ 0 h 303"/>
                <a:gd name="T6" fmla="*/ 0 w 45"/>
                <a:gd name="T7" fmla="*/ 0 h 3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03"/>
                <a:gd name="T14" fmla="*/ 45 w 45"/>
                <a:gd name="T15" fmla="*/ 303 h 3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03">
                  <a:moveTo>
                    <a:pt x="0" y="303"/>
                  </a:moveTo>
                  <a:lnTo>
                    <a:pt x="45" y="303"/>
                  </a:lnTo>
                  <a:lnTo>
                    <a:pt x="0" y="0"/>
                  </a:lnTo>
                  <a:lnTo>
                    <a:pt x="0" y="3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60" name="Freeform 3387"/>
            <p:cNvSpPr>
              <a:spLocks/>
            </p:cNvSpPr>
            <p:nvPr/>
          </p:nvSpPr>
          <p:spPr bwMode="auto">
            <a:xfrm>
              <a:off x="5110" y="3116"/>
              <a:ext cx="7" cy="48"/>
            </a:xfrm>
            <a:custGeom>
              <a:avLst/>
              <a:gdLst>
                <a:gd name="T0" fmla="*/ 0 w 45"/>
                <a:gd name="T1" fmla="*/ 0 h 303"/>
                <a:gd name="T2" fmla="*/ 0 w 45"/>
                <a:gd name="T3" fmla="*/ 0 h 303"/>
                <a:gd name="T4" fmla="*/ 0 w 45"/>
                <a:gd name="T5" fmla="*/ 0 h 303"/>
                <a:gd name="T6" fmla="*/ 0 w 45"/>
                <a:gd name="T7" fmla="*/ 0 h 3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03"/>
                <a:gd name="T14" fmla="*/ 45 w 45"/>
                <a:gd name="T15" fmla="*/ 303 h 3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03">
                  <a:moveTo>
                    <a:pt x="45" y="30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3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61" name="Rectangle 3388"/>
            <p:cNvSpPr>
              <a:spLocks noChangeArrowheads="1"/>
            </p:cNvSpPr>
            <p:nvPr/>
          </p:nvSpPr>
          <p:spPr bwMode="auto">
            <a:xfrm>
              <a:off x="5110" y="3116"/>
              <a:ext cx="7" cy="4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62" name="Freeform 3389"/>
            <p:cNvSpPr>
              <a:spLocks/>
            </p:cNvSpPr>
            <p:nvPr/>
          </p:nvSpPr>
          <p:spPr bwMode="auto">
            <a:xfrm>
              <a:off x="5110" y="3122"/>
              <a:ext cx="17" cy="43"/>
            </a:xfrm>
            <a:custGeom>
              <a:avLst/>
              <a:gdLst>
                <a:gd name="T0" fmla="*/ 0 w 103"/>
                <a:gd name="T1" fmla="*/ 0 h 272"/>
                <a:gd name="T2" fmla="*/ 0 w 103"/>
                <a:gd name="T3" fmla="*/ 0 h 272"/>
                <a:gd name="T4" fmla="*/ 0 w 103"/>
                <a:gd name="T5" fmla="*/ 0 h 272"/>
                <a:gd name="T6" fmla="*/ 0 w 103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3"/>
                <a:gd name="T13" fmla="*/ 0 h 272"/>
                <a:gd name="T14" fmla="*/ 103 w 103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3" h="272">
                  <a:moveTo>
                    <a:pt x="0" y="255"/>
                  </a:moveTo>
                  <a:lnTo>
                    <a:pt x="42" y="272"/>
                  </a:lnTo>
                  <a:lnTo>
                    <a:pt x="103" y="0"/>
                  </a:lnTo>
                  <a:lnTo>
                    <a:pt x="0" y="2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63" name="Freeform 3390"/>
            <p:cNvSpPr>
              <a:spLocks/>
            </p:cNvSpPr>
            <p:nvPr/>
          </p:nvSpPr>
          <p:spPr bwMode="auto">
            <a:xfrm>
              <a:off x="5117" y="3122"/>
              <a:ext cx="17" cy="43"/>
            </a:xfrm>
            <a:custGeom>
              <a:avLst/>
              <a:gdLst>
                <a:gd name="T0" fmla="*/ 0 w 102"/>
                <a:gd name="T1" fmla="*/ 0 h 272"/>
                <a:gd name="T2" fmla="*/ 0 w 102"/>
                <a:gd name="T3" fmla="*/ 0 h 272"/>
                <a:gd name="T4" fmla="*/ 0 w 102"/>
                <a:gd name="T5" fmla="*/ 0 h 272"/>
                <a:gd name="T6" fmla="*/ 0 w 102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"/>
                <a:gd name="T13" fmla="*/ 0 h 272"/>
                <a:gd name="T14" fmla="*/ 102 w 102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" h="272">
                  <a:moveTo>
                    <a:pt x="0" y="272"/>
                  </a:moveTo>
                  <a:lnTo>
                    <a:pt x="61" y="0"/>
                  </a:lnTo>
                  <a:lnTo>
                    <a:pt x="102" y="17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64" name="Freeform 3391"/>
            <p:cNvSpPr>
              <a:spLocks/>
            </p:cNvSpPr>
            <p:nvPr/>
          </p:nvSpPr>
          <p:spPr bwMode="auto">
            <a:xfrm>
              <a:off x="5110" y="3122"/>
              <a:ext cx="24" cy="43"/>
            </a:xfrm>
            <a:custGeom>
              <a:avLst/>
              <a:gdLst>
                <a:gd name="T0" fmla="*/ 0 w 144"/>
                <a:gd name="T1" fmla="*/ 0 h 272"/>
                <a:gd name="T2" fmla="*/ 0 w 144"/>
                <a:gd name="T3" fmla="*/ 0 h 272"/>
                <a:gd name="T4" fmla="*/ 0 w 144"/>
                <a:gd name="T5" fmla="*/ 0 h 272"/>
                <a:gd name="T6" fmla="*/ 0 w 144"/>
                <a:gd name="T7" fmla="*/ 0 h 272"/>
                <a:gd name="T8" fmla="*/ 0 w 144"/>
                <a:gd name="T9" fmla="*/ 0 h 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272"/>
                <a:gd name="T17" fmla="*/ 144 w 144"/>
                <a:gd name="T18" fmla="*/ 272 h 2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272">
                  <a:moveTo>
                    <a:pt x="0" y="255"/>
                  </a:moveTo>
                  <a:lnTo>
                    <a:pt x="42" y="272"/>
                  </a:lnTo>
                  <a:lnTo>
                    <a:pt x="144" y="17"/>
                  </a:lnTo>
                  <a:lnTo>
                    <a:pt x="103" y="0"/>
                  </a:lnTo>
                  <a:lnTo>
                    <a:pt x="0" y="25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65" name="Freeform 3392"/>
            <p:cNvSpPr>
              <a:spLocks/>
            </p:cNvSpPr>
            <p:nvPr/>
          </p:nvSpPr>
          <p:spPr bwMode="auto">
            <a:xfrm>
              <a:off x="5126" y="3124"/>
              <a:ext cx="8" cy="45"/>
            </a:xfrm>
            <a:custGeom>
              <a:avLst/>
              <a:gdLst>
                <a:gd name="T0" fmla="*/ 0 w 45"/>
                <a:gd name="T1" fmla="*/ 0 h 293"/>
                <a:gd name="T2" fmla="*/ 0 w 45"/>
                <a:gd name="T3" fmla="*/ 0 h 293"/>
                <a:gd name="T4" fmla="*/ 0 w 45"/>
                <a:gd name="T5" fmla="*/ 0 h 293"/>
                <a:gd name="T6" fmla="*/ 0 w 45"/>
                <a:gd name="T7" fmla="*/ 0 h 2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93"/>
                <a:gd name="T14" fmla="*/ 45 w 45"/>
                <a:gd name="T15" fmla="*/ 293 h 2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93">
                  <a:moveTo>
                    <a:pt x="0" y="293"/>
                  </a:moveTo>
                  <a:lnTo>
                    <a:pt x="45" y="293"/>
                  </a:lnTo>
                  <a:lnTo>
                    <a:pt x="0" y="0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66" name="Freeform 3393"/>
            <p:cNvSpPr>
              <a:spLocks/>
            </p:cNvSpPr>
            <p:nvPr/>
          </p:nvSpPr>
          <p:spPr bwMode="auto">
            <a:xfrm>
              <a:off x="5126" y="3124"/>
              <a:ext cx="8" cy="45"/>
            </a:xfrm>
            <a:custGeom>
              <a:avLst/>
              <a:gdLst>
                <a:gd name="T0" fmla="*/ 0 w 45"/>
                <a:gd name="T1" fmla="*/ 0 h 293"/>
                <a:gd name="T2" fmla="*/ 0 w 45"/>
                <a:gd name="T3" fmla="*/ 0 h 293"/>
                <a:gd name="T4" fmla="*/ 0 w 45"/>
                <a:gd name="T5" fmla="*/ 0 h 293"/>
                <a:gd name="T6" fmla="*/ 0 w 45"/>
                <a:gd name="T7" fmla="*/ 0 h 2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93"/>
                <a:gd name="T14" fmla="*/ 45 w 45"/>
                <a:gd name="T15" fmla="*/ 293 h 2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93">
                  <a:moveTo>
                    <a:pt x="45" y="29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67" name="Rectangle 3394"/>
            <p:cNvSpPr>
              <a:spLocks noChangeArrowheads="1"/>
            </p:cNvSpPr>
            <p:nvPr/>
          </p:nvSpPr>
          <p:spPr bwMode="auto">
            <a:xfrm>
              <a:off x="5126" y="3124"/>
              <a:ext cx="8" cy="4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68" name="Freeform 3395"/>
            <p:cNvSpPr>
              <a:spLocks/>
            </p:cNvSpPr>
            <p:nvPr/>
          </p:nvSpPr>
          <p:spPr bwMode="auto">
            <a:xfrm>
              <a:off x="5179" y="3041"/>
              <a:ext cx="8" cy="43"/>
            </a:xfrm>
            <a:custGeom>
              <a:avLst/>
              <a:gdLst>
                <a:gd name="T0" fmla="*/ 0 w 45"/>
                <a:gd name="T1" fmla="*/ 0 h 267"/>
                <a:gd name="T2" fmla="*/ 0 w 45"/>
                <a:gd name="T3" fmla="*/ 0 h 267"/>
                <a:gd name="T4" fmla="*/ 0 w 45"/>
                <a:gd name="T5" fmla="*/ 0 h 267"/>
                <a:gd name="T6" fmla="*/ 0 w 45"/>
                <a:gd name="T7" fmla="*/ 0 h 2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7"/>
                <a:gd name="T14" fmla="*/ 45 w 45"/>
                <a:gd name="T15" fmla="*/ 267 h 2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7">
                  <a:moveTo>
                    <a:pt x="45" y="0"/>
                  </a:moveTo>
                  <a:lnTo>
                    <a:pt x="0" y="0"/>
                  </a:lnTo>
                  <a:lnTo>
                    <a:pt x="45" y="26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69" name="Freeform 3396"/>
            <p:cNvSpPr>
              <a:spLocks/>
            </p:cNvSpPr>
            <p:nvPr/>
          </p:nvSpPr>
          <p:spPr bwMode="auto">
            <a:xfrm>
              <a:off x="5179" y="3041"/>
              <a:ext cx="8" cy="43"/>
            </a:xfrm>
            <a:custGeom>
              <a:avLst/>
              <a:gdLst>
                <a:gd name="T0" fmla="*/ 0 w 45"/>
                <a:gd name="T1" fmla="*/ 0 h 267"/>
                <a:gd name="T2" fmla="*/ 0 w 45"/>
                <a:gd name="T3" fmla="*/ 0 h 267"/>
                <a:gd name="T4" fmla="*/ 0 w 45"/>
                <a:gd name="T5" fmla="*/ 0 h 267"/>
                <a:gd name="T6" fmla="*/ 0 w 45"/>
                <a:gd name="T7" fmla="*/ 0 h 2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67"/>
                <a:gd name="T14" fmla="*/ 45 w 45"/>
                <a:gd name="T15" fmla="*/ 267 h 2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67">
                  <a:moveTo>
                    <a:pt x="0" y="0"/>
                  </a:moveTo>
                  <a:lnTo>
                    <a:pt x="45" y="267"/>
                  </a:lnTo>
                  <a:lnTo>
                    <a:pt x="0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70" name="Rectangle 3397"/>
            <p:cNvSpPr>
              <a:spLocks noChangeArrowheads="1"/>
            </p:cNvSpPr>
            <p:nvPr/>
          </p:nvSpPr>
          <p:spPr bwMode="auto">
            <a:xfrm>
              <a:off x="5179" y="3041"/>
              <a:ext cx="8" cy="4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71" name="Freeform 3398"/>
            <p:cNvSpPr>
              <a:spLocks/>
            </p:cNvSpPr>
            <p:nvPr/>
          </p:nvSpPr>
          <p:spPr bwMode="auto">
            <a:xfrm>
              <a:off x="5233" y="3064"/>
              <a:ext cx="8" cy="20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0" y="122"/>
                  </a:moveTo>
                  <a:lnTo>
                    <a:pt x="45" y="122"/>
                  </a:lnTo>
                  <a:lnTo>
                    <a:pt x="0" y="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72" name="Freeform 3399"/>
            <p:cNvSpPr>
              <a:spLocks/>
            </p:cNvSpPr>
            <p:nvPr/>
          </p:nvSpPr>
          <p:spPr bwMode="auto">
            <a:xfrm>
              <a:off x="5233" y="3064"/>
              <a:ext cx="8" cy="20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45" y="12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73" name="Rectangle 3400"/>
            <p:cNvSpPr>
              <a:spLocks noChangeArrowheads="1"/>
            </p:cNvSpPr>
            <p:nvPr/>
          </p:nvSpPr>
          <p:spPr bwMode="auto">
            <a:xfrm>
              <a:off x="5233" y="3064"/>
              <a:ext cx="8" cy="2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74" name="Freeform 3401"/>
            <p:cNvSpPr>
              <a:spLocks/>
            </p:cNvSpPr>
            <p:nvPr/>
          </p:nvSpPr>
          <p:spPr bwMode="auto">
            <a:xfrm>
              <a:off x="5233" y="3064"/>
              <a:ext cx="8" cy="20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0" y="122"/>
                  </a:moveTo>
                  <a:lnTo>
                    <a:pt x="45" y="122"/>
                  </a:lnTo>
                  <a:lnTo>
                    <a:pt x="0" y="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75" name="Freeform 3402"/>
            <p:cNvSpPr>
              <a:spLocks/>
            </p:cNvSpPr>
            <p:nvPr/>
          </p:nvSpPr>
          <p:spPr bwMode="auto">
            <a:xfrm>
              <a:off x="5233" y="3064"/>
              <a:ext cx="8" cy="20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45" y="12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76" name="Rectangle 3403"/>
            <p:cNvSpPr>
              <a:spLocks noChangeArrowheads="1"/>
            </p:cNvSpPr>
            <p:nvPr/>
          </p:nvSpPr>
          <p:spPr bwMode="auto">
            <a:xfrm>
              <a:off x="5233" y="3064"/>
              <a:ext cx="8" cy="2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77" name="Freeform 3404"/>
            <p:cNvSpPr>
              <a:spLocks/>
            </p:cNvSpPr>
            <p:nvPr/>
          </p:nvSpPr>
          <p:spPr bwMode="auto">
            <a:xfrm>
              <a:off x="5233" y="3051"/>
              <a:ext cx="8" cy="33"/>
            </a:xfrm>
            <a:custGeom>
              <a:avLst/>
              <a:gdLst>
                <a:gd name="T0" fmla="*/ 0 w 45"/>
                <a:gd name="T1" fmla="*/ 0 h 200"/>
                <a:gd name="T2" fmla="*/ 0 w 45"/>
                <a:gd name="T3" fmla="*/ 0 h 200"/>
                <a:gd name="T4" fmla="*/ 0 w 45"/>
                <a:gd name="T5" fmla="*/ 0 h 200"/>
                <a:gd name="T6" fmla="*/ 0 w 45"/>
                <a:gd name="T7" fmla="*/ 0 h 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00"/>
                <a:gd name="T14" fmla="*/ 45 w 45"/>
                <a:gd name="T15" fmla="*/ 200 h 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00">
                  <a:moveTo>
                    <a:pt x="0" y="200"/>
                  </a:moveTo>
                  <a:lnTo>
                    <a:pt x="45" y="200"/>
                  </a:lnTo>
                  <a:lnTo>
                    <a:pt x="0" y="0"/>
                  </a:lnTo>
                  <a:lnTo>
                    <a:pt x="0" y="2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78" name="Freeform 3405"/>
            <p:cNvSpPr>
              <a:spLocks/>
            </p:cNvSpPr>
            <p:nvPr/>
          </p:nvSpPr>
          <p:spPr bwMode="auto">
            <a:xfrm>
              <a:off x="5233" y="3051"/>
              <a:ext cx="8" cy="33"/>
            </a:xfrm>
            <a:custGeom>
              <a:avLst/>
              <a:gdLst>
                <a:gd name="T0" fmla="*/ 0 w 45"/>
                <a:gd name="T1" fmla="*/ 0 h 200"/>
                <a:gd name="T2" fmla="*/ 0 w 45"/>
                <a:gd name="T3" fmla="*/ 0 h 200"/>
                <a:gd name="T4" fmla="*/ 0 w 45"/>
                <a:gd name="T5" fmla="*/ 0 h 200"/>
                <a:gd name="T6" fmla="*/ 0 w 45"/>
                <a:gd name="T7" fmla="*/ 0 h 2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00"/>
                <a:gd name="T14" fmla="*/ 45 w 45"/>
                <a:gd name="T15" fmla="*/ 200 h 2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00">
                  <a:moveTo>
                    <a:pt x="45" y="200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79" name="Rectangle 3406"/>
            <p:cNvSpPr>
              <a:spLocks noChangeArrowheads="1"/>
            </p:cNvSpPr>
            <p:nvPr/>
          </p:nvSpPr>
          <p:spPr bwMode="auto">
            <a:xfrm>
              <a:off x="5233" y="3051"/>
              <a:ext cx="8" cy="3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80" name="Freeform 3407"/>
            <p:cNvSpPr>
              <a:spLocks/>
            </p:cNvSpPr>
            <p:nvPr/>
          </p:nvSpPr>
          <p:spPr bwMode="auto">
            <a:xfrm>
              <a:off x="5238" y="3056"/>
              <a:ext cx="7" cy="28"/>
            </a:xfrm>
            <a:custGeom>
              <a:avLst/>
              <a:gdLst>
                <a:gd name="T0" fmla="*/ 0 w 46"/>
                <a:gd name="T1" fmla="*/ 0 h 174"/>
                <a:gd name="T2" fmla="*/ 0 w 46"/>
                <a:gd name="T3" fmla="*/ 0 h 174"/>
                <a:gd name="T4" fmla="*/ 0 w 46"/>
                <a:gd name="T5" fmla="*/ 0 h 174"/>
                <a:gd name="T6" fmla="*/ 0 w 46"/>
                <a:gd name="T7" fmla="*/ 0 h 1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74"/>
                <a:gd name="T14" fmla="*/ 46 w 46"/>
                <a:gd name="T15" fmla="*/ 174 h 1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74">
                  <a:moveTo>
                    <a:pt x="46" y="0"/>
                  </a:moveTo>
                  <a:lnTo>
                    <a:pt x="0" y="0"/>
                  </a:lnTo>
                  <a:lnTo>
                    <a:pt x="46" y="17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81" name="Freeform 3408"/>
            <p:cNvSpPr>
              <a:spLocks/>
            </p:cNvSpPr>
            <p:nvPr/>
          </p:nvSpPr>
          <p:spPr bwMode="auto">
            <a:xfrm>
              <a:off x="5238" y="3056"/>
              <a:ext cx="7" cy="28"/>
            </a:xfrm>
            <a:custGeom>
              <a:avLst/>
              <a:gdLst>
                <a:gd name="T0" fmla="*/ 0 w 46"/>
                <a:gd name="T1" fmla="*/ 0 h 174"/>
                <a:gd name="T2" fmla="*/ 0 w 46"/>
                <a:gd name="T3" fmla="*/ 0 h 174"/>
                <a:gd name="T4" fmla="*/ 0 w 46"/>
                <a:gd name="T5" fmla="*/ 0 h 174"/>
                <a:gd name="T6" fmla="*/ 0 w 46"/>
                <a:gd name="T7" fmla="*/ 0 h 1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74"/>
                <a:gd name="T14" fmla="*/ 46 w 46"/>
                <a:gd name="T15" fmla="*/ 174 h 1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74">
                  <a:moveTo>
                    <a:pt x="0" y="0"/>
                  </a:moveTo>
                  <a:lnTo>
                    <a:pt x="46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82" name="Rectangle 3409"/>
            <p:cNvSpPr>
              <a:spLocks noChangeArrowheads="1"/>
            </p:cNvSpPr>
            <p:nvPr/>
          </p:nvSpPr>
          <p:spPr bwMode="auto">
            <a:xfrm>
              <a:off x="5238" y="3056"/>
              <a:ext cx="7" cy="2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83" name="Freeform 3410"/>
            <p:cNvSpPr>
              <a:spLocks/>
            </p:cNvSpPr>
            <p:nvPr/>
          </p:nvSpPr>
          <p:spPr bwMode="auto">
            <a:xfrm>
              <a:off x="5238" y="3056"/>
              <a:ext cx="7" cy="28"/>
            </a:xfrm>
            <a:custGeom>
              <a:avLst/>
              <a:gdLst>
                <a:gd name="T0" fmla="*/ 0 w 46"/>
                <a:gd name="T1" fmla="*/ 0 h 174"/>
                <a:gd name="T2" fmla="*/ 0 w 46"/>
                <a:gd name="T3" fmla="*/ 0 h 174"/>
                <a:gd name="T4" fmla="*/ 0 w 46"/>
                <a:gd name="T5" fmla="*/ 0 h 174"/>
                <a:gd name="T6" fmla="*/ 0 w 46"/>
                <a:gd name="T7" fmla="*/ 0 h 1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74"/>
                <a:gd name="T14" fmla="*/ 46 w 46"/>
                <a:gd name="T15" fmla="*/ 174 h 1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74">
                  <a:moveTo>
                    <a:pt x="46" y="0"/>
                  </a:moveTo>
                  <a:lnTo>
                    <a:pt x="0" y="0"/>
                  </a:lnTo>
                  <a:lnTo>
                    <a:pt x="46" y="17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84" name="Freeform 3411"/>
            <p:cNvSpPr>
              <a:spLocks/>
            </p:cNvSpPr>
            <p:nvPr/>
          </p:nvSpPr>
          <p:spPr bwMode="auto">
            <a:xfrm>
              <a:off x="5238" y="3056"/>
              <a:ext cx="7" cy="28"/>
            </a:xfrm>
            <a:custGeom>
              <a:avLst/>
              <a:gdLst>
                <a:gd name="T0" fmla="*/ 0 w 46"/>
                <a:gd name="T1" fmla="*/ 0 h 174"/>
                <a:gd name="T2" fmla="*/ 0 w 46"/>
                <a:gd name="T3" fmla="*/ 0 h 174"/>
                <a:gd name="T4" fmla="*/ 0 w 46"/>
                <a:gd name="T5" fmla="*/ 0 h 174"/>
                <a:gd name="T6" fmla="*/ 0 w 46"/>
                <a:gd name="T7" fmla="*/ 0 h 1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74"/>
                <a:gd name="T14" fmla="*/ 46 w 46"/>
                <a:gd name="T15" fmla="*/ 174 h 1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74">
                  <a:moveTo>
                    <a:pt x="0" y="0"/>
                  </a:moveTo>
                  <a:lnTo>
                    <a:pt x="46" y="174"/>
                  </a:lnTo>
                  <a:lnTo>
                    <a:pt x="0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85" name="Rectangle 3412"/>
            <p:cNvSpPr>
              <a:spLocks noChangeArrowheads="1"/>
            </p:cNvSpPr>
            <p:nvPr/>
          </p:nvSpPr>
          <p:spPr bwMode="auto">
            <a:xfrm>
              <a:off x="5238" y="3056"/>
              <a:ext cx="7" cy="2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86" name="Freeform 3413"/>
            <p:cNvSpPr>
              <a:spLocks/>
            </p:cNvSpPr>
            <p:nvPr/>
          </p:nvSpPr>
          <p:spPr bwMode="auto">
            <a:xfrm>
              <a:off x="5238" y="3056"/>
              <a:ext cx="7" cy="29"/>
            </a:xfrm>
            <a:custGeom>
              <a:avLst/>
              <a:gdLst>
                <a:gd name="T0" fmla="*/ 0 w 46"/>
                <a:gd name="T1" fmla="*/ 0 h 184"/>
                <a:gd name="T2" fmla="*/ 0 w 46"/>
                <a:gd name="T3" fmla="*/ 0 h 184"/>
                <a:gd name="T4" fmla="*/ 0 w 46"/>
                <a:gd name="T5" fmla="*/ 0 h 184"/>
                <a:gd name="T6" fmla="*/ 0 w 46"/>
                <a:gd name="T7" fmla="*/ 0 h 1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84"/>
                <a:gd name="T14" fmla="*/ 46 w 46"/>
                <a:gd name="T15" fmla="*/ 184 h 1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84">
                  <a:moveTo>
                    <a:pt x="46" y="0"/>
                  </a:moveTo>
                  <a:lnTo>
                    <a:pt x="0" y="0"/>
                  </a:lnTo>
                  <a:lnTo>
                    <a:pt x="46" y="184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87" name="Freeform 3414"/>
            <p:cNvSpPr>
              <a:spLocks/>
            </p:cNvSpPr>
            <p:nvPr/>
          </p:nvSpPr>
          <p:spPr bwMode="auto">
            <a:xfrm>
              <a:off x="5238" y="3056"/>
              <a:ext cx="7" cy="29"/>
            </a:xfrm>
            <a:custGeom>
              <a:avLst/>
              <a:gdLst>
                <a:gd name="T0" fmla="*/ 0 w 46"/>
                <a:gd name="T1" fmla="*/ 0 h 184"/>
                <a:gd name="T2" fmla="*/ 0 w 46"/>
                <a:gd name="T3" fmla="*/ 0 h 184"/>
                <a:gd name="T4" fmla="*/ 0 w 46"/>
                <a:gd name="T5" fmla="*/ 0 h 184"/>
                <a:gd name="T6" fmla="*/ 0 w 46"/>
                <a:gd name="T7" fmla="*/ 0 h 1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84"/>
                <a:gd name="T14" fmla="*/ 46 w 46"/>
                <a:gd name="T15" fmla="*/ 184 h 1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84">
                  <a:moveTo>
                    <a:pt x="0" y="0"/>
                  </a:moveTo>
                  <a:lnTo>
                    <a:pt x="46" y="184"/>
                  </a:lnTo>
                  <a:lnTo>
                    <a:pt x="0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88" name="Rectangle 3415"/>
            <p:cNvSpPr>
              <a:spLocks noChangeArrowheads="1"/>
            </p:cNvSpPr>
            <p:nvPr/>
          </p:nvSpPr>
          <p:spPr bwMode="auto">
            <a:xfrm>
              <a:off x="5238" y="3056"/>
              <a:ext cx="7" cy="2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89" name="Freeform 3416"/>
            <p:cNvSpPr>
              <a:spLocks/>
            </p:cNvSpPr>
            <p:nvPr/>
          </p:nvSpPr>
          <p:spPr bwMode="auto">
            <a:xfrm>
              <a:off x="5213" y="3041"/>
              <a:ext cx="7" cy="43"/>
            </a:xfrm>
            <a:custGeom>
              <a:avLst/>
              <a:gdLst>
                <a:gd name="T0" fmla="*/ 0 w 46"/>
                <a:gd name="T1" fmla="*/ 0 h 267"/>
                <a:gd name="T2" fmla="*/ 0 w 46"/>
                <a:gd name="T3" fmla="*/ 0 h 267"/>
                <a:gd name="T4" fmla="*/ 0 w 46"/>
                <a:gd name="T5" fmla="*/ 0 h 267"/>
                <a:gd name="T6" fmla="*/ 0 w 46"/>
                <a:gd name="T7" fmla="*/ 0 h 2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67"/>
                <a:gd name="T14" fmla="*/ 46 w 46"/>
                <a:gd name="T15" fmla="*/ 267 h 2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67">
                  <a:moveTo>
                    <a:pt x="0" y="267"/>
                  </a:moveTo>
                  <a:lnTo>
                    <a:pt x="46" y="267"/>
                  </a:lnTo>
                  <a:lnTo>
                    <a:pt x="0" y="0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90" name="Freeform 3417"/>
            <p:cNvSpPr>
              <a:spLocks/>
            </p:cNvSpPr>
            <p:nvPr/>
          </p:nvSpPr>
          <p:spPr bwMode="auto">
            <a:xfrm>
              <a:off x="5213" y="3041"/>
              <a:ext cx="7" cy="43"/>
            </a:xfrm>
            <a:custGeom>
              <a:avLst/>
              <a:gdLst>
                <a:gd name="T0" fmla="*/ 0 w 46"/>
                <a:gd name="T1" fmla="*/ 0 h 267"/>
                <a:gd name="T2" fmla="*/ 0 w 46"/>
                <a:gd name="T3" fmla="*/ 0 h 267"/>
                <a:gd name="T4" fmla="*/ 0 w 46"/>
                <a:gd name="T5" fmla="*/ 0 h 267"/>
                <a:gd name="T6" fmla="*/ 0 w 46"/>
                <a:gd name="T7" fmla="*/ 0 h 2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67"/>
                <a:gd name="T14" fmla="*/ 46 w 46"/>
                <a:gd name="T15" fmla="*/ 267 h 2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67">
                  <a:moveTo>
                    <a:pt x="46" y="267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2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91" name="Rectangle 3418"/>
            <p:cNvSpPr>
              <a:spLocks noChangeArrowheads="1"/>
            </p:cNvSpPr>
            <p:nvPr/>
          </p:nvSpPr>
          <p:spPr bwMode="auto">
            <a:xfrm>
              <a:off x="5213" y="3041"/>
              <a:ext cx="7" cy="4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092" name="Freeform 3419"/>
            <p:cNvSpPr>
              <a:spLocks/>
            </p:cNvSpPr>
            <p:nvPr/>
          </p:nvSpPr>
          <p:spPr bwMode="auto">
            <a:xfrm>
              <a:off x="5211" y="3083"/>
              <a:ext cx="33" cy="43"/>
            </a:xfrm>
            <a:custGeom>
              <a:avLst/>
              <a:gdLst>
                <a:gd name="T0" fmla="*/ 0 w 200"/>
                <a:gd name="T1" fmla="*/ 0 h 270"/>
                <a:gd name="T2" fmla="*/ 0 w 200"/>
                <a:gd name="T3" fmla="*/ 0 h 270"/>
                <a:gd name="T4" fmla="*/ 0 w 200"/>
                <a:gd name="T5" fmla="*/ 0 h 270"/>
                <a:gd name="T6" fmla="*/ 0 w 200"/>
                <a:gd name="T7" fmla="*/ 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"/>
                <a:gd name="T13" fmla="*/ 0 h 270"/>
                <a:gd name="T14" fmla="*/ 200 w 200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" h="270">
                  <a:moveTo>
                    <a:pt x="200" y="28"/>
                  </a:moveTo>
                  <a:lnTo>
                    <a:pt x="165" y="0"/>
                  </a:lnTo>
                  <a:lnTo>
                    <a:pt x="0" y="270"/>
                  </a:lnTo>
                  <a:lnTo>
                    <a:pt x="20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93" name="Freeform 3420"/>
            <p:cNvSpPr>
              <a:spLocks/>
            </p:cNvSpPr>
            <p:nvPr/>
          </p:nvSpPr>
          <p:spPr bwMode="auto">
            <a:xfrm>
              <a:off x="5206" y="3083"/>
              <a:ext cx="32" cy="43"/>
            </a:xfrm>
            <a:custGeom>
              <a:avLst/>
              <a:gdLst>
                <a:gd name="T0" fmla="*/ 0 w 200"/>
                <a:gd name="T1" fmla="*/ 0 h 270"/>
                <a:gd name="T2" fmla="*/ 0 w 200"/>
                <a:gd name="T3" fmla="*/ 0 h 270"/>
                <a:gd name="T4" fmla="*/ 0 w 200"/>
                <a:gd name="T5" fmla="*/ 0 h 270"/>
                <a:gd name="T6" fmla="*/ 0 w 200"/>
                <a:gd name="T7" fmla="*/ 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"/>
                <a:gd name="T13" fmla="*/ 0 h 270"/>
                <a:gd name="T14" fmla="*/ 200 w 200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" h="270">
                  <a:moveTo>
                    <a:pt x="200" y="0"/>
                  </a:moveTo>
                  <a:lnTo>
                    <a:pt x="35" y="270"/>
                  </a:lnTo>
                  <a:lnTo>
                    <a:pt x="0" y="24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94" name="Freeform 3421"/>
            <p:cNvSpPr>
              <a:spLocks/>
            </p:cNvSpPr>
            <p:nvPr/>
          </p:nvSpPr>
          <p:spPr bwMode="auto">
            <a:xfrm>
              <a:off x="5206" y="3083"/>
              <a:ext cx="38" cy="43"/>
            </a:xfrm>
            <a:custGeom>
              <a:avLst/>
              <a:gdLst>
                <a:gd name="T0" fmla="*/ 0 w 235"/>
                <a:gd name="T1" fmla="*/ 0 h 270"/>
                <a:gd name="T2" fmla="*/ 0 w 235"/>
                <a:gd name="T3" fmla="*/ 0 h 270"/>
                <a:gd name="T4" fmla="*/ 0 w 235"/>
                <a:gd name="T5" fmla="*/ 0 h 270"/>
                <a:gd name="T6" fmla="*/ 0 w 235"/>
                <a:gd name="T7" fmla="*/ 0 h 270"/>
                <a:gd name="T8" fmla="*/ 0 w 235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5"/>
                <a:gd name="T16" fmla="*/ 0 h 270"/>
                <a:gd name="T17" fmla="*/ 235 w 235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5" h="270">
                  <a:moveTo>
                    <a:pt x="235" y="28"/>
                  </a:moveTo>
                  <a:lnTo>
                    <a:pt x="200" y="0"/>
                  </a:lnTo>
                  <a:lnTo>
                    <a:pt x="0" y="241"/>
                  </a:lnTo>
                  <a:lnTo>
                    <a:pt x="35" y="270"/>
                  </a:lnTo>
                  <a:lnTo>
                    <a:pt x="235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95" name="Freeform 3422"/>
            <p:cNvSpPr>
              <a:spLocks/>
            </p:cNvSpPr>
            <p:nvPr/>
          </p:nvSpPr>
          <p:spPr bwMode="auto">
            <a:xfrm>
              <a:off x="5211" y="3083"/>
              <a:ext cx="33" cy="43"/>
            </a:xfrm>
            <a:custGeom>
              <a:avLst/>
              <a:gdLst>
                <a:gd name="T0" fmla="*/ 0 w 200"/>
                <a:gd name="T1" fmla="*/ 0 h 270"/>
                <a:gd name="T2" fmla="*/ 0 w 200"/>
                <a:gd name="T3" fmla="*/ 0 h 270"/>
                <a:gd name="T4" fmla="*/ 0 w 200"/>
                <a:gd name="T5" fmla="*/ 0 h 270"/>
                <a:gd name="T6" fmla="*/ 0 w 200"/>
                <a:gd name="T7" fmla="*/ 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"/>
                <a:gd name="T13" fmla="*/ 0 h 270"/>
                <a:gd name="T14" fmla="*/ 200 w 200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" h="270">
                  <a:moveTo>
                    <a:pt x="200" y="28"/>
                  </a:moveTo>
                  <a:lnTo>
                    <a:pt x="165" y="0"/>
                  </a:lnTo>
                  <a:lnTo>
                    <a:pt x="0" y="270"/>
                  </a:lnTo>
                  <a:lnTo>
                    <a:pt x="20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96" name="Freeform 3423"/>
            <p:cNvSpPr>
              <a:spLocks/>
            </p:cNvSpPr>
            <p:nvPr/>
          </p:nvSpPr>
          <p:spPr bwMode="auto">
            <a:xfrm>
              <a:off x="5206" y="3083"/>
              <a:ext cx="32" cy="43"/>
            </a:xfrm>
            <a:custGeom>
              <a:avLst/>
              <a:gdLst>
                <a:gd name="T0" fmla="*/ 0 w 200"/>
                <a:gd name="T1" fmla="*/ 0 h 270"/>
                <a:gd name="T2" fmla="*/ 0 w 200"/>
                <a:gd name="T3" fmla="*/ 0 h 270"/>
                <a:gd name="T4" fmla="*/ 0 w 200"/>
                <a:gd name="T5" fmla="*/ 0 h 270"/>
                <a:gd name="T6" fmla="*/ 0 w 200"/>
                <a:gd name="T7" fmla="*/ 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"/>
                <a:gd name="T13" fmla="*/ 0 h 270"/>
                <a:gd name="T14" fmla="*/ 200 w 200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" h="270">
                  <a:moveTo>
                    <a:pt x="200" y="0"/>
                  </a:moveTo>
                  <a:lnTo>
                    <a:pt x="35" y="270"/>
                  </a:lnTo>
                  <a:lnTo>
                    <a:pt x="0" y="24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97" name="Freeform 3424"/>
            <p:cNvSpPr>
              <a:spLocks/>
            </p:cNvSpPr>
            <p:nvPr/>
          </p:nvSpPr>
          <p:spPr bwMode="auto">
            <a:xfrm>
              <a:off x="5206" y="3083"/>
              <a:ext cx="38" cy="43"/>
            </a:xfrm>
            <a:custGeom>
              <a:avLst/>
              <a:gdLst>
                <a:gd name="T0" fmla="*/ 0 w 235"/>
                <a:gd name="T1" fmla="*/ 0 h 270"/>
                <a:gd name="T2" fmla="*/ 0 w 235"/>
                <a:gd name="T3" fmla="*/ 0 h 270"/>
                <a:gd name="T4" fmla="*/ 0 w 235"/>
                <a:gd name="T5" fmla="*/ 0 h 270"/>
                <a:gd name="T6" fmla="*/ 0 w 235"/>
                <a:gd name="T7" fmla="*/ 0 h 270"/>
                <a:gd name="T8" fmla="*/ 0 w 235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5"/>
                <a:gd name="T16" fmla="*/ 0 h 270"/>
                <a:gd name="T17" fmla="*/ 235 w 235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5" h="270">
                  <a:moveTo>
                    <a:pt x="235" y="28"/>
                  </a:moveTo>
                  <a:lnTo>
                    <a:pt x="200" y="0"/>
                  </a:lnTo>
                  <a:lnTo>
                    <a:pt x="0" y="241"/>
                  </a:lnTo>
                  <a:lnTo>
                    <a:pt x="35" y="270"/>
                  </a:lnTo>
                  <a:lnTo>
                    <a:pt x="235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98" name="Freeform 3425"/>
            <p:cNvSpPr>
              <a:spLocks/>
            </p:cNvSpPr>
            <p:nvPr/>
          </p:nvSpPr>
          <p:spPr bwMode="auto">
            <a:xfrm>
              <a:off x="5211" y="3083"/>
              <a:ext cx="33" cy="43"/>
            </a:xfrm>
            <a:custGeom>
              <a:avLst/>
              <a:gdLst>
                <a:gd name="T0" fmla="*/ 0 w 200"/>
                <a:gd name="T1" fmla="*/ 0 h 270"/>
                <a:gd name="T2" fmla="*/ 0 w 200"/>
                <a:gd name="T3" fmla="*/ 0 h 270"/>
                <a:gd name="T4" fmla="*/ 0 w 200"/>
                <a:gd name="T5" fmla="*/ 0 h 270"/>
                <a:gd name="T6" fmla="*/ 0 w 200"/>
                <a:gd name="T7" fmla="*/ 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"/>
                <a:gd name="T13" fmla="*/ 0 h 270"/>
                <a:gd name="T14" fmla="*/ 200 w 200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" h="270">
                  <a:moveTo>
                    <a:pt x="200" y="28"/>
                  </a:moveTo>
                  <a:lnTo>
                    <a:pt x="165" y="0"/>
                  </a:lnTo>
                  <a:lnTo>
                    <a:pt x="0" y="270"/>
                  </a:lnTo>
                  <a:lnTo>
                    <a:pt x="20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099" name="Freeform 3426"/>
            <p:cNvSpPr>
              <a:spLocks/>
            </p:cNvSpPr>
            <p:nvPr/>
          </p:nvSpPr>
          <p:spPr bwMode="auto">
            <a:xfrm>
              <a:off x="5206" y="3083"/>
              <a:ext cx="32" cy="43"/>
            </a:xfrm>
            <a:custGeom>
              <a:avLst/>
              <a:gdLst>
                <a:gd name="T0" fmla="*/ 0 w 200"/>
                <a:gd name="T1" fmla="*/ 0 h 270"/>
                <a:gd name="T2" fmla="*/ 0 w 200"/>
                <a:gd name="T3" fmla="*/ 0 h 270"/>
                <a:gd name="T4" fmla="*/ 0 w 200"/>
                <a:gd name="T5" fmla="*/ 0 h 270"/>
                <a:gd name="T6" fmla="*/ 0 w 200"/>
                <a:gd name="T7" fmla="*/ 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"/>
                <a:gd name="T13" fmla="*/ 0 h 270"/>
                <a:gd name="T14" fmla="*/ 200 w 200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" h="270">
                  <a:moveTo>
                    <a:pt x="200" y="0"/>
                  </a:moveTo>
                  <a:lnTo>
                    <a:pt x="35" y="270"/>
                  </a:lnTo>
                  <a:lnTo>
                    <a:pt x="0" y="24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00" name="Freeform 3427"/>
            <p:cNvSpPr>
              <a:spLocks/>
            </p:cNvSpPr>
            <p:nvPr/>
          </p:nvSpPr>
          <p:spPr bwMode="auto">
            <a:xfrm>
              <a:off x="5206" y="3083"/>
              <a:ext cx="38" cy="43"/>
            </a:xfrm>
            <a:custGeom>
              <a:avLst/>
              <a:gdLst>
                <a:gd name="T0" fmla="*/ 0 w 235"/>
                <a:gd name="T1" fmla="*/ 0 h 270"/>
                <a:gd name="T2" fmla="*/ 0 w 235"/>
                <a:gd name="T3" fmla="*/ 0 h 270"/>
                <a:gd name="T4" fmla="*/ 0 w 235"/>
                <a:gd name="T5" fmla="*/ 0 h 270"/>
                <a:gd name="T6" fmla="*/ 0 w 235"/>
                <a:gd name="T7" fmla="*/ 0 h 270"/>
                <a:gd name="T8" fmla="*/ 0 w 235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5"/>
                <a:gd name="T16" fmla="*/ 0 h 270"/>
                <a:gd name="T17" fmla="*/ 235 w 235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5" h="270">
                  <a:moveTo>
                    <a:pt x="235" y="28"/>
                  </a:moveTo>
                  <a:lnTo>
                    <a:pt x="200" y="0"/>
                  </a:lnTo>
                  <a:lnTo>
                    <a:pt x="0" y="241"/>
                  </a:lnTo>
                  <a:lnTo>
                    <a:pt x="35" y="270"/>
                  </a:lnTo>
                  <a:lnTo>
                    <a:pt x="235" y="2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01" name="Freeform 3428"/>
            <p:cNvSpPr>
              <a:spLocks/>
            </p:cNvSpPr>
            <p:nvPr/>
          </p:nvSpPr>
          <p:spPr bwMode="auto">
            <a:xfrm>
              <a:off x="5201" y="3081"/>
              <a:ext cx="33" cy="45"/>
            </a:xfrm>
            <a:custGeom>
              <a:avLst/>
              <a:gdLst>
                <a:gd name="T0" fmla="*/ 0 w 207"/>
                <a:gd name="T1" fmla="*/ 0 h 281"/>
                <a:gd name="T2" fmla="*/ 0 w 207"/>
                <a:gd name="T3" fmla="*/ 0 h 281"/>
                <a:gd name="T4" fmla="*/ 0 w 207"/>
                <a:gd name="T5" fmla="*/ 0 h 281"/>
                <a:gd name="T6" fmla="*/ 0 w 207"/>
                <a:gd name="T7" fmla="*/ 0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281"/>
                <a:gd name="T14" fmla="*/ 207 w 207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281">
                  <a:moveTo>
                    <a:pt x="0" y="252"/>
                  </a:moveTo>
                  <a:lnTo>
                    <a:pt x="35" y="281"/>
                  </a:lnTo>
                  <a:lnTo>
                    <a:pt x="207" y="0"/>
                  </a:lnTo>
                  <a:lnTo>
                    <a:pt x="0" y="2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02" name="Freeform 3429"/>
            <p:cNvSpPr>
              <a:spLocks/>
            </p:cNvSpPr>
            <p:nvPr/>
          </p:nvSpPr>
          <p:spPr bwMode="auto">
            <a:xfrm>
              <a:off x="5206" y="3081"/>
              <a:ext cx="34" cy="45"/>
            </a:xfrm>
            <a:custGeom>
              <a:avLst/>
              <a:gdLst>
                <a:gd name="T0" fmla="*/ 0 w 207"/>
                <a:gd name="T1" fmla="*/ 0 h 281"/>
                <a:gd name="T2" fmla="*/ 0 w 207"/>
                <a:gd name="T3" fmla="*/ 0 h 281"/>
                <a:gd name="T4" fmla="*/ 0 w 207"/>
                <a:gd name="T5" fmla="*/ 0 h 281"/>
                <a:gd name="T6" fmla="*/ 0 w 207"/>
                <a:gd name="T7" fmla="*/ 0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281"/>
                <a:gd name="T14" fmla="*/ 207 w 207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281">
                  <a:moveTo>
                    <a:pt x="0" y="281"/>
                  </a:moveTo>
                  <a:lnTo>
                    <a:pt x="172" y="0"/>
                  </a:lnTo>
                  <a:lnTo>
                    <a:pt x="207" y="29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03" name="Freeform 3430"/>
            <p:cNvSpPr>
              <a:spLocks/>
            </p:cNvSpPr>
            <p:nvPr/>
          </p:nvSpPr>
          <p:spPr bwMode="auto">
            <a:xfrm>
              <a:off x="5201" y="3081"/>
              <a:ext cx="39" cy="45"/>
            </a:xfrm>
            <a:custGeom>
              <a:avLst/>
              <a:gdLst>
                <a:gd name="T0" fmla="*/ 0 w 242"/>
                <a:gd name="T1" fmla="*/ 0 h 281"/>
                <a:gd name="T2" fmla="*/ 0 w 242"/>
                <a:gd name="T3" fmla="*/ 0 h 281"/>
                <a:gd name="T4" fmla="*/ 0 w 242"/>
                <a:gd name="T5" fmla="*/ 0 h 281"/>
                <a:gd name="T6" fmla="*/ 0 w 242"/>
                <a:gd name="T7" fmla="*/ 0 h 281"/>
                <a:gd name="T8" fmla="*/ 0 w 242"/>
                <a:gd name="T9" fmla="*/ 0 h 2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42"/>
                <a:gd name="T16" fmla="*/ 0 h 281"/>
                <a:gd name="T17" fmla="*/ 242 w 242"/>
                <a:gd name="T18" fmla="*/ 281 h 2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42" h="281">
                  <a:moveTo>
                    <a:pt x="0" y="252"/>
                  </a:moveTo>
                  <a:lnTo>
                    <a:pt x="35" y="281"/>
                  </a:lnTo>
                  <a:lnTo>
                    <a:pt x="242" y="29"/>
                  </a:lnTo>
                  <a:lnTo>
                    <a:pt x="207" y="0"/>
                  </a:lnTo>
                  <a:lnTo>
                    <a:pt x="0" y="25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04" name="Freeform 3431"/>
            <p:cNvSpPr>
              <a:spLocks/>
            </p:cNvSpPr>
            <p:nvPr/>
          </p:nvSpPr>
          <p:spPr bwMode="auto">
            <a:xfrm>
              <a:off x="5216" y="3080"/>
              <a:ext cx="68" cy="32"/>
            </a:xfrm>
            <a:custGeom>
              <a:avLst/>
              <a:gdLst>
                <a:gd name="T0" fmla="*/ 0 w 408"/>
                <a:gd name="T1" fmla="*/ 0 h 204"/>
                <a:gd name="T2" fmla="*/ 0 w 408"/>
                <a:gd name="T3" fmla="*/ 0 h 204"/>
                <a:gd name="T4" fmla="*/ 0 w 408"/>
                <a:gd name="T5" fmla="*/ 0 h 204"/>
                <a:gd name="T6" fmla="*/ 0 w 408"/>
                <a:gd name="T7" fmla="*/ 0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8"/>
                <a:gd name="T13" fmla="*/ 0 h 204"/>
                <a:gd name="T14" fmla="*/ 408 w 408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8" h="204">
                  <a:moveTo>
                    <a:pt x="20" y="0"/>
                  </a:moveTo>
                  <a:lnTo>
                    <a:pt x="0" y="40"/>
                  </a:lnTo>
                  <a:lnTo>
                    <a:pt x="408" y="20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05" name="Freeform 3432"/>
            <p:cNvSpPr>
              <a:spLocks/>
            </p:cNvSpPr>
            <p:nvPr/>
          </p:nvSpPr>
          <p:spPr bwMode="auto">
            <a:xfrm>
              <a:off x="5216" y="3087"/>
              <a:ext cx="68" cy="32"/>
            </a:xfrm>
            <a:custGeom>
              <a:avLst/>
              <a:gdLst>
                <a:gd name="T0" fmla="*/ 0 w 408"/>
                <a:gd name="T1" fmla="*/ 0 h 204"/>
                <a:gd name="T2" fmla="*/ 0 w 408"/>
                <a:gd name="T3" fmla="*/ 0 h 204"/>
                <a:gd name="T4" fmla="*/ 0 w 408"/>
                <a:gd name="T5" fmla="*/ 0 h 204"/>
                <a:gd name="T6" fmla="*/ 0 w 408"/>
                <a:gd name="T7" fmla="*/ 0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8"/>
                <a:gd name="T13" fmla="*/ 0 h 204"/>
                <a:gd name="T14" fmla="*/ 408 w 408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8" h="204">
                  <a:moveTo>
                    <a:pt x="0" y="0"/>
                  </a:moveTo>
                  <a:lnTo>
                    <a:pt x="408" y="164"/>
                  </a:lnTo>
                  <a:lnTo>
                    <a:pt x="387" y="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06" name="Freeform 3433"/>
            <p:cNvSpPr>
              <a:spLocks/>
            </p:cNvSpPr>
            <p:nvPr/>
          </p:nvSpPr>
          <p:spPr bwMode="auto">
            <a:xfrm>
              <a:off x="5216" y="3080"/>
              <a:ext cx="68" cy="39"/>
            </a:xfrm>
            <a:custGeom>
              <a:avLst/>
              <a:gdLst>
                <a:gd name="T0" fmla="*/ 0 w 408"/>
                <a:gd name="T1" fmla="*/ 0 h 244"/>
                <a:gd name="T2" fmla="*/ 0 w 408"/>
                <a:gd name="T3" fmla="*/ 0 h 244"/>
                <a:gd name="T4" fmla="*/ 0 w 408"/>
                <a:gd name="T5" fmla="*/ 0 h 244"/>
                <a:gd name="T6" fmla="*/ 0 w 408"/>
                <a:gd name="T7" fmla="*/ 0 h 244"/>
                <a:gd name="T8" fmla="*/ 0 w 408"/>
                <a:gd name="T9" fmla="*/ 0 h 2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8"/>
                <a:gd name="T16" fmla="*/ 0 h 244"/>
                <a:gd name="T17" fmla="*/ 408 w 408"/>
                <a:gd name="T18" fmla="*/ 244 h 2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8" h="244">
                  <a:moveTo>
                    <a:pt x="20" y="0"/>
                  </a:moveTo>
                  <a:lnTo>
                    <a:pt x="0" y="40"/>
                  </a:lnTo>
                  <a:lnTo>
                    <a:pt x="387" y="244"/>
                  </a:lnTo>
                  <a:lnTo>
                    <a:pt x="408" y="204"/>
                  </a:lnTo>
                  <a:lnTo>
                    <a:pt x="2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07" name="Freeform 3434"/>
            <p:cNvSpPr>
              <a:spLocks/>
            </p:cNvSpPr>
            <p:nvPr/>
          </p:nvSpPr>
          <p:spPr bwMode="auto">
            <a:xfrm>
              <a:off x="5183" y="3080"/>
              <a:ext cx="34" cy="7"/>
            </a:xfrm>
            <a:custGeom>
              <a:avLst/>
              <a:gdLst>
                <a:gd name="T0" fmla="*/ 0 w 208"/>
                <a:gd name="T1" fmla="*/ 0 h 45"/>
                <a:gd name="T2" fmla="*/ 0 w 208"/>
                <a:gd name="T3" fmla="*/ 0 h 45"/>
                <a:gd name="T4" fmla="*/ 0 w 208"/>
                <a:gd name="T5" fmla="*/ 0 h 45"/>
                <a:gd name="T6" fmla="*/ 0 w 2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8"/>
                <a:gd name="T13" fmla="*/ 0 h 45"/>
                <a:gd name="T14" fmla="*/ 208 w 2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8" h="45">
                  <a:moveTo>
                    <a:pt x="0" y="0"/>
                  </a:moveTo>
                  <a:lnTo>
                    <a:pt x="0" y="45"/>
                  </a:lnTo>
                  <a:lnTo>
                    <a:pt x="2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08" name="Freeform 3435"/>
            <p:cNvSpPr>
              <a:spLocks/>
            </p:cNvSpPr>
            <p:nvPr/>
          </p:nvSpPr>
          <p:spPr bwMode="auto">
            <a:xfrm>
              <a:off x="5183" y="3080"/>
              <a:ext cx="34" cy="7"/>
            </a:xfrm>
            <a:custGeom>
              <a:avLst/>
              <a:gdLst>
                <a:gd name="T0" fmla="*/ 0 w 208"/>
                <a:gd name="T1" fmla="*/ 0 h 45"/>
                <a:gd name="T2" fmla="*/ 0 w 208"/>
                <a:gd name="T3" fmla="*/ 0 h 45"/>
                <a:gd name="T4" fmla="*/ 0 w 208"/>
                <a:gd name="T5" fmla="*/ 0 h 45"/>
                <a:gd name="T6" fmla="*/ 0 w 2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8"/>
                <a:gd name="T13" fmla="*/ 0 h 45"/>
                <a:gd name="T14" fmla="*/ 208 w 2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8" h="45">
                  <a:moveTo>
                    <a:pt x="0" y="45"/>
                  </a:moveTo>
                  <a:lnTo>
                    <a:pt x="208" y="0"/>
                  </a:lnTo>
                  <a:lnTo>
                    <a:pt x="20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09" name="Rectangle 3436"/>
            <p:cNvSpPr>
              <a:spLocks noChangeArrowheads="1"/>
            </p:cNvSpPr>
            <p:nvPr/>
          </p:nvSpPr>
          <p:spPr bwMode="auto">
            <a:xfrm>
              <a:off x="5183" y="3080"/>
              <a:ext cx="34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10" name="Freeform 3437"/>
            <p:cNvSpPr>
              <a:spLocks/>
            </p:cNvSpPr>
            <p:nvPr/>
          </p:nvSpPr>
          <p:spPr bwMode="auto">
            <a:xfrm>
              <a:off x="5181" y="3080"/>
              <a:ext cx="37" cy="7"/>
            </a:xfrm>
            <a:custGeom>
              <a:avLst/>
              <a:gdLst>
                <a:gd name="T0" fmla="*/ 0 w 223"/>
                <a:gd name="T1" fmla="*/ 0 h 45"/>
                <a:gd name="T2" fmla="*/ 0 w 223"/>
                <a:gd name="T3" fmla="*/ 0 h 45"/>
                <a:gd name="T4" fmla="*/ 0 w 223"/>
                <a:gd name="T5" fmla="*/ 0 h 45"/>
                <a:gd name="T6" fmla="*/ 0 w 22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3"/>
                <a:gd name="T13" fmla="*/ 0 h 45"/>
                <a:gd name="T14" fmla="*/ 223 w 22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3" h="45">
                  <a:moveTo>
                    <a:pt x="0" y="0"/>
                  </a:moveTo>
                  <a:lnTo>
                    <a:pt x="0" y="45"/>
                  </a:lnTo>
                  <a:lnTo>
                    <a:pt x="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11" name="Freeform 3438"/>
            <p:cNvSpPr>
              <a:spLocks/>
            </p:cNvSpPr>
            <p:nvPr/>
          </p:nvSpPr>
          <p:spPr bwMode="auto">
            <a:xfrm>
              <a:off x="5181" y="3080"/>
              <a:ext cx="37" cy="7"/>
            </a:xfrm>
            <a:custGeom>
              <a:avLst/>
              <a:gdLst>
                <a:gd name="T0" fmla="*/ 0 w 223"/>
                <a:gd name="T1" fmla="*/ 0 h 45"/>
                <a:gd name="T2" fmla="*/ 0 w 223"/>
                <a:gd name="T3" fmla="*/ 0 h 45"/>
                <a:gd name="T4" fmla="*/ 0 w 223"/>
                <a:gd name="T5" fmla="*/ 0 h 45"/>
                <a:gd name="T6" fmla="*/ 0 w 223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3"/>
                <a:gd name="T13" fmla="*/ 0 h 45"/>
                <a:gd name="T14" fmla="*/ 223 w 223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3" h="45">
                  <a:moveTo>
                    <a:pt x="0" y="45"/>
                  </a:moveTo>
                  <a:lnTo>
                    <a:pt x="223" y="0"/>
                  </a:lnTo>
                  <a:lnTo>
                    <a:pt x="223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12" name="Rectangle 3439"/>
            <p:cNvSpPr>
              <a:spLocks noChangeArrowheads="1"/>
            </p:cNvSpPr>
            <p:nvPr/>
          </p:nvSpPr>
          <p:spPr bwMode="auto">
            <a:xfrm>
              <a:off x="5181" y="3080"/>
              <a:ext cx="37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13" name="Freeform 3440"/>
            <p:cNvSpPr>
              <a:spLocks/>
            </p:cNvSpPr>
            <p:nvPr/>
          </p:nvSpPr>
          <p:spPr bwMode="auto">
            <a:xfrm>
              <a:off x="5201" y="3107"/>
              <a:ext cx="11" cy="19"/>
            </a:xfrm>
            <a:custGeom>
              <a:avLst/>
              <a:gdLst>
                <a:gd name="T0" fmla="*/ 0 w 76"/>
                <a:gd name="T1" fmla="*/ 0 h 122"/>
                <a:gd name="T2" fmla="*/ 0 w 76"/>
                <a:gd name="T3" fmla="*/ 0 h 122"/>
                <a:gd name="T4" fmla="*/ 0 w 76"/>
                <a:gd name="T5" fmla="*/ 0 h 122"/>
                <a:gd name="T6" fmla="*/ 0 w 76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122"/>
                <a:gd name="T14" fmla="*/ 76 w 76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122">
                  <a:moveTo>
                    <a:pt x="0" y="93"/>
                  </a:moveTo>
                  <a:lnTo>
                    <a:pt x="35" y="122"/>
                  </a:lnTo>
                  <a:lnTo>
                    <a:pt x="76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14" name="Freeform 3441"/>
            <p:cNvSpPr>
              <a:spLocks/>
            </p:cNvSpPr>
            <p:nvPr/>
          </p:nvSpPr>
          <p:spPr bwMode="auto">
            <a:xfrm>
              <a:off x="5206" y="3107"/>
              <a:ext cx="12" cy="19"/>
            </a:xfrm>
            <a:custGeom>
              <a:avLst/>
              <a:gdLst>
                <a:gd name="T0" fmla="*/ 0 w 76"/>
                <a:gd name="T1" fmla="*/ 0 h 122"/>
                <a:gd name="T2" fmla="*/ 0 w 76"/>
                <a:gd name="T3" fmla="*/ 0 h 122"/>
                <a:gd name="T4" fmla="*/ 0 w 76"/>
                <a:gd name="T5" fmla="*/ 0 h 122"/>
                <a:gd name="T6" fmla="*/ 0 w 76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122"/>
                <a:gd name="T14" fmla="*/ 76 w 76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122">
                  <a:moveTo>
                    <a:pt x="0" y="122"/>
                  </a:moveTo>
                  <a:lnTo>
                    <a:pt x="41" y="0"/>
                  </a:lnTo>
                  <a:lnTo>
                    <a:pt x="76" y="28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15" name="Freeform 3442"/>
            <p:cNvSpPr>
              <a:spLocks/>
            </p:cNvSpPr>
            <p:nvPr/>
          </p:nvSpPr>
          <p:spPr bwMode="auto">
            <a:xfrm>
              <a:off x="5201" y="3107"/>
              <a:ext cx="17" cy="19"/>
            </a:xfrm>
            <a:custGeom>
              <a:avLst/>
              <a:gdLst>
                <a:gd name="T0" fmla="*/ 0 w 111"/>
                <a:gd name="T1" fmla="*/ 0 h 122"/>
                <a:gd name="T2" fmla="*/ 0 w 111"/>
                <a:gd name="T3" fmla="*/ 0 h 122"/>
                <a:gd name="T4" fmla="*/ 0 w 111"/>
                <a:gd name="T5" fmla="*/ 0 h 122"/>
                <a:gd name="T6" fmla="*/ 0 w 111"/>
                <a:gd name="T7" fmla="*/ 0 h 122"/>
                <a:gd name="T8" fmla="*/ 0 w 111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122"/>
                <a:gd name="T17" fmla="*/ 111 w 111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122">
                  <a:moveTo>
                    <a:pt x="0" y="93"/>
                  </a:moveTo>
                  <a:lnTo>
                    <a:pt x="35" y="122"/>
                  </a:lnTo>
                  <a:lnTo>
                    <a:pt x="111" y="28"/>
                  </a:lnTo>
                  <a:lnTo>
                    <a:pt x="76" y="0"/>
                  </a:lnTo>
                  <a:lnTo>
                    <a:pt x="0" y="9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16" name="Freeform 3443"/>
            <p:cNvSpPr>
              <a:spLocks/>
            </p:cNvSpPr>
            <p:nvPr/>
          </p:nvSpPr>
          <p:spPr bwMode="auto">
            <a:xfrm>
              <a:off x="5201" y="3107"/>
              <a:ext cx="11" cy="19"/>
            </a:xfrm>
            <a:custGeom>
              <a:avLst/>
              <a:gdLst>
                <a:gd name="T0" fmla="*/ 0 w 76"/>
                <a:gd name="T1" fmla="*/ 0 h 122"/>
                <a:gd name="T2" fmla="*/ 0 w 76"/>
                <a:gd name="T3" fmla="*/ 0 h 122"/>
                <a:gd name="T4" fmla="*/ 0 w 76"/>
                <a:gd name="T5" fmla="*/ 0 h 122"/>
                <a:gd name="T6" fmla="*/ 0 w 76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122"/>
                <a:gd name="T14" fmla="*/ 76 w 76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122">
                  <a:moveTo>
                    <a:pt x="0" y="93"/>
                  </a:moveTo>
                  <a:lnTo>
                    <a:pt x="35" y="122"/>
                  </a:lnTo>
                  <a:lnTo>
                    <a:pt x="76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17" name="Freeform 3444"/>
            <p:cNvSpPr>
              <a:spLocks/>
            </p:cNvSpPr>
            <p:nvPr/>
          </p:nvSpPr>
          <p:spPr bwMode="auto">
            <a:xfrm>
              <a:off x="5206" y="3107"/>
              <a:ext cx="12" cy="19"/>
            </a:xfrm>
            <a:custGeom>
              <a:avLst/>
              <a:gdLst>
                <a:gd name="T0" fmla="*/ 0 w 76"/>
                <a:gd name="T1" fmla="*/ 0 h 122"/>
                <a:gd name="T2" fmla="*/ 0 w 76"/>
                <a:gd name="T3" fmla="*/ 0 h 122"/>
                <a:gd name="T4" fmla="*/ 0 w 76"/>
                <a:gd name="T5" fmla="*/ 0 h 122"/>
                <a:gd name="T6" fmla="*/ 0 w 76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6"/>
                <a:gd name="T13" fmla="*/ 0 h 122"/>
                <a:gd name="T14" fmla="*/ 76 w 76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6" h="122">
                  <a:moveTo>
                    <a:pt x="0" y="122"/>
                  </a:moveTo>
                  <a:lnTo>
                    <a:pt x="41" y="0"/>
                  </a:lnTo>
                  <a:lnTo>
                    <a:pt x="76" y="28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18" name="Freeform 3445"/>
            <p:cNvSpPr>
              <a:spLocks/>
            </p:cNvSpPr>
            <p:nvPr/>
          </p:nvSpPr>
          <p:spPr bwMode="auto">
            <a:xfrm>
              <a:off x="5201" y="3107"/>
              <a:ext cx="17" cy="19"/>
            </a:xfrm>
            <a:custGeom>
              <a:avLst/>
              <a:gdLst>
                <a:gd name="T0" fmla="*/ 0 w 111"/>
                <a:gd name="T1" fmla="*/ 0 h 122"/>
                <a:gd name="T2" fmla="*/ 0 w 111"/>
                <a:gd name="T3" fmla="*/ 0 h 122"/>
                <a:gd name="T4" fmla="*/ 0 w 111"/>
                <a:gd name="T5" fmla="*/ 0 h 122"/>
                <a:gd name="T6" fmla="*/ 0 w 111"/>
                <a:gd name="T7" fmla="*/ 0 h 122"/>
                <a:gd name="T8" fmla="*/ 0 w 111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1"/>
                <a:gd name="T16" fmla="*/ 0 h 122"/>
                <a:gd name="T17" fmla="*/ 111 w 111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1" h="122">
                  <a:moveTo>
                    <a:pt x="0" y="93"/>
                  </a:moveTo>
                  <a:lnTo>
                    <a:pt x="35" y="122"/>
                  </a:lnTo>
                  <a:lnTo>
                    <a:pt x="111" y="28"/>
                  </a:lnTo>
                  <a:lnTo>
                    <a:pt x="76" y="0"/>
                  </a:lnTo>
                  <a:lnTo>
                    <a:pt x="0" y="9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19" name="Freeform 3446"/>
            <p:cNvSpPr>
              <a:spLocks/>
            </p:cNvSpPr>
            <p:nvPr/>
          </p:nvSpPr>
          <p:spPr bwMode="auto">
            <a:xfrm>
              <a:off x="5199" y="3099"/>
              <a:ext cx="7" cy="70"/>
            </a:xfrm>
            <a:custGeom>
              <a:avLst/>
              <a:gdLst>
                <a:gd name="T0" fmla="*/ 0 w 45"/>
                <a:gd name="T1" fmla="*/ 0 h 445"/>
                <a:gd name="T2" fmla="*/ 0 w 45"/>
                <a:gd name="T3" fmla="*/ 0 h 445"/>
                <a:gd name="T4" fmla="*/ 0 w 45"/>
                <a:gd name="T5" fmla="*/ 0 h 445"/>
                <a:gd name="T6" fmla="*/ 0 w 45"/>
                <a:gd name="T7" fmla="*/ 0 h 4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45"/>
                <a:gd name="T14" fmla="*/ 45 w 45"/>
                <a:gd name="T15" fmla="*/ 445 h 4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45">
                  <a:moveTo>
                    <a:pt x="45" y="0"/>
                  </a:moveTo>
                  <a:lnTo>
                    <a:pt x="0" y="0"/>
                  </a:lnTo>
                  <a:lnTo>
                    <a:pt x="45" y="4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20" name="Freeform 3447"/>
            <p:cNvSpPr>
              <a:spLocks/>
            </p:cNvSpPr>
            <p:nvPr/>
          </p:nvSpPr>
          <p:spPr bwMode="auto">
            <a:xfrm>
              <a:off x="5199" y="3099"/>
              <a:ext cx="7" cy="70"/>
            </a:xfrm>
            <a:custGeom>
              <a:avLst/>
              <a:gdLst>
                <a:gd name="T0" fmla="*/ 0 w 45"/>
                <a:gd name="T1" fmla="*/ 0 h 445"/>
                <a:gd name="T2" fmla="*/ 0 w 45"/>
                <a:gd name="T3" fmla="*/ 0 h 445"/>
                <a:gd name="T4" fmla="*/ 0 w 45"/>
                <a:gd name="T5" fmla="*/ 0 h 445"/>
                <a:gd name="T6" fmla="*/ 0 w 45"/>
                <a:gd name="T7" fmla="*/ 0 h 4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45"/>
                <a:gd name="T14" fmla="*/ 45 w 45"/>
                <a:gd name="T15" fmla="*/ 445 h 4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45">
                  <a:moveTo>
                    <a:pt x="0" y="0"/>
                  </a:moveTo>
                  <a:lnTo>
                    <a:pt x="45" y="445"/>
                  </a:lnTo>
                  <a:lnTo>
                    <a:pt x="0" y="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21" name="Rectangle 3448"/>
            <p:cNvSpPr>
              <a:spLocks noChangeArrowheads="1"/>
            </p:cNvSpPr>
            <p:nvPr/>
          </p:nvSpPr>
          <p:spPr bwMode="auto">
            <a:xfrm>
              <a:off x="5199" y="3099"/>
              <a:ext cx="7" cy="7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22" name="Freeform 3449"/>
            <p:cNvSpPr>
              <a:spLocks/>
            </p:cNvSpPr>
            <p:nvPr/>
          </p:nvSpPr>
          <p:spPr bwMode="auto">
            <a:xfrm>
              <a:off x="5194" y="3099"/>
              <a:ext cx="8" cy="70"/>
            </a:xfrm>
            <a:custGeom>
              <a:avLst/>
              <a:gdLst>
                <a:gd name="T0" fmla="*/ 0 w 45"/>
                <a:gd name="T1" fmla="*/ 0 h 446"/>
                <a:gd name="T2" fmla="*/ 0 w 45"/>
                <a:gd name="T3" fmla="*/ 0 h 446"/>
                <a:gd name="T4" fmla="*/ 0 w 45"/>
                <a:gd name="T5" fmla="*/ 0 h 446"/>
                <a:gd name="T6" fmla="*/ 0 w 45"/>
                <a:gd name="T7" fmla="*/ 0 h 4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46"/>
                <a:gd name="T14" fmla="*/ 45 w 45"/>
                <a:gd name="T15" fmla="*/ 446 h 4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46">
                  <a:moveTo>
                    <a:pt x="0" y="446"/>
                  </a:moveTo>
                  <a:lnTo>
                    <a:pt x="45" y="446"/>
                  </a:lnTo>
                  <a:lnTo>
                    <a:pt x="0" y="0"/>
                  </a:lnTo>
                  <a:lnTo>
                    <a:pt x="0" y="4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23" name="Freeform 3450"/>
            <p:cNvSpPr>
              <a:spLocks/>
            </p:cNvSpPr>
            <p:nvPr/>
          </p:nvSpPr>
          <p:spPr bwMode="auto">
            <a:xfrm>
              <a:off x="5194" y="3099"/>
              <a:ext cx="8" cy="70"/>
            </a:xfrm>
            <a:custGeom>
              <a:avLst/>
              <a:gdLst>
                <a:gd name="T0" fmla="*/ 0 w 45"/>
                <a:gd name="T1" fmla="*/ 0 h 446"/>
                <a:gd name="T2" fmla="*/ 0 w 45"/>
                <a:gd name="T3" fmla="*/ 0 h 446"/>
                <a:gd name="T4" fmla="*/ 0 w 45"/>
                <a:gd name="T5" fmla="*/ 0 h 446"/>
                <a:gd name="T6" fmla="*/ 0 w 45"/>
                <a:gd name="T7" fmla="*/ 0 h 4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46"/>
                <a:gd name="T14" fmla="*/ 45 w 45"/>
                <a:gd name="T15" fmla="*/ 446 h 4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46">
                  <a:moveTo>
                    <a:pt x="45" y="446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4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24" name="Rectangle 3451"/>
            <p:cNvSpPr>
              <a:spLocks noChangeArrowheads="1"/>
            </p:cNvSpPr>
            <p:nvPr/>
          </p:nvSpPr>
          <p:spPr bwMode="auto">
            <a:xfrm>
              <a:off x="5194" y="3099"/>
              <a:ext cx="8" cy="7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25" name="Freeform 3452"/>
            <p:cNvSpPr>
              <a:spLocks/>
            </p:cNvSpPr>
            <p:nvPr/>
          </p:nvSpPr>
          <p:spPr bwMode="auto">
            <a:xfrm>
              <a:off x="5199" y="3099"/>
              <a:ext cx="7" cy="70"/>
            </a:xfrm>
            <a:custGeom>
              <a:avLst/>
              <a:gdLst>
                <a:gd name="T0" fmla="*/ 0 w 45"/>
                <a:gd name="T1" fmla="*/ 0 h 445"/>
                <a:gd name="T2" fmla="*/ 0 w 45"/>
                <a:gd name="T3" fmla="*/ 0 h 445"/>
                <a:gd name="T4" fmla="*/ 0 w 45"/>
                <a:gd name="T5" fmla="*/ 0 h 445"/>
                <a:gd name="T6" fmla="*/ 0 w 45"/>
                <a:gd name="T7" fmla="*/ 0 h 4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45"/>
                <a:gd name="T14" fmla="*/ 45 w 45"/>
                <a:gd name="T15" fmla="*/ 445 h 4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45">
                  <a:moveTo>
                    <a:pt x="45" y="0"/>
                  </a:moveTo>
                  <a:lnTo>
                    <a:pt x="0" y="0"/>
                  </a:lnTo>
                  <a:lnTo>
                    <a:pt x="45" y="4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26" name="Freeform 3453"/>
            <p:cNvSpPr>
              <a:spLocks/>
            </p:cNvSpPr>
            <p:nvPr/>
          </p:nvSpPr>
          <p:spPr bwMode="auto">
            <a:xfrm>
              <a:off x="5199" y="3099"/>
              <a:ext cx="7" cy="70"/>
            </a:xfrm>
            <a:custGeom>
              <a:avLst/>
              <a:gdLst>
                <a:gd name="T0" fmla="*/ 0 w 45"/>
                <a:gd name="T1" fmla="*/ 0 h 445"/>
                <a:gd name="T2" fmla="*/ 0 w 45"/>
                <a:gd name="T3" fmla="*/ 0 h 445"/>
                <a:gd name="T4" fmla="*/ 0 w 45"/>
                <a:gd name="T5" fmla="*/ 0 h 445"/>
                <a:gd name="T6" fmla="*/ 0 w 45"/>
                <a:gd name="T7" fmla="*/ 0 h 4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45"/>
                <a:gd name="T14" fmla="*/ 45 w 45"/>
                <a:gd name="T15" fmla="*/ 445 h 4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45">
                  <a:moveTo>
                    <a:pt x="0" y="0"/>
                  </a:moveTo>
                  <a:lnTo>
                    <a:pt x="45" y="445"/>
                  </a:lnTo>
                  <a:lnTo>
                    <a:pt x="0" y="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27" name="Rectangle 3454"/>
            <p:cNvSpPr>
              <a:spLocks noChangeArrowheads="1"/>
            </p:cNvSpPr>
            <p:nvPr/>
          </p:nvSpPr>
          <p:spPr bwMode="auto">
            <a:xfrm>
              <a:off x="5199" y="3099"/>
              <a:ext cx="7" cy="7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28" name="Freeform 3455"/>
            <p:cNvSpPr>
              <a:spLocks/>
            </p:cNvSpPr>
            <p:nvPr/>
          </p:nvSpPr>
          <p:spPr bwMode="auto">
            <a:xfrm>
              <a:off x="5199" y="3099"/>
              <a:ext cx="7" cy="70"/>
            </a:xfrm>
            <a:custGeom>
              <a:avLst/>
              <a:gdLst>
                <a:gd name="T0" fmla="*/ 0 w 45"/>
                <a:gd name="T1" fmla="*/ 0 h 445"/>
                <a:gd name="T2" fmla="*/ 0 w 45"/>
                <a:gd name="T3" fmla="*/ 0 h 445"/>
                <a:gd name="T4" fmla="*/ 0 w 45"/>
                <a:gd name="T5" fmla="*/ 0 h 445"/>
                <a:gd name="T6" fmla="*/ 0 w 45"/>
                <a:gd name="T7" fmla="*/ 0 h 4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45"/>
                <a:gd name="T14" fmla="*/ 45 w 45"/>
                <a:gd name="T15" fmla="*/ 445 h 4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45">
                  <a:moveTo>
                    <a:pt x="45" y="0"/>
                  </a:moveTo>
                  <a:lnTo>
                    <a:pt x="0" y="0"/>
                  </a:lnTo>
                  <a:lnTo>
                    <a:pt x="45" y="445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29" name="Freeform 3456"/>
            <p:cNvSpPr>
              <a:spLocks/>
            </p:cNvSpPr>
            <p:nvPr/>
          </p:nvSpPr>
          <p:spPr bwMode="auto">
            <a:xfrm>
              <a:off x="5199" y="3099"/>
              <a:ext cx="7" cy="70"/>
            </a:xfrm>
            <a:custGeom>
              <a:avLst/>
              <a:gdLst>
                <a:gd name="T0" fmla="*/ 0 w 45"/>
                <a:gd name="T1" fmla="*/ 0 h 445"/>
                <a:gd name="T2" fmla="*/ 0 w 45"/>
                <a:gd name="T3" fmla="*/ 0 h 445"/>
                <a:gd name="T4" fmla="*/ 0 w 45"/>
                <a:gd name="T5" fmla="*/ 0 h 445"/>
                <a:gd name="T6" fmla="*/ 0 w 45"/>
                <a:gd name="T7" fmla="*/ 0 h 4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45"/>
                <a:gd name="T14" fmla="*/ 45 w 45"/>
                <a:gd name="T15" fmla="*/ 445 h 4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45">
                  <a:moveTo>
                    <a:pt x="0" y="0"/>
                  </a:moveTo>
                  <a:lnTo>
                    <a:pt x="45" y="445"/>
                  </a:lnTo>
                  <a:lnTo>
                    <a:pt x="0" y="4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30" name="Rectangle 3457"/>
            <p:cNvSpPr>
              <a:spLocks noChangeArrowheads="1"/>
            </p:cNvSpPr>
            <p:nvPr/>
          </p:nvSpPr>
          <p:spPr bwMode="auto">
            <a:xfrm>
              <a:off x="5199" y="3099"/>
              <a:ext cx="7" cy="7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31" name="Freeform 3458"/>
            <p:cNvSpPr>
              <a:spLocks/>
            </p:cNvSpPr>
            <p:nvPr/>
          </p:nvSpPr>
          <p:spPr bwMode="auto">
            <a:xfrm>
              <a:off x="5194" y="3150"/>
              <a:ext cx="8" cy="19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0" y="122"/>
                  </a:moveTo>
                  <a:lnTo>
                    <a:pt x="45" y="122"/>
                  </a:lnTo>
                  <a:lnTo>
                    <a:pt x="0" y="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32" name="Freeform 3459"/>
            <p:cNvSpPr>
              <a:spLocks/>
            </p:cNvSpPr>
            <p:nvPr/>
          </p:nvSpPr>
          <p:spPr bwMode="auto">
            <a:xfrm>
              <a:off x="5194" y="3150"/>
              <a:ext cx="8" cy="19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45" y="12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33" name="Rectangle 3460"/>
            <p:cNvSpPr>
              <a:spLocks noChangeArrowheads="1"/>
            </p:cNvSpPr>
            <p:nvPr/>
          </p:nvSpPr>
          <p:spPr bwMode="auto">
            <a:xfrm>
              <a:off x="5194" y="3150"/>
              <a:ext cx="8" cy="1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34" name="Line 3461"/>
            <p:cNvSpPr>
              <a:spLocks noChangeShapeType="1"/>
            </p:cNvSpPr>
            <p:nvPr/>
          </p:nvSpPr>
          <p:spPr bwMode="auto">
            <a:xfrm flipV="1">
              <a:off x="5200" y="3166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35" name="Line 3462"/>
            <p:cNvSpPr>
              <a:spLocks noChangeShapeType="1"/>
            </p:cNvSpPr>
            <p:nvPr/>
          </p:nvSpPr>
          <p:spPr bwMode="auto">
            <a:xfrm>
              <a:off x="5202" y="316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36" name="Line 3463"/>
            <p:cNvSpPr>
              <a:spLocks noChangeShapeType="1"/>
            </p:cNvSpPr>
            <p:nvPr/>
          </p:nvSpPr>
          <p:spPr bwMode="auto">
            <a:xfrm flipV="1">
              <a:off x="5200" y="3166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37" name="Line 3464"/>
            <p:cNvSpPr>
              <a:spLocks noChangeShapeType="1"/>
            </p:cNvSpPr>
            <p:nvPr/>
          </p:nvSpPr>
          <p:spPr bwMode="auto">
            <a:xfrm>
              <a:off x="5202" y="316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38" name="Freeform 3465"/>
            <p:cNvSpPr>
              <a:spLocks/>
            </p:cNvSpPr>
            <p:nvPr/>
          </p:nvSpPr>
          <p:spPr bwMode="auto">
            <a:xfrm>
              <a:off x="5194" y="3150"/>
              <a:ext cx="8" cy="19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0" y="122"/>
                  </a:moveTo>
                  <a:lnTo>
                    <a:pt x="45" y="122"/>
                  </a:lnTo>
                  <a:lnTo>
                    <a:pt x="0" y="0"/>
                  </a:lnTo>
                  <a:lnTo>
                    <a:pt x="0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39" name="Freeform 3466"/>
            <p:cNvSpPr>
              <a:spLocks/>
            </p:cNvSpPr>
            <p:nvPr/>
          </p:nvSpPr>
          <p:spPr bwMode="auto">
            <a:xfrm>
              <a:off x="5194" y="3150"/>
              <a:ext cx="8" cy="19"/>
            </a:xfrm>
            <a:custGeom>
              <a:avLst/>
              <a:gdLst>
                <a:gd name="T0" fmla="*/ 0 w 45"/>
                <a:gd name="T1" fmla="*/ 0 h 122"/>
                <a:gd name="T2" fmla="*/ 0 w 45"/>
                <a:gd name="T3" fmla="*/ 0 h 122"/>
                <a:gd name="T4" fmla="*/ 0 w 45"/>
                <a:gd name="T5" fmla="*/ 0 h 122"/>
                <a:gd name="T6" fmla="*/ 0 w 4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2"/>
                <a:gd name="T14" fmla="*/ 45 w 4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2">
                  <a:moveTo>
                    <a:pt x="45" y="12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40" name="Rectangle 3467"/>
            <p:cNvSpPr>
              <a:spLocks noChangeArrowheads="1"/>
            </p:cNvSpPr>
            <p:nvPr/>
          </p:nvSpPr>
          <p:spPr bwMode="auto">
            <a:xfrm>
              <a:off x="5194" y="3150"/>
              <a:ext cx="8" cy="1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41" name="Line 3468"/>
            <p:cNvSpPr>
              <a:spLocks noChangeShapeType="1"/>
            </p:cNvSpPr>
            <p:nvPr/>
          </p:nvSpPr>
          <p:spPr bwMode="auto">
            <a:xfrm flipV="1">
              <a:off x="5200" y="3166"/>
              <a:ext cx="1" cy="7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42" name="Line 3469"/>
            <p:cNvSpPr>
              <a:spLocks noChangeShapeType="1"/>
            </p:cNvSpPr>
            <p:nvPr/>
          </p:nvSpPr>
          <p:spPr bwMode="auto">
            <a:xfrm>
              <a:off x="5202" y="3169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43" name="Freeform 3470"/>
            <p:cNvSpPr>
              <a:spLocks/>
            </p:cNvSpPr>
            <p:nvPr/>
          </p:nvSpPr>
          <p:spPr bwMode="auto">
            <a:xfrm>
              <a:off x="5278" y="3116"/>
              <a:ext cx="8" cy="48"/>
            </a:xfrm>
            <a:custGeom>
              <a:avLst/>
              <a:gdLst>
                <a:gd name="T0" fmla="*/ 0 w 45"/>
                <a:gd name="T1" fmla="*/ 0 h 303"/>
                <a:gd name="T2" fmla="*/ 0 w 45"/>
                <a:gd name="T3" fmla="*/ 0 h 303"/>
                <a:gd name="T4" fmla="*/ 0 w 45"/>
                <a:gd name="T5" fmla="*/ 0 h 303"/>
                <a:gd name="T6" fmla="*/ 0 w 45"/>
                <a:gd name="T7" fmla="*/ 0 h 3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03"/>
                <a:gd name="T14" fmla="*/ 45 w 45"/>
                <a:gd name="T15" fmla="*/ 303 h 3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03">
                  <a:moveTo>
                    <a:pt x="45" y="0"/>
                  </a:moveTo>
                  <a:lnTo>
                    <a:pt x="0" y="0"/>
                  </a:lnTo>
                  <a:lnTo>
                    <a:pt x="45" y="30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44" name="Freeform 3471"/>
            <p:cNvSpPr>
              <a:spLocks/>
            </p:cNvSpPr>
            <p:nvPr/>
          </p:nvSpPr>
          <p:spPr bwMode="auto">
            <a:xfrm>
              <a:off x="5278" y="3116"/>
              <a:ext cx="8" cy="48"/>
            </a:xfrm>
            <a:custGeom>
              <a:avLst/>
              <a:gdLst>
                <a:gd name="T0" fmla="*/ 0 w 45"/>
                <a:gd name="T1" fmla="*/ 0 h 303"/>
                <a:gd name="T2" fmla="*/ 0 w 45"/>
                <a:gd name="T3" fmla="*/ 0 h 303"/>
                <a:gd name="T4" fmla="*/ 0 w 45"/>
                <a:gd name="T5" fmla="*/ 0 h 303"/>
                <a:gd name="T6" fmla="*/ 0 w 45"/>
                <a:gd name="T7" fmla="*/ 0 h 3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03"/>
                <a:gd name="T14" fmla="*/ 45 w 45"/>
                <a:gd name="T15" fmla="*/ 303 h 3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03">
                  <a:moveTo>
                    <a:pt x="0" y="0"/>
                  </a:moveTo>
                  <a:lnTo>
                    <a:pt x="45" y="303"/>
                  </a:lnTo>
                  <a:lnTo>
                    <a:pt x="0" y="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45" name="Rectangle 3472"/>
            <p:cNvSpPr>
              <a:spLocks noChangeArrowheads="1"/>
            </p:cNvSpPr>
            <p:nvPr/>
          </p:nvSpPr>
          <p:spPr bwMode="auto">
            <a:xfrm>
              <a:off x="5278" y="3116"/>
              <a:ext cx="8" cy="4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46" name="Freeform 3473"/>
            <p:cNvSpPr>
              <a:spLocks/>
            </p:cNvSpPr>
            <p:nvPr/>
          </p:nvSpPr>
          <p:spPr bwMode="auto">
            <a:xfrm>
              <a:off x="5261" y="3124"/>
              <a:ext cx="8" cy="45"/>
            </a:xfrm>
            <a:custGeom>
              <a:avLst/>
              <a:gdLst>
                <a:gd name="T0" fmla="*/ 0 w 46"/>
                <a:gd name="T1" fmla="*/ 0 h 293"/>
                <a:gd name="T2" fmla="*/ 0 w 46"/>
                <a:gd name="T3" fmla="*/ 0 h 293"/>
                <a:gd name="T4" fmla="*/ 0 w 46"/>
                <a:gd name="T5" fmla="*/ 0 h 293"/>
                <a:gd name="T6" fmla="*/ 0 w 46"/>
                <a:gd name="T7" fmla="*/ 0 h 2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93"/>
                <a:gd name="T14" fmla="*/ 46 w 46"/>
                <a:gd name="T15" fmla="*/ 293 h 2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93">
                  <a:moveTo>
                    <a:pt x="46" y="0"/>
                  </a:moveTo>
                  <a:lnTo>
                    <a:pt x="0" y="0"/>
                  </a:lnTo>
                  <a:lnTo>
                    <a:pt x="46" y="29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47" name="Freeform 3474"/>
            <p:cNvSpPr>
              <a:spLocks/>
            </p:cNvSpPr>
            <p:nvPr/>
          </p:nvSpPr>
          <p:spPr bwMode="auto">
            <a:xfrm>
              <a:off x="5261" y="3124"/>
              <a:ext cx="8" cy="45"/>
            </a:xfrm>
            <a:custGeom>
              <a:avLst/>
              <a:gdLst>
                <a:gd name="T0" fmla="*/ 0 w 46"/>
                <a:gd name="T1" fmla="*/ 0 h 293"/>
                <a:gd name="T2" fmla="*/ 0 w 46"/>
                <a:gd name="T3" fmla="*/ 0 h 293"/>
                <a:gd name="T4" fmla="*/ 0 w 46"/>
                <a:gd name="T5" fmla="*/ 0 h 293"/>
                <a:gd name="T6" fmla="*/ 0 w 46"/>
                <a:gd name="T7" fmla="*/ 0 h 2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93"/>
                <a:gd name="T14" fmla="*/ 46 w 46"/>
                <a:gd name="T15" fmla="*/ 293 h 2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93">
                  <a:moveTo>
                    <a:pt x="0" y="0"/>
                  </a:moveTo>
                  <a:lnTo>
                    <a:pt x="4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48" name="Rectangle 3475"/>
            <p:cNvSpPr>
              <a:spLocks noChangeArrowheads="1"/>
            </p:cNvSpPr>
            <p:nvPr/>
          </p:nvSpPr>
          <p:spPr bwMode="auto">
            <a:xfrm>
              <a:off x="5261" y="3124"/>
              <a:ext cx="8" cy="4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49" name="Freeform 3476"/>
            <p:cNvSpPr>
              <a:spLocks/>
            </p:cNvSpPr>
            <p:nvPr/>
          </p:nvSpPr>
          <p:spPr bwMode="auto">
            <a:xfrm>
              <a:off x="5262" y="3122"/>
              <a:ext cx="24" cy="41"/>
            </a:xfrm>
            <a:custGeom>
              <a:avLst/>
              <a:gdLst>
                <a:gd name="T0" fmla="*/ 0 w 144"/>
                <a:gd name="T1" fmla="*/ 0 h 255"/>
                <a:gd name="T2" fmla="*/ 0 w 144"/>
                <a:gd name="T3" fmla="*/ 0 h 255"/>
                <a:gd name="T4" fmla="*/ 0 w 144"/>
                <a:gd name="T5" fmla="*/ 0 h 255"/>
                <a:gd name="T6" fmla="*/ 0 w 144"/>
                <a:gd name="T7" fmla="*/ 0 h 2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255"/>
                <a:gd name="T14" fmla="*/ 144 w 144"/>
                <a:gd name="T15" fmla="*/ 255 h 2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255">
                  <a:moveTo>
                    <a:pt x="43" y="0"/>
                  </a:moveTo>
                  <a:lnTo>
                    <a:pt x="0" y="17"/>
                  </a:lnTo>
                  <a:lnTo>
                    <a:pt x="144" y="255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50" name="Freeform 3477"/>
            <p:cNvSpPr>
              <a:spLocks/>
            </p:cNvSpPr>
            <p:nvPr/>
          </p:nvSpPr>
          <p:spPr bwMode="auto">
            <a:xfrm>
              <a:off x="5262" y="3125"/>
              <a:ext cx="24" cy="40"/>
            </a:xfrm>
            <a:custGeom>
              <a:avLst/>
              <a:gdLst>
                <a:gd name="T0" fmla="*/ 0 w 144"/>
                <a:gd name="T1" fmla="*/ 0 h 255"/>
                <a:gd name="T2" fmla="*/ 0 w 144"/>
                <a:gd name="T3" fmla="*/ 0 h 255"/>
                <a:gd name="T4" fmla="*/ 0 w 144"/>
                <a:gd name="T5" fmla="*/ 0 h 255"/>
                <a:gd name="T6" fmla="*/ 0 w 144"/>
                <a:gd name="T7" fmla="*/ 0 h 2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4"/>
                <a:gd name="T13" fmla="*/ 0 h 255"/>
                <a:gd name="T14" fmla="*/ 144 w 144"/>
                <a:gd name="T15" fmla="*/ 255 h 2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4" h="255">
                  <a:moveTo>
                    <a:pt x="0" y="0"/>
                  </a:moveTo>
                  <a:lnTo>
                    <a:pt x="144" y="238"/>
                  </a:lnTo>
                  <a:lnTo>
                    <a:pt x="102" y="2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51" name="Freeform 3478"/>
            <p:cNvSpPr>
              <a:spLocks/>
            </p:cNvSpPr>
            <p:nvPr/>
          </p:nvSpPr>
          <p:spPr bwMode="auto">
            <a:xfrm>
              <a:off x="5262" y="3122"/>
              <a:ext cx="24" cy="43"/>
            </a:xfrm>
            <a:custGeom>
              <a:avLst/>
              <a:gdLst>
                <a:gd name="T0" fmla="*/ 0 w 144"/>
                <a:gd name="T1" fmla="*/ 0 h 272"/>
                <a:gd name="T2" fmla="*/ 0 w 144"/>
                <a:gd name="T3" fmla="*/ 0 h 272"/>
                <a:gd name="T4" fmla="*/ 0 w 144"/>
                <a:gd name="T5" fmla="*/ 0 h 272"/>
                <a:gd name="T6" fmla="*/ 0 w 144"/>
                <a:gd name="T7" fmla="*/ 0 h 272"/>
                <a:gd name="T8" fmla="*/ 0 w 144"/>
                <a:gd name="T9" fmla="*/ 0 h 2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"/>
                <a:gd name="T16" fmla="*/ 0 h 272"/>
                <a:gd name="T17" fmla="*/ 144 w 144"/>
                <a:gd name="T18" fmla="*/ 272 h 2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" h="272">
                  <a:moveTo>
                    <a:pt x="43" y="0"/>
                  </a:moveTo>
                  <a:lnTo>
                    <a:pt x="0" y="17"/>
                  </a:lnTo>
                  <a:lnTo>
                    <a:pt x="102" y="272"/>
                  </a:lnTo>
                  <a:lnTo>
                    <a:pt x="144" y="255"/>
                  </a:lnTo>
                  <a:lnTo>
                    <a:pt x="4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52" name="Line 3479"/>
            <p:cNvSpPr>
              <a:spLocks noChangeShapeType="1"/>
            </p:cNvSpPr>
            <p:nvPr/>
          </p:nvSpPr>
          <p:spPr bwMode="auto">
            <a:xfrm>
              <a:off x="5241" y="308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53" name="Line 3480"/>
            <p:cNvSpPr>
              <a:spLocks noChangeShapeType="1"/>
            </p:cNvSpPr>
            <p:nvPr/>
          </p:nvSpPr>
          <p:spPr bwMode="auto">
            <a:xfrm>
              <a:off x="5241" y="3084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54" name="Line 3481"/>
            <p:cNvSpPr>
              <a:spLocks noChangeShapeType="1"/>
            </p:cNvSpPr>
            <p:nvPr/>
          </p:nvSpPr>
          <p:spPr bwMode="auto">
            <a:xfrm>
              <a:off x="5241" y="3085"/>
              <a:ext cx="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55" name="Freeform 3482"/>
            <p:cNvSpPr>
              <a:spLocks/>
            </p:cNvSpPr>
            <p:nvPr/>
          </p:nvSpPr>
          <p:spPr bwMode="auto">
            <a:xfrm>
              <a:off x="5183" y="3037"/>
              <a:ext cx="34" cy="8"/>
            </a:xfrm>
            <a:custGeom>
              <a:avLst/>
              <a:gdLst>
                <a:gd name="T0" fmla="*/ 0 w 208"/>
                <a:gd name="T1" fmla="*/ 0 h 45"/>
                <a:gd name="T2" fmla="*/ 0 w 208"/>
                <a:gd name="T3" fmla="*/ 0 h 45"/>
                <a:gd name="T4" fmla="*/ 0 w 208"/>
                <a:gd name="T5" fmla="*/ 0 h 45"/>
                <a:gd name="T6" fmla="*/ 0 w 2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8"/>
                <a:gd name="T13" fmla="*/ 0 h 45"/>
                <a:gd name="T14" fmla="*/ 208 w 2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8" h="45">
                  <a:moveTo>
                    <a:pt x="208" y="45"/>
                  </a:moveTo>
                  <a:lnTo>
                    <a:pt x="208" y="0"/>
                  </a:lnTo>
                  <a:lnTo>
                    <a:pt x="0" y="45"/>
                  </a:lnTo>
                  <a:lnTo>
                    <a:pt x="20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56" name="Freeform 3483"/>
            <p:cNvSpPr>
              <a:spLocks/>
            </p:cNvSpPr>
            <p:nvPr/>
          </p:nvSpPr>
          <p:spPr bwMode="auto">
            <a:xfrm>
              <a:off x="5183" y="3037"/>
              <a:ext cx="34" cy="8"/>
            </a:xfrm>
            <a:custGeom>
              <a:avLst/>
              <a:gdLst>
                <a:gd name="T0" fmla="*/ 0 w 208"/>
                <a:gd name="T1" fmla="*/ 0 h 45"/>
                <a:gd name="T2" fmla="*/ 0 w 208"/>
                <a:gd name="T3" fmla="*/ 0 h 45"/>
                <a:gd name="T4" fmla="*/ 0 w 208"/>
                <a:gd name="T5" fmla="*/ 0 h 45"/>
                <a:gd name="T6" fmla="*/ 0 w 20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8"/>
                <a:gd name="T13" fmla="*/ 0 h 45"/>
                <a:gd name="T14" fmla="*/ 208 w 20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8" h="45">
                  <a:moveTo>
                    <a:pt x="208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57" name="Rectangle 3484"/>
            <p:cNvSpPr>
              <a:spLocks noChangeArrowheads="1"/>
            </p:cNvSpPr>
            <p:nvPr/>
          </p:nvSpPr>
          <p:spPr bwMode="auto">
            <a:xfrm>
              <a:off x="5183" y="3037"/>
              <a:ext cx="34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58" name="Freeform 3485"/>
            <p:cNvSpPr>
              <a:spLocks/>
            </p:cNvSpPr>
            <p:nvPr/>
          </p:nvSpPr>
          <p:spPr bwMode="auto">
            <a:xfrm>
              <a:off x="5299" y="3436"/>
              <a:ext cx="17" cy="6"/>
            </a:xfrm>
            <a:custGeom>
              <a:avLst/>
              <a:gdLst>
                <a:gd name="T0" fmla="*/ 0 w 98"/>
                <a:gd name="T1" fmla="*/ 0 h 45"/>
                <a:gd name="T2" fmla="*/ 0 w 98"/>
                <a:gd name="T3" fmla="*/ 0 h 45"/>
                <a:gd name="T4" fmla="*/ 0 w 98"/>
                <a:gd name="T5" fmla="*/ 0 h 45"/>
                <a:gd name="T6" fmla="*/ 0 w 9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45"/>
                <a:gd name="T14" fmla="*/ 98 w 9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45">
                  <a:moveTo>
                    <a:pt x="0" y="0"/>
                  </a:moveTo>
                  <a:lnTo>
                    <a:pt x="0" y="45"/>
                  </a:lnTo>
                  <a:lnTo>
                    <a:pt x="9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59" name="Freeform 3486"/>
            <p:cNvSpPr>
              <a:spLocks/>
            </p:cNvSpPr>
            <p:nvPr/>
          </p:nvSpPr>
          <p:spPr bwMode="auto">
            <a:xfrm>
              <a:off x="5299" y="3436"/>
              <a:ext cx="17" cy="6"/>
            </a:xfrm>
            <a:custGeom>
              <a:avLst/>
              <a:gdLst>
                <a:gd name="T0" fmla="*/ 0 w 98"/>
                <a:gd name="T1" fmla="*/ 0 h 45"/>
                <a:gd name="T2" fmla="*/ 0 w 98"/>
                <a:gd name="T3" fmla="*/ 0 h 45"/>
                <a:gd name="T4" fmla="*/ 0 w 98"/>
                <a:gd name="T5" fmla="*/ 0 h 45"/>
                <a:gd name="T6" fmla="*/ 0 w 9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45"/>
                <a:gd name="T14" fmla="*/ 98 w 9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45">
                  <a:moveTo>
                    <a:pt x="0" y="45"/>
                  </a:moveTo>
                  <a:lnTo>
                    <a:pt x="98" y="0"/>
                  </a:lnTo>
                  <a:lnTo>
                    <a:pt x="9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60" name="Rectangle 3487"/>
            <p:cNvSpPr>
              <a:spLocks noChangeArrowheads="1"/>
            </p:cNvSpPr>
            <p:nvPr/>
          </p:nvSpPr>
          <p:spPr bwMode="auto">
            <a:xfrm>
              <a:off x="5299" y="3436"/>
              <a:ext cx="17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61" name="Freeform 3488"/>
            <p:cNvSpPr>
              <a:spLocks/>
            </p:cNvSpPr>
            <p:nvPr/>
          </p:nvSpPr>
          <p:spPr bwMode="auto">
            <a:xfrm>
              <a:off x="5569" y="2943"/>
              <a:ext cx="7" cy="496"/>
            </a:xfrm>
            <a:custGeom>
              <a:avLst/>
              <a:gdLst>
                <a:gd name="T0" fmla="*/ 0 w 45"/>
                <a:gd name="T1" fmla="*/ 0 h 3128"/>
                <a:gd name="T2" fmla="*/ 0 w 45"/>
                <a:gd name="T3" fmla="*/ 0 h 3128"/>
                <a:gd name="T4" fmla="*/ 0 w 45"/>
                <a:gd name="T5" fmla="*/ 0 h 3128"/>
                <a:gd name="T6" fmla="*/ 0 w 45"/>
                <a:gd name="T7" fmla="*/ 0 h 31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128"/>
                <a:gd name="T14" fmla="*/ 45 w 45"/>
                <a:gd name="T15" fmla="*/ 3128 h 31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128">
                  <a:moveTo>
                    <a:pt x="0" y="3128"/>
                  </a:moveTo>
                  <a:lnTo>
                    <a:pt x="45" y="3128"/>
                  </a:lnTo>
                  <a:lnTo>
                    <a:pt x="0" y="0"/>
                  </a:lnTo>
                  <a:lnTo>
                    <a:pt x="0" y="3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62" name="Freeform 3489"/>
            <p:cNvSpPr>
              <a:spLocks/>
            </p:cNvSpPr>
            <p:nvPr/>
          </p:nvSpPr>
          <p:spPr bwMode="auto">
            <a:xfrm>
              <a:off x="5569" y="2943"/>
              <a:ext cx="7" cy="496"/>
            </a:xfrm>
            <a:custGeom>
              <a:avLst/>
              <a:gdLst>
                <a:gd name="T0" fmla="*/ 0 w 45"/>
                <a:gd name="T1" fmla="*/ 0 h 3128"/>
                <a:gd name="T2" fmla="*/ 0 w 45"/>
                <a:gd name="T3" fmla="*/ 0 h 3128"/>
                <a:gd name="T4" fmla="*/ 0 w 45"/>
                <a:gd name="T5" fmla="*/ 0 h 3128"/>
                <a:gd name="T6" fmla="*/ 0 w 45"/>
                <a:gd name="T7" fmla="*/ 0 h 31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128"/>
                <a:gd name="T14" fmla="*/ 45 w 45"/>
                <a:gd name="T15" fmla="*/ 3128 h 31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128">
                  <a:moveTo>
                    <a:pt x="45" y="312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3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63" name="Rectangle 3490"/>
            <p:cNvSpPr>
              <a:spLocks noChangeArrowheads="1"/>
            </p:cNvSpPr>
            <p:nvPr/>
          </p:nvSpPr>
          <p:spPr bwMode="auto">
            <a:xfrm>
              <a:off x="5569" y="2943"/>
              <a:ext cx="7" cy="49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64" name="Freeform 3491"/>
            <p:cNvSpPr>
              <a:spLocks/>
            </p:cNvSpPr>
            <p:nvPr/>
          </p:nvSpPr>
          <p:spPr bwMode="auto">
            <a:xfrm>
              <a:off x="5572" y="3415"/>
              <a:ext cx="115" cy="22"/>
            </a:xfrm>
            <a:custGeom>
              <a:avLst/>
              <a:gdLst>
                <a:gd name="T0" fmla="*/ 0 w 689"/>
                <a:gd name="T1" fmla="*/ 0 h 137"/>
                <a:gd name="T2" fmla="*/ 0 w 689"/>
                <a:gd name="T3" fmla="*/ 0 h 137"/>
                <a:gd name="T4" fmla="*/ 0 w 689"/>
                <a:gd name="T5" fmla="*/ 0 h 137"/>
                <a:gd name="T6" fmla="*/ 0 w 689"/>
                <a:gd name="T7" fmla="*/ 0 h 1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9"/>
                <a:gd name="T13" fmla="*/ 0 h 137"/>
                <a:gd name="T14" fmla="*/ 689 w 689"/>
                <a:gd name="T15" fmla="*/ 137 h 1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9" h="137">
                  <a:moveTo>
                    <a:pt x="680" y="137"/>
                  </a:moveTo>
                  <a:lnTo>
                    <a:pt x="689" y="93"/>
                  </a:lnTo>
                  <a:lnTo>
                    <a:pt x="0" y="0"/>
                  </a:lnTo>
                  <a:lnTo>
                    <a:pt x="680" y="1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65" name="Freeform 3492"/>
            <p:cNvSpPr>
              <a:spLocks/>
            </p:cNvSpPr>
            <p:nvPr/>
          </p:nvSpPr>
          <p:spPr bwMode="auto">
            <a:xfrm>
              <a:off x="5572" y="3407"/>
              <a:ext cx="115" cy="22"/>
            </a:xfrm>
            <a:custGeom>
              <a:avLst/>
              <a:gdLst>
                <a:gd name="T0" fmla="*/ 0 w 689"/>
                <a:gd name="T1" fmla="*/ 0 h 137"/>
                <a:gd name="T2" fmla="*/ 0 w 689"/>
                <a:gd name="T3" fmla="*/ 0 h 137"/>
                <a:gd name="T4" fmla="*/ 0 w 689"/>
                <a:gd name="T5" fmla="*/ 0 h 137"/>
                <a:gd name="T6" fmla="*/ 0 w 689"/>
                <a:gd name="T7" fmla="*/ 0 h 1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9"/>
                <a:gd name="T13" fmla="*/ 0 h 137"/>
                <a:gd name="T14" fmla="*/ 689 w 689"/>
                <a:gd name="T15" fmla="*/ 137 h 1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9" h="137">
                  <a:moveTo>
                    <a:pt x="689" y="137"/>
                  </a:moveTo>
                  <a:lnTo>
                    <a:pt x="0" y="44"/>
                  </a:lnTo>
                  <a:lnTo>
                    <a:pt x="9" y="0"/>
                  </a:lnTo>
                  <a:lnTo>
                    <a:pt x="689" y="1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66" name="Freeform 3493"/>
            <p:cNvSpPr>
              <a:spLocks/>
            </p:cNvSpPr>
            <p:nvPr/>
          </p:nvSpPr>
          <p:spPr bwMode="auto">
            <a:xfrm>
              <a:off x="5572" y="3407"/>
              <a:ext cx="115" cy="30"/>
            </a:xfrm>
            <a:custGeom>
              <a:avLst/>
              <a:gdLst>
                <a:gd name="T0" fmla="*/ 0 w 689"/>
                <a:gd name="T1" fmla="*/ 0 h 181"/>
                <a:gd name="T2" fmla="*/ 0 w 689"/>
                <a:gd name="T3" fmla="*/ 0 h 181"/>
                <a:gd name="T4" fmla="*/ 0 w 689"/>
                <a:gd name="T5" fmla="*/ 0 h 181"/>
                <a:gd name="T6" fmla="*/ 0 w 689"/>
                <a:gd name="T7" fmla="*/ 0 h 181"/>
                <a:gd name="T8" fmla="*/ 0 w 689"/>
                <a:gd name="T9" fmla="*/ 0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89"/>
                <a:gd name="T16" fmla="*/ 0 h 181"/>
                <a:gd name="T17" fmla="*/ 689 w 689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89" h="181">
                  <a:moveTo>
                    <a:pt x="680" y="181"/>
                  </a:moveTo>
                  <a:lnTo>
                    <a:pt x="689" y="137"/>
                  </a:lnTo>
                  <a:lnTo>
                    <a:pt x="9" y="0"/>
                  </a:lnTo>
                  <a:lnTo>
                    <a:pt x="0" y="44"/>
                  </a:lnTo>
                  <a:lnTo>
                    <a:pt x="680" y="18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67" name="Freeform 3494"/>
            <p:cNvSpPr>
              <a:spLocks/>
            </p:cNvSpPr>
            <p:nvPr/>
          </p:nvSpPr>
          <p:spPr bwMode="auto">
            <a:xfrm>
              <a:off x="5682" y="3439"/>
              <a:ext cx="6" cy="43"/>
            </a:xfrm>
            <a:custGeom>
              <a:avLst/>
              <a:gdLst>
                <a:gd name="T0" fmla="*/ 0 w 46"/>
                <a:gd name="T1" fmla="*/ 0 h 275"/>
                <a:gd name="T2" fmla="*/ 0 w 46"/>
                <a:gd name="T3" fmla="*/ 0 h 275"/>
                <a:gd name="T4" fmla="*/ 0 w 46"/>
                <a:gd name="T5" fmla="*/ 0 h 275"/>
                <a:gd name="T6" fmla="*/ 0 w 46"/>
                <a:gd name="T7" fmla="*/ 0 h 2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5"/>
                <a:gd name="T14" fmla="*/ 46 w 46"/>
                <a:gd name="T15" fmla="*/ 275 h 2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5">
                  <a:moveTo>
                    <a:pt x="0" y="275"/>
                  </a:moveTo>
                  <a:lnTo>
                    <a:pt x="46" y="275"/>
                  </a:lnTo>
                  <a:lnTo>
                    <a:pt x="0" y="0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68" name="Freeform 3495"/>
            <p:cNvSpPr>
              <a:spLocks/>
            </p:cNvSpPr>
            <p:nvPr/>
          </p:nvSpPr>
          <p:spPr bwMode="auto">
            <a:xfrm>
              <a:off x="5682" y="3439"/>
              <a:ext cx="6" cy="43"/>
            </a:xfrm>
            <a:custGeom>
              <a:avLst/>
              <a:gdLst>
                <a:gd name="T0" fmla="*/ 0 w 46"/>
                <a:gd name="T1" fmla="*/ 0 h 275"/>
                <a:gd name="T2" fmla="*/ 0 w 46"/>
                <a:gd name="T3" fmla="*/ 0 h 275"/>
                <a:gd name="T4" fmla="*/ 0 w 46"/>
                <a:gd name="T5" fmla="*/ 0 h 275"/>
                <a:gd name="T6" fmla="*/ 0 w 46"/>
                <a:gd name="T7" fmla="*/ 0 h 2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275"/>
                <a:gd name="T14" fmla="*/ 46 w 46"/>
                <a:gd name="T15" fmla="*/ 275 h 2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275">
                  <a:moveTo>
                    <a:pt x="46" y="275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2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69" name="Rectangle 3496"/>
            <p:cNvSpPr>
              <a:spLocks noChangeArrowheads="1"/>
            </p:cNvSpPr>
            <p:nvPr/>
          </p:nvSpPr>
          <p:spPr bwMode="auto">
            <a:xfrm>
              <a:off x="5682" y="3439"/>
              <a:ext cx="6" cy="4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70" name="Freeform 3497"/>
            <p:cNvSpPr>
              <a:spLocks/>
            </p:cNvSpPr>
            <p:nvPr/>
          </p:nvSpPr>
          <p:spPr bwMode="auto">
            <a:xfrm>
              <a:off x="5682" y="3439"/>
              <a:ext cx="6" cy="87"/>
            </a:xfrm>
            <a:custGeom>
              <a:avLst/>
              <a:gdLst>
                <a:gd name="T0" fmla="*/ 0 w 46"/>
                <a:gd name="T1" fmla="*/ 0 h 547"/>
                <a:gd name="T2" fmla="*/ 0 w 46"/>
                <a:gd name="T3" fmla="*/ 0 h 547"/>
                <a:gd name="T4" fmla="*/ 0 w 46"/>
                <a:gd name="T5" fmla="*/ 0 h 547"/>
                <a:gd name="T6" fmla="*/ 0 w 46"/>
                <a:gd name="T7" fmla="*/ 0 h 5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7"/>
                <a:gd name="T14" fmla="*/ 46 w 46"/>
                <a:gd name="T15" fmla="*/ 547 h 5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7">
                  <a:moveTo>
                    <a:pt x="0" y="547"/>
                  </a:moveTo>
                  <a:lnTo>
                    <a:pt x="46" y="547"/>
                  </a:lnTo>
                  <a:lnTo>
                    <a:pt x="0" y="0"/>
                  </a:lnTo>
                  <a:lnTo>
                    <a:pt x="0" y="5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71" name="Freeform 3498"/>
            <p:cNvSpPr>
              <a:spLocks/>
            </p:cNvSpPr>
            <p:nvPr/>
          </p:nvSpPr>
          <p:spPr bwMode="auto">
            <a:xfrm>
              <a:off x="5682" y="3439"/>
              <a:ext cx="6" cy="87"/>
            </a:xfrm>
            <a:custGeom>
              <a:avLst/>
              <a:gdLst>
                <a:gd name="T0" fmla="*/ 0 w 46"/>
                <a:gd name="T1" fmla="*/ 0 h 547"/>
                <a:gd name="T2" fmla="*/ 0 w 46"/>
                <a:gd name="T3" fmla="*/ 0 h 547"/>
                <a:gd name="T4" fmla="*/ 0 w 46"/>
                <a:gd name="T5" fmla="*/ 0 h 547"/>
                <a:gd name="T6" fmla="*/ 0 w 46"/>
                <a:gd name="T7" fmla="*/ 0 h 5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547"/>
                <a:gd name="T14" fmla="*/ 46 w 46"/>
                <a:gd name="T15" fmla="*/ 547 h 5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547">
                  <a:moveTo>
                    <a:pt x="46" y="547"/>
                  </a:moveTo>
                  <a:lnTo>
                    <a:pt x="0" y="0"/>
                  </a:lnTo>
                  <a:lnTo>
                    <a:pt x="46" y="0"/>
                  </a:lnTo>
                  <a:lnTo>
                    <a:pt x="46" y="5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72" name="Rectangle 3499"/>
            <p:cNvSpPr>
              <a:spLocks noChangeArrowheads="1"/>
            </p:cNvSpPr>
            <p:nvPr/>
          </p:nvSpPr>
          <p:spPr bwMode="auto">
            <a:xfrm>
              <a:off x="5682" y="3439"/>
              <a:ext cx="6" cy="8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73" name="Freeform 3500"/>
            <p:cNvSpPr>
              <a:spLocks/>
            </p:cNvSpPr>
            <p:nvPr/>
          </p:nvSpPr>
          <p:spPr bwMode="auto">
            <a:xfrm>
              <a:off x="4999" y="2186"/>
              <a:ext cx="8" cy="123"/>
            </a:xfrm>
            <a:custGeom>
              <a:avLst/>
              <a:gdLst>
                <a:gd name="T0" fmla="*/ 0 w 45"/>
                <a:gd name="T1" fmla="*/ 0 h 781"/>
                <a:gd name="T2" fmla="*/ 0 w 45"/>
                <a:gd name="T3" fmla="*/ 0 h 781"/>
                <a:gd name="T4" fmla="*/ 0 w 45"/>
                <a:gd name="T5" fmla="*/ 0 h 781"/>
                <a:gd name="T6" fmla="*/ 0 w 45"/>
                <a:gd name="T7" fmla="*/ 0 h 7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81"/>
                <a:gd name="T14" fmla="*/ 45 w 45"/>
                <a:gd name="T15" fmla="*/ 781 h 7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81">
                  <a:moveTo>
                    <a:pt x="0" y="781"/>
                  </a:moveTo>
                  <a:lnTo>
                    <a:pt x="45" y="781"/>
                  </a:lnTo>
                  <a:lnTo>
                    <a:pt x="0" y="0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74" name="Freeform 3501"/>
            <p:cNvSpPr>
              <a:spLocks/>
            </p:cNvSpPr>
            <p:nvPr/>
          </p:nvSpPr>
          <p:spPr bwMode="auto">
            <a:xfrm>
              <a:off x="4999" y="2186"/>
              <a:ext cx="8" cy="123"/>
            </a:xfrm>
            <a:custGeom>
              <a:avLst/>
              <a:gdLst>
                <a:gd name="T0" fmla="*/ 0 w 45"/>
                <a:gd name="T1" fmla="*/ 0 h 781"/>
                <a:gd name="T2" fmla="*/ 0 w 45"/>
                <a:gd name="T3" fmla="*/ 0 h 781"/>
                <a:gd name="T4" fmla="*/ 0 w 45"/>
                <a:gd name="T5" fmla="*/ 0 h 781"/>
                <a:gd name="T6" fmla="*/ 0 w 45"/>
                <a:gd name="T7" fmla="*/ 0 h 7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81"/>
                <a:gd name="T14" fmla="*/ 45 w 45"/>
                <a:gd name="T15" fmla="*/ 781 h 7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81">
                  <a:moveTo>
                    <a:pt x="45" y="78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7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75" name="Rectangle 3502"/>
            <p:cNvSpPr>
              <a:spLocks noChangeArrowheads="1"/>
            </p:cNvSpPr>
            <p:nvPr/>
          </p:nvSpPr>
          <p:spPr bwMode="auto">
            <a:xfrm>
              <a:off x="4999" y="2186"/>
              <a:ext cx="8" cy="12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76" name="Freeform 3503"/>
            <p:cNvSpPr>
              <a:spLocks/>
            </p:cNvSpPr>
            <p:nvPr/>
          </p:nvSpPr>
          <p:spPr bwMode="auto">
            <a:xfrm>
              <a:off x="4999" y="2186"/>
              <a:ext cx="8" cy="123"/>
            </a:xfrm>
            <a:custGeom>
              <a:avLst/>
              <a:gdLst>
                <a:gd name="T0" fmla="*/ 0 w 45"/>
                <a:gd name="T1" fmla="*/ 0 h 781"/>
                <a:gd name="T2" fmla="*/ 0 w 45"/>
                <a:gd name="T3" fmla="*/ 0 h 781"/>
                <a:gd name="T4" fmla="*/ 0 w 45"/>
                <a:gd name="T5" fmla="*/ 0 h 781"/>
                <a:gd name="T6" fmla="*/ 0 w 45"/>
                <a:gd name="T7" fmla="*/ 0 h 7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81"/>
                <a:gd name="T14" fmla="*/ 45 w 45"/>
                <a:gd name="T15" fmla="*/ 781 h 7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81">
                  <a:moveTo>
                    <a:pt x="0" y="781"/>
                  </a:moveTo>
                  <a:lnTo>
                    <a:pt x="45" y="781"/>
                  </a:lnTo>
                  <a:lnTo>
                    <a:pt x="0" y="0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77" name="Freeform 3504"/>
            <p:cNvSpPr>
              <a:spLocks/>
            </p:cNvSpPr>
            <p:nvPr/>
          </p:nvSpPr>
          <p:spPr bwMode="auto">
            <a:xfrm>
              <a:off x="4999" y="2186"/>
              <a:ext cx="8" cy="123"/>
            </a:xfrm>
            <a:custGeom>
              <a:avLst/>
              <a:gdLst>
                <a:gd name="T0" fmla="*/ 0 w 45"/>
                <a:gd name="T1" fmla="*/ 0 h 781"/>
                <a:gd name="T2" fmla="*/ 0 w 45"/>
                <a:gd name="T3" fmla="*/ 0 h 781"/>
                <a:gd name="T4" fmla="*/ 0 w 45"/>
                <a:gd name="T5" fmla="*/ 0 h 781"/>
                <a:gd name="T6" fmla="*/ 0 w 45"/>
                <a:gd name="T7" fmla="*/ 0 h 7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781"/>
                <a:gd name="T14" fmla="*/ 45 w 45"/>
                <a:gd name="T15" fmla="*/ 781 h 7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781">
                  <a:moveTo>
                    <a:pt x="45" y="781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78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78" name="Rectangle 3505"/>
            <p:cNvSpPr>
              <a:spLocks noChangeArrowheads="1"/>
            </p:cNvSpPr>
            <p:nvPr/>
          </p:nvSpPr>
          <p:spPr bwMode="auto">
            <a:xfrm>
              <a:off x="4999" y="2186"/>
              <a:ext cx="8" cy="123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79" name="Freeform 3506"/>
            <p:cNvSpPr>
              <a:spLocks/>
            </p:cNvSpPr>
            <p:nvPr/>
          </p:nvSpPr>
          <p:spPr bwMode="auto">
            <a:xfrm>
              <a:off x="4980" y="2655"/>
              <a:ext cx="209" cy="6"/>
            </a:xfrm>
            <a:custGeom>
              <a:avLst/>
              <a:gdLst>
                <a:gd name="T0" fmla="*/ 0 w 1258"/>
                <a:gd name="T1" fmla="*/ 0 h 45"/>
                <a:gd name="T2" fmla="*/ 0 w 1258"/>
                <a:gd name="T3" fmla="*/ 0 h 45"/>
                <a:gd name="T4" fmla="*/ 0 w 1258"/>
                <a:gd name="T5" fmla="*/ 0 h 45"/>
                <a:gd name="T6" fmla="*/ 0 w 12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8"/>
                <a:gd name="T13" fmla="*/ 0 h 45"/>
                <a:gd name="T14" fmla="*/ 1258 w 12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8" h="45">
                  <a:moveTo>
                    <a:pt x="0" y="0"/>
                  </a:moveTo>
                  <a:lnTo>
                    <a:pt x="0" y="45"/>
                  </a:lnTo>
                  <a:lnTo>
                    <a:pt x="12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80" name="Freeform 3507"/>
            <p:cNvSpPr>
              <a:spLocks/>
            </p:cNvSpPr>
            <p:nvPr/>
          </p:nvSpPr>
          <p:spPr bwMode="auto">
            <a:xfrm>
              <a:off x="4980" y="2655"/>
              <a:ext cx="209" cy="6"/>
            </a:xfrm>
            <a:custGeom>
              <a:avLst/>
              <a:gdLst>
                <a:gd name="T0" fmla="*/ 0 w 1258"/>
                <a:gd name="T1" fmla="*/ 0 h 45"/>
                <a:gd name="T2" fmla="*/ 0 w 1258"/>
                <a:gd name="T3" fmla="*/ 0 h 45"/>
                <a:gd name="T4" fmla="*/ 0 w 1258"/>
                <a:gd name="T5" fmla="*/ 0 h 45"/>
                <a:gd name="T6" fmla="*/ 0 w 12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8"/>
                <a:gd name="T13" fmla="*/ 0 h 45"/>
                <a:gd name="T14" fmla="*/ 1258 w 12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8" h="45">
                  <a:moveTo>
                    <a:pt x="0" y="45"/>
                  </a:moveTo>
                  <a:lnTo>
                    <a:pt x="1258" y="0"/>
                  </a:lnTo>
                  <a:lnTo>
                    <a:pt x="125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81" name="Rectangle 3508"/>
            <p:cNvSpPr>
              <a:spLocks noChangeArrowheads="1"/>
            </p:cNvSpPr>
            <p:nvPr/>
          </p:nvSpPr>
          <p:spPr bwMode="auto">
            <a:xfrm>
              <a:off x="4980" y="2655"/>
              <a:ext cx="209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82" name="Freeform 3509"/>
            <p:cNvSpPr>
              <a:spLocks/>
            </p:cNvSpPr>
            <p:nvPr/>
          </p:nvSpPr>
          <p:spPr bwMode="auto">
            <a:xfrm>
              <a:off x="4980" y="2677"/>
              <a:ext cx="209" cy="6"/>
            </a:xfrm>
            <a:custGeom>
              <a:avLst/>
              <a:gdLst>
                <a:gd name="T0" fmla="*/ 0 w 1258"/>
                <a:gd name="T1" fmla="*/ 0 h 45"/>
                <a:gd name="T2" fmla="*/ 0 w 1258"/>
                <a:gd name="T3" fmla="*/ 0 h 45"/>
                <a:gd name="T4" fmla="*/ 0 w 1258"/>
                <a:gd name="T5" fmla="*/ 0 h 45"/>
                <a:gd name="T6" fmla="*/ 0 w 12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8"/>
                <a:gd name="T13" fmla="*/ 0 h 45"/>
                <a:gd name="T14" fmla="*/ 1258 w 12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8" h="45">
                  <a:moveTo>
                    <a:pt x="1258" y="45"/>
                  </a:moveTo>
                  <a:lnTo>
                    <a:pt x="1258" y="0"/>
                  </a:lnTo>
                  <a:lnTo>
                    <a:pt x="0" y="45"/>
                  </a:lnTo>
                  <a:lnTo>
                    <a:pt x="1258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83" name="Freeform 3510"/>
            <p:cNvSpPr>
              <a:spLocks/>
            </p:cNvSpPr>
            <p:nvPr/>
          </p:nvSpPr>
          <p:spPr bwMode="auto">
            <a:xfrm>
              <a:off x="4980" y="2677"/>
              <a:ext cx="209" cy="6"/>
            </a:xfrm>
            <a:custGeom>
              <a:avLst/>
              <a:gdLst>
                <a:gd name="T0" fmla="*/ 0 w 1258"/>
                <a:gd name="T1" fmla="*/ 0 h 45"/>
                <a:gd name="T2" fmla="*/ 0 w 1258"/>
                <a:gd name="T3" fmla="*/ 0 h 45"/>
                <a:gd name="T4" fmla="*/ 0 w 1258"/>
                <a:gd name="T5" fmla="*/ 0 h 45"/>
                <a:gd name="T6" fmla="*/ 0 w 12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8"/>
                <a:gd name="T13" fmla="*/ 0 h 45"/>
                <a:gd name="T14" fmla="*/ 1258 w 12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8" h="45">
                  <a:moveTo>
                    <a:pt x="1258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84" name="Rectangle 3511"/>
            <p:cNvSpPr>
              <a:spLocks noChangeArrowheads="1"/>
            </p:cNvSpPr>
            <p:nvPr/>
          </p:nvSpPr>
          <p:spPr bwMode="auto">
            <a:xfrm>
              <a:off x="4980" y="2677"/>
              <a:ext cx="209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85" name="Freeform 3512"/>
            <p:cNvSpPr>
              <a:spLocks/>
            </p:cNvSpPr>
            <p:nvPr/>
          </p:nvSpPr>
          <p:spPr bwMode="auto">
            <a:xfrm>
              <a:off x="5027" y="2872"/>
              <a:ext cx="173" cy="7"/>
            </a:xfrm>
            <a:custGeom>
              <a:avLst/>
              <a:gdLst>
                <a:gd name="T0" fmla="*/ 0 w 1049"/>
                <a:gd name="T1" fmla="*/ 0 h 45"/>
                <a:gd name="T2" fmla="*/ 0 w 1049"/>
                <a:gd name="T3" fmla="*/ 0 h 45"/>
                <a:gd name="T4" fmla="*/ 0 w 1049"/>
                <a:gd name="T5" fmla="*/ 0 h 45"/>
                <a:gd name="T6" fmla="*/ 0 w 104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9"/>
                <a:gd name="T13" fmla="*/ 0 h 45"/>
                <a:gd name="T14" fmla="*/ 1049 w 104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9" h="45">
                  <a:moveTo>
                    <a:pt x="0" y="0"/>
                  </a:moveTo>
                  <a:lnTo>
                    <a:pt x="0" y="45"/>
                  </a:lnTo>
                  <a:lnTo>
                    <a:pt x="10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86" name="Freeform 3513"/>
            <p:cNvSpPr>
              <a:spLocks/>
            </p:cNvSpPr>
            <p:nvPr/>
          </p:nvSpPr>
          <p:spPr bwMode="auto">
            <a:xfrm>
              <a:off x="5027" y="2872"/>
              <a:ext cx="173" cy="7"/>
            </a:xfrm>
            <a:custGeom>
              <a:avLst/>
              <a:gdLst>
                <a:gd name="T0" fmla="*/ 0 w 1049"/>
                <a:gd name="T1" fmla="*/ 0 h 45"/>
                <a:gd name="T2" fmla="*/ 0 w 1049"/>
                <a:gd name="T3" fmla="*/ 0 h 45"/>
                <a:gd name="T4" fmla="*/ 0 w 1049"/>
                <a:gd name="T5" fmla="*/ 0 h 45"/>
                <a:gd name="T6" fmla="*/ 0 w 104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9"/>
                <a:gd name="T13" fmla="*/ 0 h 45"/>
                <a:gd name="T14" fmla="*/ 1049 w 104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9" h="45">
                  <a:moveTo>
                    <a:pt x="0" y="45"/>
                  </a:moveTo>
                  <a:lnTo>
                    <a:pt x="1049" y="0"/>
                  </a:lnTo>
                  <a:lnTo>
                    <a:pt x="104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87" name="Rectangle 3514"/>
            <p:cNvSpPr>
              <a:spLocks noChangeArrowheads="1"/>
            </p:cNvSpPr>
            <p:nvPr/>
          </p:nvSpPr>
          <p:spPr bwMode="auto">
            <a:xfrm>
              <a:off x="5027" y="2872"/>
              <a:ext cx="173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88" name="Freeform 3515"/>
            <p:cNvSpPr>
              <a:spLocks/>
            </p:cNvSpPr>
            <p:nvPr/>
          </p:nvSpPr>
          <p:spPr bwMode="auto">
            <a:xfrm>
              <a:off x="5027" y="2789"/>
              <a:ext cx="39" cy="6"/>
            </a:xfrm>
            <a:custGeom>
              <a:avLst/>
              <a:gdLst>
                <a:gd name="T0" fmla="*/ 0 w 238"/>
                <a:gd name="T1" fmla="*/ 0 h 45"/>
                <a:gd name="T2" fmla="*/ 0 w 238"/>
                <a:gd name="T3" fmla="*/ 0 h 45"/>
                <a:gd name="T4" fmla="*/ 0 w 238"/>
                <a:gd name="T5" fmla="*/ 0 h 45"/>
                <a:gd name="T6" fmla="*/ 0 w 23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45"/>
                <a:gd name="T14" fmla="*/ 238 w 23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45">
                  <a:moveTo>
                    <a:pt x="0" y="0"/>
                  </a:moveTo>
                  <a:lnTo>
                    <a:pt x="0" y="45"/>
                  </a:lnTo>
                  <a:lnTo>
                    <a:pt x="2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89" name="Freeform 3516"/>
            <p:cNvSpPr>
              <a:spLocks/>
            </p:cNvSpPr>
            <p:nvPr/>
          </p:nvSpPr>
          <p:spPr bwMode="auto">
            <a:xfrm>
              <a:off x="5027" y="2789"/>
              <a:ext cx="39" cy="6"/>
            </a:xfrm>
            <a:custGeom>
              <a:avLst/>
              <a:gdLst>
                <a:gd name="T0" fmla="*/ 0 w 238"/>
                <a:gd name="T1" fmla="*/ 0 h 45"/>
                <a:gd name="T2" fmla="*/ 0 w 238"/>
                <a:gd name="T3" fmla="*/ 0 h 45"/>
                <a:gd name="T4" fmla="*/ 0 w 238"/>
                <a:gd name="T5" fmla="*/ 0 h 45"/>
                <a:gd name="T6" fmla="*/ 0 w 23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45"/>
                <a:gd name="T14" fmla="*/ 238 w 23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45">
                  <a:moveTo>
                    <a:pt x="0" y="45"/>
                  </a:moveTo>
                  <a:lnTo>
                    <a:pt x="238" y="0"/>
                  </a:lnTo>
                  <a:lnTo>
                    <a:pt x="23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90" name="Rectangle 3517"/>
            <p:cNvSpPr>
              <a:spLocks noChangeArrowheads="1"/>
            </p:cNvSpPr>
            <p:nvPr/>
          </p:nvSpPr>
          <p:spPr bwMode="auto">
            <a:xfrm>
              <a:off x="5027" y="2789"/>
              <a:ext cx="39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91" name="Freeform 3518"/>
            <p:cNvSpPr>
              <a:spLocks/>
            </p:cNvSpPr>
            <p:nvPr/>
          </p:nvSpPr>
          <p:spPr bwMode="auto">
            <a:xfrm>
              <a:off x="4936" y="2307"/>
              <a:ext cx="135" cy="6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815" y="45"/>
                  </a:moveTo>
                  <a:lnTo>
                    <a:pt x="815" y="0"/>
                  </a:lnTo>
                  <a:lnTo>
                    <a:pt x="0" y="45"/>
                  </a:lnTo>
                  <a:lnTo>
                    <a:pt x="815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92" name="Freeform 3519"/>
            <p:cNvSpPr>
              <a:spLocks/>
            </p:cNvSpPr>
            <p:nvPr/>
          </p:nvSpPr>
          <p:spPr bwMode="auto">
            <a:xfrm>
              <a:off x="4936" y="2307"/>
              <a:ext cx="135" cy="6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815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1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93" name="Rectangle 3520"/>
            <p:cNvSpPr>
              <a:spLocks noChangeArrowheads="1"/>
            </p:cNvSpPr>
            <p:nvPr/>
          </p:nvSpPr>
          <p:spPr bwMode="auto">
            <a:xfrm>
              <a:off x="4936" y="2307"/>
              <a:ext cx="135" cy="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94" name="Freeform 3521"/>
            <p:cNvSpPr>
              <a:spLocks/>
            </p:cNvSpPr>
            <p:nvPr/>
          </p:nvSpPr>
          <p:spPr bwMode="auto">
            <a:xfrm>
              <a:off x="4936" y="2503"/>
              <a:ext cx="135" cy="7"/>
            </a:xfrm>
            <a:custGeom>
              <a:avLst/>
              <a:gdLst>
                <a:gd name="T0" fmla="*/ 0 w 815"/>
                <a:gd name="T1" fmla="*/ 0 h 46"/>
                <a:gd name="T2" fmla="*/ 0 w 815"/>
                <a:gd name="T3" fmla="*/ 0 h 46"/>
                <a:gd name="T4" fmla="*/ 0 w 815"/>
                <a:gd name="T5" fmla="*/ 0 h 46"/>
                <a:gd name="T6" fmla="*/ 0 w 81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6"/>
                <a:gd name="T14" fmla="*/ 815 w 81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6">
                  <a:moveTo>
                    <a:pt x="0" y="0"/>
                  </a:moveTo>
                  <a:lnTo>
                    <a:pt x="0" y="46"/>
                  </a:lnTo>
                  <a:lnTo>
                    <a:pt x="8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95" name="Freeform 3522"/>
            <p:cNvSpPr>
              <a:spLocks/>
            </p:cNvSpPr>
            <p:nvPr/>
          </p:nvSpPr>
          <p:spPr bwMode="auto">
            <a:xfrm>
              <a:off x="4936" y="2503"/>
              <a:ext cx="135" cy="7"/>
            </a:xfrm>
            <a:custGeom>
              <a:avLst/>
              <a:gdLst>
                <a:gd name="T0" fmla="*/ 0 w 815"/>
                <a:gd name="T1" fmla="*/ 0 h 46"/>
                <a:gd name="T2" fmla="*/ 0 w 815"/>
                <a:gd name="T3" fmla="*/ 0 h 46"/>
                <a:gd name="T4" fmla="*/ 0 w 815"/>
                <a:gd name="T5" fmla="*/ 0 h 46"/>
                <a:gd name="T6" fmla="*/ 0 w 815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6"/>
                <a:gd name="T14" fmla="*/ 815 w 815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6">
                  <a:moveTo>
                    <a:pt x="0" y="46"/>
                  </a:moveTo>
                  <a:lnTo>
                    <a:pt x="815" y="0"/>
                  </a:lnTo>
                  <a:lnTo>
                    <a:pt x="815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96" name="Rectangle 3523"/>
            <p:cNvSpPr>
              <a:spLocks noChangeArrowheads="1"/>
            </p:cNvSpPr>
            <p:nvPr/>
          </p:nvSpPr>
          <p:spPr bwMode="auto">
            <a:xfrm>
              <a:off x="4936" y="2503"/>
              <a:ext cx="13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197" name="Freeform 3524"/>
            <p:cNvSpPr>
              <a:spLocks/>
            </p:cNvSpPr>
            <p:nvPr/>
          </p:nvSpPr>
          <p:spPr bwMode="auto">
            <a:xfrm>
              <a:off x="5005" y="2504"/>
              <a:ext cx="68" cy="56"/>
            </a:xfrm>
            <a:custGeom>
              <a:avLst/>
              <a:gdLst>
                <a:gd name="T0" fmla="*/ 0 w 408"/>
                <a:gd name="T1" fmla="*/ 0 h 350"/>
                <a:gd name="T2" fmla="*/ 0 w 408"/>
                <a:gd name="T3" fmla="*/ 0 h 350"/>
                <a:gd name="T4" fmla="*/ 0 w 408"/>
                <a:gd name="T5" fmla="*/ 0 h 350"/>
                <a:gd name="T6" fmla="*/ 0 w 408"/>
                <a:gd name="T7" fmla="*/ 0 h 3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8"/>
                <a:gd name="T13" fmla="*/ 0 h 350"/>
                <a:gd name="T14" fmla="*/ 408 w 408"/>
                <a:gd name="T15" fmla="*/ 350 h 3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8" h="350">
                  <a:moveTo>
                    <a:pt x="408" y="36"/>
                  </a:moveTo>
                  <a:lnTo>
                    <a:pt x="380" y="0"/>
                  </a:lnTo>
                  <a:lnTo>
                    <a:pt x="0" y="350"/>
                  </a:lnTo>
                  <a:lnTo>
                    <a:pt x="408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98" name="Freeform 3525"/>
            <p:cNvSpPr>
              <a:spLocks/>
            </p:cNvSpPr>
            <p:nvPr/>
          </p:nvSpPr>
          <p:spPr bwMode="auto">
            <a:xfrm>
              <a:off x="5001" y="2504"/>
              <a:ext cx="68" cy="56"/>
            </a:xfrm>
            <a:custGeom>
              <a:avLst/>
              <a:gdLst>
                <a:gd name="T0" fmla="*/ 0 w 407"/>
                <a:gd name="T1" fmla="*/ 0 h 350"/>
                <a:gd name="T2" fmla="*/ 0 w 407"/>
                <a:gd name="T3" fmla="*/ 0 h 350"/>
                <a:gd name="T4" fmla="*/ 0 w 407"/>
                <a:gd name="T5" fmla="*/ 0 h 350"/>
                <a:gd name="T6" fmla="*/ 0 w 407"/>
                <a:gd name="T7" fmla="*/ 0 h 3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7"/>
                <a:gd name="T13" fmla="*/ 0 h 350"/>
                <a:gd name="T14" fmla="*/ 407 w 407"/>
                <a:gd name="T15" fmla="*/ 350 h 3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7" h="350">
                  <a:moveTo>
                    <a:pt x="407" y="0"/>
                  </a:moveTo>
                  <a:lnTo>
                    <a:pt x="27" y="350"/>
                  </a:lnTo>
                  <a:lnTo>
                    <a:pt x="0" y="314"/>
                  </a:lnTo>
                  <a:lnTo>
                    <a:pt x="40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199" name="Freeform 3526"/>
            <p:cNvSpPr>
              <a:spLocks/>
            </p:cNvSpPr>
            <p:nvPr/>
          </p:nvSpPr>
          <p:spPr bwMode="auto">
            <a:xfrm>
              <a:off x="5001" y="2504"/>
              <a:ext cx="72" cy="56"/>
            </a:xfrm>
            <a:custGeom>
              <a:avLst/>
              <a:gdLst>
                <a:gd name="T0" fmla="*/ 0 w 435"/>
                <a:gd name="T1" fmla="*/ 0 h 350"/>
                <a:gd name="T2" fmla="*/ 0 w 435"/>
                <a:gd name="T3" fmla="*/ 0 h 350"/>
                <a:gd name="T4" fmla="*/ 0 w 435"/>
                <a:gd name="T5" fmla="*/ 0 h 350"/>
                <a:gd name="T6" fmla="*/ 0 w 435"/>
                <a:gd name="T7" fmla="*/ 0 h 350"/>
                <a:gd name="T8" fmla="*/ 0 w 435"/>
                <a:gd name="T9" fmla="*/ 0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5"/>
                <a:gd name="T16" fmla="*/ 0 h 350"/>
                <a:gd name="T17" fmla="*/ 435 w 435"/>
                <a:gd name="T18" fmla="*/ 350 h 3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5" h="350">
                  <a:moveTo>
                    <a:pt x="435" y="36"/>
                  </a:moveTo>
                  <a:lnTo>
                    <a:pt x="407" y="0"/>
                  </a:lnTo>
                  <a:lnTo>
                    <a:pt x="0" y="314"/>
                  </a:lnTo>
                  <a:lnTo>
                    <a:pt x="27" y="350"/>
                  </a:lnTo>
                  <a:lnTo>
                    <a:pt x="435" y="3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00" name="Freeform 3527"/>
            <p:cNvSpPr>
              <a:spLocks/>
            </p:cNvSpPr>
            <p:nvPr/>
          </p:nvSpPr>
          <p:spPr bwMode="auto">
            <a:xfrm>
              <a:off x="4999" y="2557"/>
              <a:ext cx="8" cy="101"/>
            </a:xfrm>
            <a:custGeom>
              <a:avLst/>
              <a:gdLst>
                <a:gd name="T0" fmla="*/ 0 w 45"/>
                <a:gd name="T1" fmla="*/ 0 h 640"/>
                <a:gd name="T2" fmla="*/ 0 w 45"/>
                <a:gd name="T3" fmla="*/ 0 h 640"/>
                <a:gd name="T4" fmla="*/ 0 w 45"/>
                <a:gd name="T5" fmla="*/ 0 h 640"/>
                <a:gd name="T6" fmla="*/ 0 w 45"/>
                <a:gd name="T7" fmla="*/ 0 h 6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40"/>
                <a:gd name="T14" fmla="*/ 45 w 45"/>
                <a:gd name="T15" fmla="*/ 640 h 6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40">
                  <a:moveTo>
                    <a:pt x="0" y="640"/>
                  </a:moveTo>
                  <a:lnTo>
                    <a:pt x="45" y="640"/>
                  </a:lnTo>
                  <a:lnTo>
                    <a:pt x="0" y="0"/>
                  </a:lnTo>
                  <a:lnTo>
                    <a:pt x="0" y="6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01" name="Freeform 3528"/>
            <p:cNvSpPr>
              <a:spLocks/>
            </p:cNvSpPr>
            <p:nvPr/>
          </p:nvSpPr>
          <p:spPr bwMode="auto">
            <a:xfrm>
              <a:off x="4999" y="2557"/>
              <a:ext cx="8" cy="101"/>
            </a:xfrm>
            <a:custGeom>
              <a:avLst/>
              <a:gdLst>
                <a:gd name="T0" fmla="*/ 0 w 45"/>
                <a:gd name="T1" fmla="*/ 0 h 640"/>
                <a:gd name="T2" fmla="*/ 0 w 45"/>
                <a:gd name="T3" fmla="*/ 0 h 640"/>
                <a:gd name="T4" fmla="*/ 0 w 45"/>
                <a:gd name="T5" fmla="*/ 0 h 640"/>
                <a:gd name="T6" fmla="*/ 0 w 45"/>
                <a:gd name="T7" fmla="*/ 0 h 6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40"/>
                <a:gd name="T14" fmla="*/ 45 w 45"/>
                <a:gd name="T15" fmla="*/ 640 h 6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40">
                  <a:moveTo>
                    <a:pt x="45" y="640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6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02" name="Rectangle 3529"/>
            <p:cNvSpPr>
              <a:spLocks noChangeArrowheads="1"/>
            </p:cNvSpPr>
            <p:nvPr/>
          </p:nvSpPr>
          <p:spPr bwMode="auto">
            <a:xfrm>
              <a:off x="4999" y="2557"/>
              <a:ext cx="8" cy="10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03" name="Freeform 3530"/>
            <p:cNvSpPr>
              <a:spLocks/>
            </p:cNvSpPr>
            <p:nvPr/>
          </p:nvSpPr>
          <p:spPr bwMode="auto">
            <a:xfrm>
              <a:off x="4832" y="2433"/>
              <a:ext cx="8" cy="197"/>
            </a:xfrm>
            <a:custGeom>
              <a:avLst/>
              <a:gdLst>
                <a:gd name="T0" fmla="*/ 0 w 45"/>
                <a:gd name="T1" fmla="*/ 0 h 1242"/>
                <a:gd name="T2" fmla="*/ 0 w 45"/>
                <a:gd name="T3" fmla="*/ 0 h 1242"/>
                <a:gd name="T4" fmla="*/ 0 w 45"/>
                <a:gd name="T5" fmla="*/ 0 h 1242"/>
                <a:gd name="T6" fmla="*/ 0 w 45"/>
                <a:gd name="T7" fmla="*/ 0 h 12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42"/>
                <a:gd name="T14" fmla="*/ 45 w 45"/>
                <a:gd name="T15" fmla="*/ 1242 h 12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42">
                  <a:moveTo>
                    <a:pt x="0" y="1242"/>
                  </a:moveTo>
                  <a:lnTo>
                    <a:pt x="45" y="1242"/>
                  </a:lnTo>
                  <a:lnTo>
                    <a:pt x="0" y="0"/>
                  </a:lnTo>
                  <a:lnTo>
                    <a:pt x="0" y="12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04" name="Freeform 3531"/>
            <p:cNvSpPr>
              <a:spLocks/>
            </p:cNvSpPr>
            <p:nvPr/>
          </p:nvSpPr>
          <p:spPr bwMode="auto">
            <a:xfrm>
              <a:off x="4832" y="2433"/>
              <a:ext cx="8" cy="197"/>
            </a:xfrm>
            <a:custGeom>
              <a:avLst/>
              <a:gdLst>
                <a:gd name="T0" fmla="*/ 0 w 45"/>
                <a:gd name="T1" fmla="*/ 0 h 1242"/>
                <a:gd name="T2" fmla="*/ 0 w 45"/>
                <a:gd name="T3" fmla="*/ 0 h 1242"/>
                <a:gd name="T4" fmla="*/ 0 w 45"/>
                <a:gd name="T5" fmla="*/ 0 h 1242"/>
                <a:gd name="T6" fmla="*/ 0 w 45"/>
                <a:gd name="T7" fmla="*/ 0 h 12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42"/>
                <a:gd name="T14" fmla="*/ 45 w 45"/>
                <a:gd name="T15" fmla="*/ 1242 h 12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42">
                  <a:moveTo>
                    <a:pt x="45" y="1242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05" name="Rectangle 3532"/>
            <p:cNvSpPr>
              <a:spLocks noChangeArrowheads="1"/>
            </p:cNvSpPr>
            <p:nvPr/>
          </p:nvSpPr>
          <p:spPr bwMode="auto">
            <a:xfrm>
              <a:off x="4832" y="2433"/>
              <a:ext cx="8" cy="19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06" name="Freeform 3533"/>
            <p:cNvSpPr>
              <a:spLocks/>
            </p:cNvSpPr>
            <p:nvPr/>
          </p:nvSpPr>
          <p:spPr bwMode="auto">
            <a:xfrm>
              <a:off x="5023" y="2792"/>
              <a:ext cx="7" cy="84"/>
            </a:xfrm>
            <a:custGeom>
              <a:avLst/>
              <a:gdLst>
                <a:gd name="T0" fmla="*/ 0 w 45"/>
                <a:gd name="T1" fmla="*/ 0 h 530"/>
                <a:gd name="T2" fmla="*/ 0 w 45"/>
                <a:gd name="T3" fmla="*/ 0 h 530"/>
                <a:gd name="T4" fmla="*/ 0 w 45"/>
                <a:gd name="T5" fmla="*/ 0 h 530"/>
                <a:gd name="T6" fmla="*/ 0 w 45"/>
                <a:gd name="T7" fmla="*/ 0 h 5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30"/>
                <a:gd name="T14" fmla="*/ 45 w 45"/>
                <a:gd name="T15" fmla="*/ 530 h 5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30">
                  <a:moveTo>
                    <a:pt x="45" y="0"/>
                  </a:moveTo>
                  <a:lnTo>
                    <a:pt x="0" y="0"/>
                  </a:lnTo>
                  <a:lnTo>
                    <a:pt x="45" y="53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07" name="Freeform 3534"/>
            <p:cNvSpPr>
              <a:spLocks/>
            </p:cNvSpPr>
            <p:nvPr/>
          </p:nvSpPr>
          <p:spPr bwMode="auto">
            <a:xfrm>
              <a:off x="5023" y="2792"/>
              <a:ext cx="7" cy="84"/>
            </a:xfrm>
            <a:custGeom>
              <a:avLst/>
              <a:gdLst>
                <a:gd name="T0" fmla="*/ 0 w 45"/>
                <a:gd name="T1" fmla="*/ 0 h 530"/>
                <a:gd name="T2" fmla="*/ 0 w 45"/>
                <a:gd name="T3" fmla="*/ 0 h 530"/>
                <a:gd name="T4" fmla="*/ 0 w 45"/>
                <a:gd name="T5" fmla="*/ 0 h 530"/>
                <a:gd name="T6" fmla="*/ 0 w 45"/>
                <a:gd name="T7" fmla="*/ 0 h 5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30"/>
                <a:gd name="T14" fmla="*/ 45 w 45"/>
                <a:gd name="T15" fmla="*/ 530 h 5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30">
                  <a:moveTo>
                    <a:pt x="0" y="0"/>
                  </a:moveTo>
                  <a:lnTo>
                    <a:pt x="45" y="530"/>
                  </a:lnTo>
                  <a:lnTo>
                    <a:pt x="0" y="5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08" name="Rectangle 3535"/>
            <p:cNvSpPr>
              <a:spLocks noChangeArrowheads="1"/>
            </p:cNvSpPr>
            <p:nvPr/>
          </p:nvSpPr>
          <p:spPr bwMode="auto">
            <a:xfrm>
              <a:off x="5023" y="2792"/>
              <a:ext cx="7" cy="8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09" name="Freeform 3536"/>
            <p:cNvSpPr>
              <a:spLocks/>
            </p:cNvSpPr>
            <p:nvPr/>
          </p:nvSpPr>
          <p:spPr bwMode="auto">
            <a:xfrm>
              <a:off x="4999" y="2599"/>
              <a:ext cx="8" cy="59"/>
            </a:xfrm>
            <a:custGeom>
              <a:avLst/>
              <a:gdLst>
                <a:gd name="T0" fmla="*/ 0 w 45"/>
                <a:gd name="T1" fmla="*/ 0 h 373"/>
                <a:gd name="T2" fmla="*/ 0 w 45"/>
                <a:gd name="T3" fmla="*/ 0 h 373"/>
                <a:gd name="T4" fmla="*/ 0 w 45"/>
                <a:gd name="T5" fmla="*/ 0 h 373"/>
                <a:gd name="T6" fmla="*/ 0 w 45"/>
                <a:gd name="T7" fmla="*/ 0 h 3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73"/>
                <a:gd name="T14" fmla="*/ 45 w 45"/>
                <a:gd name="T15" fmla="*/ 373 h 3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73">
                  <a:moveTo>
                    <a:pt x="0" y="373"/>
                  </a:moveTo>
                  <a:lnTo>
                    <a:pt x="45" y="373"/>
                  </a:lnTo>
                  <a:lnTo>
                    <a:pt x="0" y="0"/>
                  </a:lnTo>
                  <a:lnTo>
                    <a:pt x="0" y="3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10" name="Freeform 3537"/>
            <p:cNvSpPr>
              <a:spLocks/>
            </p:cNvSpPr>
            <p:nvPr/>
          </p:nvSpPr>
          <p:spPr bwMode="auto">
            <a:xfrm>
              <a:off x="4999" y="2599"/>
              <a:ext cx="8" cy="59"/>
            </a:xfrm>
            <a:custGeom>
              <a:avLst/>
              <a:gdLst>
                <a:gd name="T0" fmla="*/ 0 w 45"/>
                <a:gd name="T1" fmla="*/ 0 h 373"/>
                <a:gd name="T2" fmla="*/ 0 w 45"/>
                <a:gd name="T3" fmla="*/ 0 h 373"/>
                <a:gd name="T4" fmla="*/ 0 w 45"/>
                <a:gd name="T5" fmla="*/ 0 h 373"/>
                <a:gd name="T6" fmla="*/ 0 w 45"/>
                <a:gd name="T7" fmla="*/ 0 h 3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73"/>
                <a:gd name="T14" fmla="*/ 45 w 45"/>
                <a:gd name="T15" fmla="*/ 373 h 3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73">
                  <a:moveTo>
                    <a:pt x="45" y="37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3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11" name="Rectangle 3538"/>
            <p:cNvSpPr>
              <a:spLocks noChangeArrowheads="1"/>
            </p:cNvSpPr>
            <p:nvPr/>
          </p:nvSpPr>
          <p:spPr bwMode="auto">
            <a:xfrm>
              <a:off x="4999" y="2599"/>
              <a:ext cx="8" cy="5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12" name="Freeform 3539"/>
            <p:cNvSpPr>
              <a:spLocks/>
            </p:cNvSpPr>
            <p:nvPr/>
          </p:nvSpPr>
          <p:spPr bwMode="auto">
            <a:xfrm>
              <a:off x="4932" y="2309"/>
              <a:ext cx="8" cy="198"/>
            </a:xfrm>
            <a:custGeom>
              <a:avLst/>
              <a:gdLst>
                <a:gd name="T0" fmla="*/ 0 w 46"/>
                <a:gd name="T1" fmla="*/ 0 h 1243"/>
                <a:gd name="T2" fmla="*/ 0 w 46"/>
                <a:gd name="T3" fmla="*/ 0 h 1243"/>
                <a:gd name="T4" fmla="*/ 0 w 46"/>
                <a:gd name="T5" fmla="*/ 0 h 1243"/>
                <a:gd name="T6" fmla="*/ 0 w 46"/>
                <a:gd name="T7" fmla="*/ 0 h 12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243"/>
                <a:gd name="T14" fmla="*/ 46 w 46"/>
                <a:gd name="T15" fmla="*/ 1243 h 12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243">
                  <a:moveTo>
                    <a:pt x="46" y="0"/>
                  </a:moveTo>
                  <a:lnTo>
                    <a:pt x="0" y="0"/>
                  </a:lnTo>
                  <a:lnTo>
                    <a:pt x="46" y="124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13" name="Freeform 3540"/>
            <p:cNvSpPr>
              <a:spLocks/>
            </p:cNvSpPr>
            <p:nvPr/>
          </p:nvSpPr>
          <p:spPr bwMode="auto">
            <a:xfrm>
              <a:off x="4932" y="2309"/>
              <a:ext cx="8" cy="198"/>
            </a:xfrm>
            <a:custGeom>
              <a:avLst/>
              <a:gdLst>
                <a:gd name="T0" fmla="*/ 0 w 46"/>
                <a:gd name="T1" fmla="*/ 0 h 1243"/>
                <a:gd name="T2" fmla="*/ 0 w 46"/>
                <a:gd name="T3" fmla="*/ 0 h 1243"/>
                <a:gd name="T4" fmla="*/ 0 w 46"/>
                <a:gd name="T5" fmla="*/ 0 h 1243"/>
                <a:gd name="T6" fmla="*/ 0 w 46"/>
                <a:gd name="T7" fmla="*/ 0 h 12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243"/>
                <a:gd name="T14" fmla="*/ 46 w 46"/>
                <a:gd name="T15" fmla="*/ 1243 h 12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243">
                  <a:moveTo>
                    <a:pt x="0" y="0"/>
                  </a:moveTo>
                  <a:lnTo>
                    <a:pt x="46" y="1243"/>
                  </a:lnTo>
                  <a:lnTo>
                    <a:pt x="0" y="1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14" name="Rectangle 3541"/>
            <p:cNvSpPr>
              <a:spLocks noChangeArrowheads="1"/>
            </p:cNvSpPr>
            <p:nvPr/>
          </p:nvSpPr>
          <p:spPr bwMode="auto">
            <a:xfrm>
              <a:off x="4932" y="2309"/>
              <a:ext cx="8" cy="19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15" name="Freeform 3542"/>
            <p:cNvSpPr>
              <a:spLocks/>
            </p:cNvSpPr>
            <p:nvPr/>
          </p:nvSpPr>
          <p:spPr bwMode="auto">
            <a:xfrm>
              <a:off x="4934" y="2510"/>
              <a:ext cx="71" cy="50"/>
            </a:xfrm>
            <a:custGeom>
              <a:avLst/>
              <a:gdLst>
                <a:gd name="T0" fmla="*/ 0 w 435"/>
                <a:gd name="T1" fmla="*/ 0 h 314"/>
                <a:gd name="T2" fmla="*/ 0 w 435"/>
                <a:gd name="T3" fmla="*/ 0 h 314"/>
                <a:gd name="T4" fmla="*/ 0 w 435"/>
                <a:gd name="T5" fmla="*/ 0 h 314"/>
                <a:gd name="T6" fmla="*/ 0 w 435"/>
                <a:gd name="T7" fmla="*/ 0 h 3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5"/>
                <a:gd name="T13" fmla="*/ 0 h 314"/>
                <a:gd name="T14" fmla="*/ 435 w 435"/>
                <a:gd name="T15" fmla="*/ 314 h 3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5" h="314">
                  <a:moveTo>
                    <a:pt x="408" y="314"/>
                  </a:moveTo>
                  <a:lnTo>
                    <a:pt x="435" y="278"/>
                  </a:lnTo>
                  <a:lnTo>
                    <a:pt x="0" y="0"/>
                  </a:lnTo>
                  <a:lnTo>
                    <a:pt x="408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16" name="Freeform 3543"/>
            <p:cNvSpPr>
              <a:spLocks/>
            </p:cNvSpPr>
            <p:nvPr/>
          </p:nvSpPr>
          <p:spPr bwMode="auto">
            <a:xfrm>
              <a:off x="4934" y="2504"/>
              <a:ext cx="71" cy="50"/>
            </a:xfrm>
            <a:custGeom>
              <a:avLst/>
              <a:gdLst>
                <a:gd name="T0" fmla="*/ 0 w 435"/>
                <a:gd name="T1" fmla="*/ 0 h 314"/>
                <a:gd name="T2" fmla="*/ 0 w 435"/>
                <a:gd name="T3" fmla="*/ 0 h 314"/>
                <a:gd name="T4" fmla="*/ 0 w 435"/>
                <a:gd name="T5" fmla="*/ 0 h 314"/>
                <a:gd name="T6" fmla="*/ 0 w 435"/>
                <a:gd name="T7" fmla="*/ 0 h 3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5"/>
                <a:gd name="T13" fmla="*/ 0 h 314"/>
                <a:gd name="T14" fmla="*/ 435 w 435"/>
                <a:gd name="T15" fmla="*/ 314 h 3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5" h="314">
                  <a:moveTo>
                    <a:pt x="435" y="314"/>
                  </a:moveTo>
                  <a:lnTo>
                    <a:pt x="0" y="36"/>
                  </a:lnTo>
                  <a:lnTo>
                    <a:pt x="27" y="0"/>
                  </a:lnTo>
                  <a:lnTo>
                    <a:pt x="435" y="3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17" name="Freeform 3544"/>
            <p:cNvSpPr>
              <a:spLocks/>
            </p:cNvSpPr>
            <p:nvPr/>
          </p:nvSpPr>
          <p:spPr bwMode="auto">
            <a:xfrm>
              <a:off x="4934" y="2504"/>
              <a:ext cx="71" cy="56"/>
            </a:xfrm>
            <a:custGeom>
              <a:avLst/>
              <a:gdLst>
                <a:gd name="T0" fmla="*/ 0 w 435"/>
                <a:gd name="T1" fmla="*/ 0 h 350"/>
                <a:gd name="T2" fmla="*/ 0 w 435"/>
                <a:gd name="T3" fmla="*/ 0 h 350"/>
                <a:gd name="T4" fmla="*/ 0 w 435"/>
                <a:gd name="T5" fmla="*/ 0 h 350"/>
                <a:gd name="T6" fmla="*/ 0 w 435"/>
                <a:gd name="T7" fmla="*/ 0 h 350"/>
                <a:gd name="T8" fmla="*/ 0 w 435"/>
                <a:gd name="T9" fmla="*/ 0 h 3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5"/>
                <a:gd name="T16" fmla="*/ 0 h 350"/>
                <a:gd name="T17" fmla="*/ 435 w 435"/>
                <a:gd name="T18" fmla="*/ 350 h 3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5" h="350">
                  <a:moveTo>
                    <a:pt x="408" y="350"/>
                  </a:moveTo>
                  <a:lnTo>
                    <a:pt x="435" y="314"/>
                  </a:lnTo>
                  <a:lnTo>
                    <a:pt x="27" y="0"/>
                  </a:lnTo>
                  <a:lnTo>
                    <a:pt x="0" y="36"/>
                  </a:lnTo>
                  <a:lnTo>
                    <a:pt x="408" y="35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18" name="Freeform 3545"/>
            <p:cNvSpPr>
              <a:spLocks/>
            </p:cNvSpPr>
            <p:nvPr/>
          </p:nvSpPr>
          <p:spPr bwMode="auto">
            <a:xfrm>
              <a:off x="5197" y="2669"/>
              <a:ext cx="7" cy="207"/>
            </a:xfrm>
            <a:custGeom>
              <a:avLst/>
              <a:gdLst>
                <a:gd name="T0" fmla="*/ 0 w 46"/>
                <a:gd name="T1" fmla="*/ 0 h 1306"/>
                <a:gd name="T2" fmla="*/ 0 w 46"/>
                <a:gd name="T3" fmla="*/ 0 h 1306"/>
                <a:gd name="T4" fmla="*/ 0 w 46"/>
                <a:gd name="T5" fmla="*/ 0 h 1306"/>
                <a:gd name="T6" fmla="*/ 0 w 46"/>
                <a:gd name="T7" fmla="*/ 0 h 13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306"/>
                <a:gd name="T14" fmla="*/ 46 w 46"/>
                <a:gd name="T15" fmla="*/ 1306 h 13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306">
                  <a:moveTo>
                    <a:pt x="46" y="0"/>
                  </a:moveTo>
                  <a:lnTo>
                    <a:pt x="0" y="0"/>
                  </a:lnTo>
                  <a:lnTo>
                    <a:pt x="46" y="130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19" name="Freeform 3546"/>
            <p:cNvSpPr>
              <a:spLocks/>
            </p:cNvSpPr>
            <p:nvPr/>
          </p:nvSpPr>
          <p:spPr bwMode="auto">
            <a:xfrm>
              <a:off x="5197" y="2669"/>
              <a:ext cx="7" cy="207"/>
            </a:xfrm>
            <a:custGeom>
              <a:avLst/>
              <a:gdLst>
                <a:gd name="T0" fmla="*/ 0 w 46"/>
                <a:gd name="T1" fmla="*/ 0 h 1306"/>
                <a:gd name="T2" fmla="*/ 0 w 46"/>
                <a:gd name="T3" fmla="*/ 0 h 1306"/>
                <a:gd name="T4" fmla="*/ 0 w 46"/>
                <a:gd name="T5" fmla="*/ 0 h 1306"/>
                <a:gd name="T6" fmla="*/ 0 w 46"/>
                <a:gd name="T7" fmla="*/ 0 h 13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306"/>
                <a:gd name="T14" fmla="*/ 46 w 46"/>
                <a:gd name="T15" fmla="*/ 1306 h 13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306">
                  <a:moveTo>
                    <a:pt x="0" y="0"/>
                  </a:moveTo>
                  <a:lnTo>
                    <a:pt x="46" y="1306"/>
                  </a:lnTo>
                  <a:lnTo>
                    <a:pt x="0" y="1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20" name="Rectangle 3547"/>
            <p:cNvSpPr>
              <a:spLocks noChangeArrowheads="1"/>
            </p:cNvSpPr>
            <p:nvPr/>
          </p:nvSpPr>
          <p:spPr bwMode="auto">
            <a:xfrm>
              <a:off x="5197" y="2669"/>
              <a:ext cx="7" cy="20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21" name="Freeform 3548"/>
            <p:cNvSpPr>
              <a:spLocks/>
            </p:cNvSpPr>
            <p:nvPr/>
          </p:nvSpPr>
          <p:spPr bwMode="auto">
            <a:xfrm>
              <a:off x="5200" y="2665"/>
              <a:ext cx="39" cy="8"/>
            </a:xfrm>
            <a:custGeom>
              <a:avLst/>
              <a:gdLst>
                <a:gd name="T0" fmla="*/ 0 w 239"/>
                <a:gd name="T1" fmla="*/ 0 h 46"/>
                <a:gd name="T2" fmla="*/ 0 w 239"/>
                <a:gd name="T3" fmla="*/ 0 h 46"/>
                <a:gd name="T4" fmla="*/ 0 w 239"/>
                <a:gd name="T5" fmla="*/ 0 h 46"/>
                <a:gd name="T6" fmla="*/ 0 w 23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46"/>
                <a:gd name="T14" fmla="*/ 239 w 23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46">
                  <a:moveTo>
                    <a:pt x="0" y="0"/>
                  </a:moveTo>
                  <a:lnTo>
                    <a:pt x="0" y="46"/>
                  </a:lnTo>
                  <a:lnTo>
                    <a:pt x="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22" name="Freeform 3549"/>
            <p:cNvSpPr>
              <a:spLocks/>
            </p:cNvSpPr>
            <p:nvPr/>
          </p:nvSpPr>
          <p:spPr bwMode="auto">
            <a:xfrm>
              <a:off x="5200" y="2665"/>
              <a:ext cx="39" cy="8"/>
            </a:xfrm>
            <a:custGeom>
              <a:avLst/>
              <a:gdLst>
                <a:gd name="T0" fmla="*/ 0 w 239"/>
                <a:gd name="T1" fmla="*/ 0 h 46"/>
                <a:gd name="T2" fmla="*/ 0 w 239"/>
                <a:gd name="T3" fmla="*/ 0 h 46"/>
                <a:gd name="T4" fmla="*/ 0 w 239"/>
                <a:gd name="T5" fmla="*/ 0 h 46"/>
                <a:gd name="T6" fmla="*/ 0 w 239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9"/>
                <a:gd name="T13" fmla="*/ 0 h 46"/>
                <a:gd name="T14" fmla="*/ 239 w 239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9" h="46">
                  <a:moveTo>
                    <a:pt x="0" y="46"/>
                  </a:moveTo>
                  <a:lnTo>
                    <a:pt x="239" y="0"/>
                  </a:lnTo>
                  <a:lnTo>
                    <a:pt x="239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23" name="Rectangle 3550"/>
            <p:cNvSpPr>
              <a:spLocks noChangeArrowheads="1"/>
            </p:cNvSpPr>
            <p:nvPr/>
          </p:nvSpPr>
          <p:spPr bwMode="auto">
            <a:xfrm>
              <a:off x="5200" y="2665"/>
              <a:ext cx="39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24" name="Freeform 3551"/>
            <p:cNvSpPr>
              <a:spLocks/>
            </p:cNvSpPr>
            <p:nvPr/>
          </p:nvSpPr>
          <p:spPr bwMode="auto">
            <a:xfrm>
              <a:off x="5067" y="2309"/>
              <a:ext cx="8" cy="198"/>
            </a:xfrm>
            <a:custGeom>
              <a:avLst/>
              <a:gdLst>
                <a:gd name="T0" fmla="*/ 0 w 45"/>
                <a:gd name="T1" fmla="*/ 0 h 1243"/>
                <a:gd name="T2" fmla="*/ 0 w 45"/>
                <a:gd name="T3" fmla="*/ 0 h 1243"/>
                <a:gd name="T4" fmla="*/ 0 w 45"/>
                <a:gd name="T5" fmla="*/ 0 h 1243"/>
                <a:gd name="T6" fmla="*/ 0 w 45"/>
                <a:gd name="T7" fmla="*/ 0 h 12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43"/>
                <a:gd name="T14" fmla="*/ 45 w 45"/>
                <a:gd name="T15" fmla="*/ 1243 h 12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43">
                  <a:moveTo>
                    <a:pt x="0" y="1243"/>
                  </a:moveTo>
                  <a:lnTo>
                    <a:pt x="45" y="1243"/>
                  </a:lnTo>
                  <a:lnTo>
                    <a:pt x="0" y="0"/>
                  </a:lnTo>
                  <a:lnTo>
                    <a:pt x="0" y="12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25" name="Freeform 3552"/>
            <p:cNvSpPr>
              <a:spLocks/>
            </p:cNvSpPr>
            <p:nvPr/>
          </p:nvSpPr>
          <p:spPr bwMode="auto">
            <a:xfrm>
              <a:off x="5067" y="2309"/>
              <a:ext cx="8" cy="198"/>
            </a:xfrm>
            <a:custGeom>
              <a:avLst/>
              <a:gdLst>
                <a:gd name="T0" fmla="*/ 0 w 45"/>
                <a:gd name="T1" fmla="*/ 0 h 1243"/>
                <a:gd name="T2" fmla="*/ 0 w 45"/>
                <a:gd name="T3" fmla="*/ 0 h 1243"/>
                <a:gd name="T4" fmla="*/ 0 w 45"/>
                <a:gd name="T5" fmla="*/ 0 h 1243"/>
                <a:gd name="T6" fmla="*/ 0 w 45"/>
                <a:gd name="T7" fmla="*/ 0 h 12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1243"/>
                <a:gd name="T14" fmla="*/ 45 w 45"/>
                <a:gd name="T15" fmla="*/ 1243 h 12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1243">
                  <a:moveTo>
                    <a:pt x="45" y="124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12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26" name="Rectangle 3553"/>
            <p:cNvSpPr>
              <a:spLocks noChangeArrowheads="1"/>
            </p:cNvSpPr>
            <p:nvPr/>
          </p:nvSpPr>
          <p:spPr bwMode="auto">
            <a:xfrm>
              <a:off x="5067" y="2309"/>
              <a:ext cx="8" cy="19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27" name="Freeform 3554"/>
            <p:cNvSpPr>
              <a:spLocks/>
            </p:cNvSpPr>
            <p:nvPr/>
          </p:nvSpPr>
          <p:spPr bwMode="auto">
            <a:xfrm>
              <a:off x="5459" y="2682"/>
              <a:ext cx="227" cy="8"/>
            </a:xfrm>
            <a:custGeom>
              <a:avLst/>
              <a:gdLst>
                <a:gd name="T0" fmla="*/ 0 w 1364"/>
                <a:gd name="T1" fmla="*/ 0 h 46"/>
                <a:gd name="T2" fmla="*/ 0 w 1364"/>
                <a:gd name="T3" fmla="*/ 0 h 46"/>
                <a:gd name="T4" fmla="*/ 0 w 1364"/>
                <a:gd name="T5" fmla="*/ 0 h 46"/>
                <a:gd name="T6" fmla="*/ 0 w 136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4"/>
                <a:gd name="T13" fmla="*/ 0 h 46"/>
                <a:gd name="T14" fmla="*/ 1364 w 136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4" h="46">
                  <a:moveTo>
                    <a:pt x="1364" y="46"/>
                  </a:moveTo>
                  <a:lnTo>
                    <a:pt x="1364" y="0"/>
                  </a:lnTo>
                  <a:lnTo>
                    <a:pt x="0" y="46"/>
                  </a:lnTo>
                  <a:lnTo>
                    <a:pt x="1364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28" name="Freeform 3555"/>
            <p:cNvSpPr>
              <a:spLocks/>
            </p:cNvSpPr>
            <p:nvPr/>
          </p:nvSpPr>
          <p:spPr bwMode="auto">
            <a:xfrm>
              <a:off x="5459" y="2682"/>
              <a:ext cx="227" cy="8"/>
            </a:xfrm>
            <a:custGeom>
              <a:avLst/>
              <a:gdLst>
                <a:gd name="T0" fmla="*/ 0 w 1364"/>
                <a:gd name="T1" fmla="*/ 0 h 46"/>
                <a:gd name="T2" fmla="*/ 0 w 1364"/>
                <a:gd name="T3" fmla="*/ 0 h 46"/>
                <a:gd name="T4" fmla="*/ 0 w 1364"/>
                <a:gd name="T5" fmla="*/ 0 h 46"/>
                <a:gd name="T6" fmla="*/ 0 w 1364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4"/>
                <a:gd name="T13" fmla="*/ 0 h 46"/>
                <a:gd name="T14" fmla="*/ 1364 w 1364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4" h="46">
                  <a:moveTo>
                    <a:pt x="1364" y="0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29" name="Rectangle 3556"/>
            <p:cNvSpPr>
              <a:spLocks noChangeArrowheads="1"/>
            </p:cNvSpPr>
            <p:nvPr/>
          </p:nvSpPr>
          <p:spPr bwMode="auto">
            <a:xfrm>
              <a:off x="5459" y="2682"/>
              <a:ext cx="227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30" name="Freeform 3557"/>
            <p:cNvSpPr>
              <a:spLocks/>
            </p:cNvSpPr>
            <p:nvPr/>
          </p:nvSpPr>
          <p:spPr bwMode="auto">
            <a:xfrm>
              <a:off x="5794" y="2943"/>
              <a:ext cx="8" cy="496"/>
            </a:xfrm>
            <a:custGeom>
              <a:avLst/>
              <a:gdLst>
                <a:gd name="T0" fmla="*/ 0 w 45"/>
                <a:gd name="T1" fmla="*/ 0 h 3128"/>
                <a:gd name="T2" fmla="*/ 0 w 45"/>
                <a:gd name="T3" fmla="*/ 0 h 3128"/>
                <a:gd name="T4" fmla="*/ 0 w 45"/>
                <a:gd name="T5" fmla="*/ 0 h 3128"/>
                <a:gd name="T6" fmla="*/ 0 w 45"/>
                <a:gd name="T7" fmla="*/ 0 h 31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128"/>
                <a:gd name="T14" fmla="*/ 45 w 45"/>
                <a:gd name="T15" fmla="*/ 3128 h 31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128">
                  <a:moveTo>
                    <a:pt x="45" y="0"/>
                  </a:moveTo>
                  <a:lnTo>
                    <a:pt x="0" y="0"/>
                  </a:lnTo>
                  <a:lnTo>
                    <a:pt x="45" y="312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31" name="Freeform 3558"/>
            <p:cNvSpPr>
              <a:spLocks/>
            </p:cNvSpPr>
            <p:nvPr/>
          </p:nvSpPr>
          <p:spPr bwMode="auto">
            <a:xfrm>
              <a:off x="5794" y="2943"/>
              <a:ext cx="8" cy="496"/>
            </a:xfrm>
            <a:custGeom>
              <a:avLst/>
              <a:gdLst>
                <a:gd name="T0" fmla="*/ 0 w 45"/>
                <a:gd name="T1" fmla="*/ 0 h 3128"/>
                <a:gd name="T2" fmla="*/ 0 w 45"/>
                <a:gd name="T3" fmla="*/ 0 h 3128"/>
                <a:gd name="T4" fmla="*/ 0 w 45"/>
                <a:gd name="T5" fmla="*/ 0 h 3128"/>
                <a:gd name="T6" fmla="*/ 0 w 45"/>
                <a:gd name="T7" fmla="*/ 0 h 31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3128"/>
                <a:gd name="T14" fmla="*/ 45 w 45"/>
                <a:gd name="T15" fmla="*/ 3128 h 31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3128">
                  <a:moveTo>
                    <a:pt x="0" y="0"/>
                  </a:moveTo>
                  <a:lnTo>
                    <a:pt x="45" y="3128"/>
                  </a:lnTo>
                  <a:lnTo>
                    <a:pt x="0" y="31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32" name="Rectangle 3559"/>
            <p:cNvSpPr>
              <a:spLocks noChangeArrowheads="1"/>
            </p:cNvSpPr>
            <p:nvPr/>
          </p:nvSpPr>
          <p:spPr bwMode="auto">
            <a:xfrm>
              <a:off x="5794" y="2943"/>
              <a:ext cx="8" cy="496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33" name="Freeform 3560"/>
            <p:cNvSpPr>
              <a:spLocks/>
            </p:cNvSpPr>
            <p:nvPr/>
          </p:nvSpPr>
          <p:spPr bwMode="auto">
            <a:xfrm>
              <a:off x="5004" y="2781"/>
              <a:ext cx="23" cy="22"/>
            </a:xfrm>
            <a:custGeom>
              <a:avLst/>
              <a:gdLst>
                <a:gd name="T0" fmla="*/ 0 w 136"/>
                <a:gd name="T1" fmla="*/ 0 h 136"/>
                <a:gd name="T2" fmla="*/ 0 w 136"/>
                <a:gd name="T3" fmla="*/ 0 h 136"/>
                <a:gd name="T4" fmla="*/ 0 w 136"/>
                <a:gd name="T5" fmla="*/ 0 h 136"/>
                <a:gd name="T6" fmla="*/ 0 w 136"/>
                <a:gd name="T7" fmla="*/ 0 h 136"/>
                <a:gd name="T8" fmla="*/ 0 w 136"/>
                <a:gd name="T9" fmla="*/ 0 h 136"/>
                <a:gd name="T10" fmla="*/ 0 w 136"/>
                <a:gd name="T11" fmla="*/ 0 h 136"/>
                <a:gd name="T12" fmla="*/ 0 w 136"/>
                <a:gd name="T13" fmla="*/ 0 h 136"/>
                <a:gd name="T14" fmla="*/ 0 w 136"/>
                <a:gd name="T15" fmla="*/ 0 h 136"/>
                <a:gd name="T16" fmla="*/ 0 w 136"/>
                <a:gd name="T17" fmla="*/ 0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6"/>
                <a:gd name="T28" fmla="*/ 0 h 136"/>
                <a:gd name="T29" fmla="*/ 136 w 136"/>
                <a:gd name="T30" fmla="*/ 136 h 1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6" h="136">
                  <a:moveTo>
                    <a:pt x="136" y="68"/>
                  </a:moveTo>
                  <a:lnTo>
                    <a:pt x="117" y="20"/>
                  </a:lnTo>
                  <a:lnTo>
                    <a:pt x="68" y="0"/>
                  </a:lnTo>
                  <a:lnTo>
                    <a:pt x="20" y="20"/>
                  </a:lnTo>
                  <a:lnTo>
                    <a:pt x="0" y="68"/>
                  </a:lnTo>
                  <a:lnTo>
                    <a:pt x="20" y="117"/>
                  </a:lnTo>
                  <a:lnTo>
                    <a:pt x="68" y="136"/>
                  </a:lnTo>
                  <a:lnTo>
                    <a:pt x="117" y="117"/>
                  </a:lnTo>
                  <a:lnTo>
                    <a:pt x="136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34" name="Freeform 3561"/>
            <p:cNvSpPr>
              <a:spLocks/>
            </p:cNvSpPr>
            <p:nvPr/>
          </p:nvSpPr>
          <p:spPr bwMode="auto">
            <a:xfrm>
              <a:off x="4734" y="2781"/>
              <a:ext cx="23" cy="22"/>
            </a:xfrm>
            <a:custGeom>
              <a:avLst/>
              <a:gdLst>
                <a:gd name="T0" fmla="*/ 0 w 135"/>
                <a:gd name="T1" fmla="*/ 0 h 136"/>
                <a:gd name="T2" fmla="*/ 0 w 135"/>
                <a:gd name="T3" fmla="*/ 0 h 136"/>
                <a:gd name="T4" fmla="*/ 0 w 135"/>
                <a:gd name="T5" fmla="*/ 0 h 136"/>
                <a:gd name="T6" fmla="*/ 0 w 135"/>
                <a:gd name="T7" fmla="*/ 0 h 136"/>
                <a:gd name="T8" fmla="*/ 0 w 135"/>
                <a:gd name="T9" fmla="*/ 0 h 136"/>
                <a:gd name="T10" fmla="*/ 0 w 135"/>
                <a:gd name="T11" fmla="*/ 0 h 136"/>
                <a:gd name="T12" fmla="*/ 0 w 135"/>
                <a:gd name="T13" fmla="*/ 0 h 136"/>
                <a:gd name="T14" fmla="*/ 0 w 135"/>
                <a:gd name="T15" fmla="*/ 0 h 136"/>
                <a:gd name="T16" fmla="*/ 0 w 135"/>
                <a:gd name="T17" fmla="*/ 0 h 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5"/>
                <a:gd name="T28" fmla="*/ 0 h 136"/>
                <a:gd name="T29" fmla="*/ 135 w 135"/>
                <a:gd name="T30" fmla="*/ 136 h 1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5" h="136">
                  <a:moveTo>
                    <a:pt x="135" y="68"/>
                  </a:moveTo>
                  <a:lnTo>
                    <a:pt x="116" y="20"/>
                  </a:lnTo>
                  <a:lnTo>
                    <a:pt x="67" y="0"/>
                  </a:lnTo>
                  <a:lnTo>
                    <a:pt x="19" y="20"/>
                  </a:lnTo>
                  <a:lnTo>
                    <a:pt x="0" y="68"/>
                  </a:lnTo>
                  <a:lnTo>
                    <a:pt x="19" y="117"/>
                  </a:lnTo>
                  <a:lnTo>
                    <a:pt x="67" y="136"/>
                  </a:lnTo>
                  <a:lnTo>
                    <a:pt x="116" y="117"/>
                  </a:lnTo>
                  <a:lnTo>
                    <a:pt x="135" y="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35" name="Freeform 3562"/>
            <p:cNvSpPr>
              <a:spLocks/>
            </p:cNvSpPr>
            <p:nvPr/>
          </p:nvSpPr>
          <p:spPr bwMode="auto">
            <a:xfrm>
              <a:off x="4745" y="2777"/>
              <a:ext cx="270" cy="8"/>
            </a:xfrm>
            <a:custGeom>
              <a:avLst/>
              <a:gdLst>
                <a:gd name="T0" fmla="*/ 0 w 1631"/>
                <a:gd name="T1" fmla="*/ 0 h 45"/>
                <a:gd name="T2" fmla="*/ 0 w 1631"/>
                <a:gd name="T3" fmla="*/ 0 h 45"/>
                <a:gd name="T4" fmla="*/ 0 w 1631"/>
                <a:gd name="T5" fmla="*/ 0 h 45"/>
                <a:gd name="T6" fmla="*/ 0 w 163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1"/>
                <a:gd name="T13" fmla="*/ 0 h 45"/>
                <a:gd name="T14" fmla="*/ 1631 w 163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1" h="45">
                  <a:moveTo>
                    <a:pt x="0" y="0"/>
                  </a:moveTo>
                  <a:lnTo>
                    <a:pt x="0" y="45"/>
                  </a:lnTo>
                  <a:lnTo>
                    <a:pt x="16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36" name="Freeform 3563"/>
            <p:cNvSpPr>
              <a:spLocks/>
            </p:cNvSpPr>
            <p:nvPr/>
          </p:nvSpPr>
          <p:spPr bwMode="auto">
            <a:xfrm>
              <a:off x="4745" y="2777"/>
              <a:ext cx="270" cy="8"/>
            </a:xfrm>
            <a:custGeom>
              <a:avLst/>
              <a:gdLst>
                <a:gd name="T0" fmla="*/ 0 w 1631"/>
                <a:gd name="T1" fmla="*/ 0 h 45"/>
                <a:gd name="T2" fmla="*/ 0 w 1631"/>
                <a:gd name="T3" fmla="*/ 0 h 45"/>
                <a:gd name="T4" fmla="*/ 0 w 1631"/>
                <a:gd name="T5" fmla="*/ 0 h 45"/>
                <a:gd name="T6" fmla="*/ 0 w 163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1"/>
                <a:gd name="T13" fmla="*/ 0 h 45"/>
                <a:gd name="T14" fmla="*/ 1631 w 163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1" h="45">
                  <a:moveTo>
                    <a:pt x="0" y="45"/>
                  </a:moveTo>
                  <a:lnTo>
                    <a:pt x="1631" y="0"/>
                  </a:lnTo>
                  <a:lnTo>
                    <a:pt x="1631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37" name="Rectangle 3564"/>
            <p:cNvSpPr>
              <a:spLocks noChangeArrowheads="1"/>
            </p:cNvSpPr>
            <p:nvPr/>
          </p:nvSpPr>
          <p:spPr bwMode="auto">
            <a:xfrm>
              <a:off x="4745" y="2777"/>
              <a:ext cx="270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38" name="Freeform 3565"/>
            <p:cNvSpPr>
              <a:spLocks/>
            </p:cNvSpPr>
            <p:nvPr/>
          </p:nvSpPr>
          <p:spPr bwMode="auto">
            <a:xfrm>
              <a:off x="4745" y="2799"/>
              <a:ext cx="270" cy="7"/>
            </a:xfrm>
            <a:custGeom>
              <a:avLst/>
              <a:gdLst>
                <a:gd name="T0" fmla="*/ 0 w 1631"/>
                <a:gd name="T1" fmla="*/ 0 h 45"/>
                <a:gd name="T2" fmla="*/ 0 w 1631"/>
                <a:gd name="T3" fmla="*/ 0 h 45"/>
                <a:gd name="T4" fmla="*/ 0 w 1631"/>
                <a:gd name="T5" fmla="*/ 0 h 45"/>
                <a:gd name="T6" fmla="*/ 0 w 163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1"/>
                <a:gd name="T13" fmla="*/ 0 h 45"/>
                <a:gd name="T14" fmla="*/ 1631 w 163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1" h="45">
                  <a:moveTo>
                    <a:pt x="1631" y="45"/>
                  </a:moveTo>
                  <a:lnTo>
                    <a:pt x="1631" y="0"/>
                  </a:lnTo>
                  <a:lnTo>
                    <a:pt x="0" y="45"/>
                  </a:lnTo>
                  <a:lnTo>
                    <a:pt x="1631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39" name="Freeform 3566"/>
            <p:cNvSpPr>
              <a:spLocks/>
            </p:cNvSpPr>
            <p:nvPr/>
          </p:nvSpPr>
          <p:spPr bwMode="auto">
            <a:xfrm>
              <a:off x="4745" y="2799"/>
              <a:ext cx="270" cy="7"/>
            </a:xfrm>
            <a:custGeom>
              <a:avLst/>
              <a:gdLst>
                <a:gd name="T0" fmla="*/ 0 w 1631"/>
                <a:gd name="T1" fmla="*/ 0 h 45"/>
                <a:gd name="T2" fmla="*/ 0 w 1631"/>
                <a:gd name="T3" fmla="*/ 0 h 45"/>
                <a:gd name="T4" fmla="*/ 0 w 1631"/>
                <a:gd name="T5" fmla="*/ 0 h 45"/>
                <a:gd name="T6" fmla="*/ 0 w 1631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31"/>
                <a:gd name="T13" fmla="*/ 0 h 45"/>
                <a:gd name="T14" fmla="*/ 1631 w 1631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31" h="45">
                  <a:moveTo>
                    <a:pt x="1631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40" name="Rectangle 3567"/>
            <p:cNvSpPr>
              <a:spLocks noChangeArrowheads="1"/>
            </p:cNvSpPr>
            <p:nvPr/>
          </p:nvSpPr>
          <p:spPr bwMode="auto">
            <a:xfrm>
              <a:off x="4745" y="2799"/>
              <a:ext cx="27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41" name="Freeform 3568"/>
            <p:cNvSpPr>
              <a:spLocks/>
            </p:cNvSpPr>
            <p:nvPr/>
          </p:nvSpPr>
          <p:spPr bwMode="auto">
            <a:xfrm>
              <a:off x="5100" y="2698"/>
              <a:ext cx="31" cy="7"/>
            </a:xfrm>
            <a:custGeom>
              <a:avLst/>
              <a:gdLst>
                <a:gd name="T0" fmla="*/ 0 w 188"/>
                <a:gd name="T1" fmla="*/ 0 h 45"/>
                <a:gd name="T2" fmla="*/ 0 w 188"/>
                <a:gd name="T3" fmla="*/ 0 h 45"/>
                <a:gd name="T4" fmla="*/ 0 w 188"/>
                <a:gd name="T5" fmla="*/ 0 h 45"/>
                <a:gd name="T6" fmla="*/ 0 w 1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45"/>
                <a:gd name="T14" fmla="*/ 188 w 1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45">
                  <a:moveTo>
                    <a:pt x="0" y="0"/>
                  </a:moveTo>
                  <a:lnTo>
                    <a:pt x="0" y="45"/>
                  </a:lnTo>
                  <a:lnTo>
                    <a:pt x="1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42" name="Freeform 3569"/>
            <p:cNvSpPr>
              <a:spLocks/>
            </p:cNvSpPr>
            <p:nvPr/>
          </p:nvSpPr>
          <p:spPr bwMode="auto">
            <a:xfrm>
              <a:off x="5100" y="2698"/>
              <a:ext cx="31" cy="7"/>
            </a:xfrm>
            <a:custGeom>
              <a:avLst/>
              <a:gdLst>
                <a:gd name="T0" fmla="*/ 0 w 188"/>
                <a:gd name="T1" fmla="*/ 0 h 45"/>
                <a:gd name="T2" fmla="*/ 0 w 188"/>
                <a:gd name="T3" fmla="*/ 0 h 45"/>
                <a:gd name="T4" fmla="*/ 0 w 188"/>
                <a:gd name="T5" fmla="*/ 0 h 45"/>
                <a:gd name="T6" fmla="*/ 0 w 1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45"/>
                <a:gd name="T14" fmla="*/ 188 w 1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45">
                  <a:moveTo>
                    <a:pt x="0" y="45"/>
                  </a:moveTo>
                  <a:lnTo>
                    <a:pt x="188" y="0"/>
                  </a:lnTo>
                  <a:lnTo>
                    <a:pt x="18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43" name="Rectangle 3570"/>
            <p:cNvSpPr>
              <a:spLocks noChangeArrowheads="1"/>
            </p:cNvSpPr>
            <p:nvPr/>
          </p:nvSpPr>
          <p:spPr bwMode="auto">
            <a:xfrm>
              <a:off x="5100" y="2698"/>
              <a:ext cx="3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44" name="Freeform 3571"/>
            <p:cNvSpPr>
              <a:spLocks/>
            </p:cNvSpPr>
            <p:nvPr/>
          </p:nvSpPr>
          <p:spPr bwMode="auto">
            <a:xfrm>
              <a:off x="5103" y="2677"/>
              <a:ext cx="15" cy="27"/>
            </a:xfrm>
            <a:custGeom>
              <a:avLst/>
              <a:gdLst>
                <a:gd name="T0" fmla="*/ 0 w 94"/>
                <a:gd name="T1" fmla="*/ 0 h 166"/>
                <a:gd name="T2" fmla="*/ 0 w 94"/>
                <a:gd name="T3" fmla="*/ 0 h 166"/>
                <a:gd name="T4" fmla="*/ 0 w 94"/>
                <a:gd name="T5" fmla="*/ 0 h 166"/>
                <a:gd name="T6" fmla="*/ 0 w 9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6"/>
                <a:gd name="T14" fmla="*/ 94 w 9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6">
                  <a:moveTo>
                    <a:pt x="94" y="25"/>
                  </a:moveTo>
                  <a:lnTo>
                    <a:pt x="56" y="0"/>
                  </a:lnTo>
                  <a:lnTo>
                    <a:pt x="0" y="166"/>
                  </a:lnTo>
                  <a:lnTo>
                    <a:pt x="94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45" name="Freeform 3572"/>
            <p:cNvSpPr>
              <a:spLocks/>
            </p:cNvSpPr>
            <p:nvPr/>
          </p:nvSpPr>
          <p:spPr bwMode="auto">
            <a:xfrm>
              <a:off x="5096" y="2677"/>
              <a:ext cx="16" cy="27"/>
            </a:xfrm>
            <a:custGeom>
              <a:avLst/>
              <a:gdLst>
                <a:gd name="T0" fmla="*/ 0 w 94"/>
                <a:gd name="T1" fmla="*/ 0 h 166"/>
                <a:gd name="T2" fmla="*/ 0 w 94"/>
                <a:gd name="T3" fmla="*/ 0 h 166"/>
                <a:gd name="T4" fmla="*/ 0 w 94"/>
                <a:gd name="T5" fmla="*/ 0 h 166"/>
                <a:gd name="T6" fmla="*/ 0 w 9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6"/>
                <a:gd name="T14" fmla="*/ 94 w 9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6">
                  <a:moveTo>
                    <a:pt x="94" y="0"/>
                  </a:moveTo>
                  <a:lnTo>
                    <a:pt x="38" y="166"/>
                  </a:lnTo>
                  <a:lnTo>
                    <a:pt x="0" y="1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46" name="Freeform 3573"/>
            <p:cNvSpPr>
              <a:spLocks/>
            </p:cNvSpPr>
            <p:nvPr/>
          </p:nvSpPr>
          <p:spPr bwMode="auto">
            <a:xfrm>
              <a:off x="5096" y="2677"/>
              <a:ext cx="22" cy="27"/>
            </a:xfrm>
            <a:custGeom>
              <a:avLst/>
              <a:gdLst>
                <a:gd name="T0" fmla="*/ 0 w 132"/>
                <a:gd name="T1" fmla="*/ 0 h 166"/>
                <a:gd name="T2" fmla="*/ 0 w 132"/>
                <a:gd name="T3" fmla="*/ 0 h 166"/>
                <a:gd name="T4" fmla="*/ 0 w 132"/>
                <a:gd name="T5" fmla="*/ 0 h 166"/>
                <a:gd name="T6" fmla="*/ 0 w 132"/>
                <a:gd name="T7" fmla="*/ 0 h 166"/>
                <a:gd name="T8" fmla="*/ 0 w 132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166"/>
                <a:gd name="T17" fmla="*/ 132 w 132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166">
                  <a:moveTo>
                    <a:pt x="132" y="25"/>
                  </a:moveTo>
                  <a:lnTo>
                    <a:pt x="94" y="0"/>
                  </a:lnTo>
                  <a:lnTo>
                    <a:pt x="0" y="140"/>
                  </a:lnTo>
                  <a:lnTo>
                    <a:pt x="38" y="166"/>
                  </a:lnTo>
                  <a:lnTo>
                    <a:pt x="132" y="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47" name="Freeform 3574"/>
            <p:cNvSpPr>
              <a:spLocks/>
            </p:cNvSpPr>
            <p:nvPr/>
          </p:nvSpPr>
          <p:spPr bwMode="auto">
            <a:xfrm>
              <a:off x="5112" y="2681"/>
              <a:ext cx="22" cy="23"/>
            </a:xfrm>
            <a:custGeom>
              <a:avLst/>
              <a:gdLst>
                <a:gd name="T0" fmla="*/ 0 w 131"/>
                <a:gd name="T1" fmla="*/ 0 h 141"/>
                <a:gd name="T2" fmla="*/ 0 w 131"/>
                <a:gd name="T3" fmla="*/ 0 h 141"/>
                <a:gd name="T4" fmla="*/ 0 w 131"/>
                <a:gd name="T5" fmla="*/ 0 h 141"/>
                <a:gd name="T6" fmla="*/ 0 w 13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1"/>
                <a:gd name="T14" fmla="*/ 131 w 13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1">
                  <a:moveTo>
                    <a:pt x="93" y="141"/>
                  </a:moveTo>
                  <a:lnTo>
                    <a:pt x="131" y="115"/>
                  </a:lnTo>
                  <a:lnTo>
                    <a:pt x="0" y="0"/>
                  </a:lnTo>
                  <a:lnTo>
                    <a:pt x="93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48" name="Freeform 3575"/>
            <p:cNvSpPr>
              <a:spLocks/>
            </p:cNvSpPr>
            <p:nvPr/>
          </p:nvSpPr>
          <p:spPr bwMode="auto">
            <a:xfrm>
              <a:off x="5112" y="2677"/>
              <a:ext cx="22" cy="23"/>
            </a:xfrm>
            <a:custGeom>
              <a:avLst/>
              <a:gdLst>
                <a:gd name="T0" fmla="*/ 0 w 131"/>
                <a:gd name="T1" fmla="*/ 0 h 140"/>
                <a:gd name="T2" fmla="*/ 0 w 131"/>
                <a:gd name="T3" fmla="*/ 0 h 140"/>
                <a:gd name="T4" fmla="*/ 0 w 131"/>
                <a:gd name="T5" fmla="*/ 0 h 140"/>
                <a:gd name="T6" fmla="*/ 0 w 131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0"/>
                <a:gd name="T14" fmla="*/ 131 w 131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0">
                  <a:moveTo>
                    <a:pt x="131" y="140"/>
                  </a:moveTo>
                  <a:lnTo>
                    <a:pt x="0" y="25"/>
                  </a:lnTo>
                  <a:lnTo>
                    <a:pt x="38" y="0"/>
                  </a:lnTo>
                  <a:lnTo>
                    <a:pt x="131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49" name="Freeform 3576"/>
            <p:cNvSpPr>
              <a:spLocks/>
            </p:cNvSpPr>
            <p:nvPr/>
          </p:nvSpPr>
          <p:spPr bwMode="auto">
            <a:xfrm>
              <a:off x="5112" y="2677"/>
              <a:ext cx="22" cy="27"/>
            </a:xfrm>
            <a:custGeom>
              <a:avLst/>
              <a:gdLst>
                <a:gd name="T0" fmla="*/ 0 w 131"/>
                <a:gd name="T1" fmla="*/ 0 h 166"/>
                <a:gd name="T2" fmla="*/ 0 w 131"/>
                <a:gd name="T3" fmla="*/ 0 h 166"/>
                <a:gd name="T4" fmla="*/ 0 w 131"/>
                <a:gd name="T5" fmla="*/ 0 h 166"/>
                <a:gd name="T6" fmla="*/ 0 w 131"/>
                <a:gd name="T7" fmla="*/ 0 h 166"/>
                <a:gd name="T8" fmla="*/ 0 w 131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6"/>
                <a:gd name="T17" fmla="*/ 131 w 131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6">
                  <a:moveTo>
                    <a:pt x="93" y="166"/>
                  </a:moveTo>
                  <a:lnTo>
                    <a:pt x="131" y="140"/>
                  </a:lnTo>
                  <a:lnTo>
                    <a:pt x="38" y="0"/>
                  </a:lnTo>
                  <a:lnTo>
                    <a:pt x="0" y="25"/>
                  </a:lnTo>
                  <a:lnTo>
                    <a:pt x="93" y="1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50" name="Freeform 3577"/>
            <p:cNvSpPr>
              <a:spLocks/>
            </p:cNvSpPr>
            <p:nvPr/>
          </p:nvSpPr>
          <p:spPr bwMode="auto">
            <a:xfrm>
              <a:off x="4865" y="2821"/>
              <a:ext cx="31" cy="8"/>
            </a:xfrm>
            <a:custGeom>
              <a:avLst/>
              <a:gdLst>
                <a:gd name="T0" fmla="*/ 0 w 187"/>
                <a:gd name="T1" fmla="*/ 0 h 46"/>
                <a:gd name="T2" fmla="*/ 0 w 187"/>
                <a:gd name="T3" fmla="*/ 0 h 46"/>
                <a:gd name="T4" fmla="*/ 0 w 187"/>
                <a:gd name="T5" fmla="*/ 0 h 46"/>
                <a:gd name="T6" fmla="*/ 0 w 18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6"/>
                <a:gd name="T14" fmla="*/ 187 w 18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6">
                  <a:moveTo>
                    <a:pt x="0" y="0"/>
                  </a:moveTo>
                  <a:lnTo>
                    <a:pt x="0" y="46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51" name="Freeform 3578"/>
            <p:cNvSpPr>
              <a:spLocks/>
            </p:cNvSpPr>
            <p:nvPr/>
          </p:nvSpPr>
          <p:spPr bwMode="auto">
            <a:xfrm>
              <a:off x="4865" y="2821"/>
              <a:ext cx="31" cy="8"/>
            </a:xfrm>
            <a:custGeom>
              <a:avLst/>
              <a:gdLst>
                <a:gd name="T0" fmla="*/ 0 w 187"/>
                <a:gd name="T1" fmla="*/ 0 h 46"/>
                <a:gd name="T2" fmla="*/ 0 w 187"/>
                <a:gd name="T3" fmla="*/ 0 h 46"/>
                <a:gd name="T4" fmla="*/ 0 w 187"/>
                <a:gd name="T5" fmla="*/ 0 h 46"/>
                <a:gd name="T6" fmla="*/ 0 w 18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6"/>
                <a:gd name="T14" fmla="*/ 187 w 18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6">
                  <a:moveTo>
                    <a:pt x="0" y="46"/>
                  </a:moveTo>
                  <a:lnTo>
                    <a:pt x="187" y="0"/>
                  </a:lnTo>
                  <a:lnTo>
                    <a:pt x="187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52" name="Rectangle 3579"/>
            <p:cNvSpPr>
              <a:spLocks noChangeArrowheads="1"/>
            </p:cNvSpPr>
            <p:nvPr/>
          </p:nvSpPr>
          <p:spPr bwMode="auto">
            <a:xfrm>
              <a:off x="4865" y="2821"/>
              <a:ext cx="31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53" name="Freeform 3580"/>
            <p:cNvSpPr>
              <a:spLocks/>
            </p:cNvSpPr>
            <p:nvPr/>
          </p:nvSpPr>
          <p:spPr bwMode="auto">
            <a:xfrm>
              <a:off x="4868" y="2801"/>
              <a:ext cx="15" cy="26"/>
            </a:xfrm>
            <a:custGeom>
              <a:avLst/>
              <a:gdLst>
                <a:gd name="T0" fmla="*/ 0 w 93"/>
                <a:gd name="T1" fmla="*/ 0 h 165"/>
                <a:gd name="T2" fmla="*/ 0 w 93"/>
                <a:gd name="T3" fmla="*/ 0 h 165"/>
                <a:gd name="T4" fmla="*/ 0 w 93"/>
                <a:gd name="T5" fmla="*/ 0 h 165"/>
                <a:gd name="T6" fmla="*/ 0 w 93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5"/>
                <a:gd name="T14" fmla="*/ 93 w 93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5">
                  <a:moveTo>
                    <a:pt x="93" y="25"/>
                  </a:moveTo>
                  <a:lnTo>
                    <a:pt x="56" y="0"/>
                  </a:lnTo>
                  <a:lnTo>
                    <a:pt x="0" y="165"/>
                  </a:lnTo>
                  <a:lnTo>
                    <a:pt x="93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54" name="Freeform 3581"/>
            <p:cNvSpPr>
              <a:spLocks/>
            </p:cNvSpPr>
            <p:nvPr/>
          </p:nvSpPr>
          <p:spPr bwMode="auto">
            <a:xfrm>
              <a:off x="4862" y="2801"/>
              <a:ext cx="15" cy="26"/>
            </a:xfrm>
            <a:custGeom>
              <a:avLst/>
              <a:gdLst>
                <a:gd name="T0" fmla="*/ 0 w 93"/>
                <a:gd name="T1" fmla="*/ 0 h 165"/>
                <a:gd name="T2" fmla="*/ 0 w 93"/>
                <a:gd name="T3" fmla="*/ 0 h 165"/>
                <a:gd name="T4" fmla="*/ 0 w 93"/>
                <a:gd name="T5" fmla="*/ 0 h 165"/>
                <a:gd name="T6" fmla="*/ 0 w 93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5"/>
                <a:gd name="T14" fmla="*/ 93 w 93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5">
                  <a:moveTo>
                    <a:pt x="93" y="0"/>
                  </a:moveTo>
                  <a:lnTo>
                    <a:pt x="37" y="165"/>
                  </a:lnTo>
                  <a:lnTo>
                    <a:pt x="0" y="14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55" name="Freeform 3582"/>
            <p:cNvSpPr>
              <a:spLocks/>
            </p:cNvSpPr>
            <p:nvPr/>
          </p:nvSpPr>
          <p:spPr bwMode="auto">
            <a:xfrm>
              <a:off x="4862" y="2801"/>
              <a:ext cx="21" cy="26"/>
            </a:xfrm>
            <a:custGeom>
              <a:avLst/>
              <a:gdLst>
                <a:gd name="T0" fmla="*/ 0 w 130"/>
                <a:gd name="T1" fmla="*/ 0 h 165"/>
                <a:gd name="T2" fmla="*/ 0 w 130"/>
                <a:gd name="T3" fmla="*/ 0 h 165"/>
                <a:gd name="T4" fmla="*/ 0 w 130"/>
                <a:gd name="T5" fmla="*/ 0 h 165"/>
                <a:gd name="T6" fmla="*/ 0 w 130"/>
                <a:gd name="T7" fmla="*/ 0 h 165"/>
                <a:gd name="T8" fmla="*/ 0 w 130"/>
                <a:gd name="T9" fmla="*/ 0 h 1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65"/>
                <a:gd name="T17" fmla="*/ 130 w 130"/>
                <a:gd name="T18" fmla="*/ 165 h 1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65">
                  <a:moveTo>
                    <a:pt x="130" y="25"/>
                  </a:moveTo>
                  <a:lnTo>
                    <a:pt x="93" y="0"/>
                  </a:lnTo>
                  <a:lnTo>
                    <a:pt x="0" y="141"/>
                  </a:lnTo>
                  <a:lnTo>
                    <a:pt x="37" y="165"/>
                  </a:lnTo>
                  <a:lnTo>
                    <a:pt x="130" y="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56" name="Freeform 3583"/>
            <p:cNvSpPr>
              <a:spLocks/>
            </p:cNvSpPr>
            <p:nvPr/>
          </p:nvSpPr>
          <p:spPr bwMode="auto">
            <a:xfrm>
              <a:off x="4877" y="2805"/>
              <a:ext cx="22" cy="22"/>
            </a:xfrm>
            <a:custGeom>
              <a:avLst/>
              <a:gdLst>
                <a:gd name="T0" fmla="*/ 0 w 131"/>
                <a:gd name="T1" fmla="*/ 0 h 140"/>
                <a:gd name="T2" fmla="*/ 0 w 131"/>
                <a:gd name="T3" fmla="*/ 0 h 140"/>
                <a:gd name="T4" fmla="*/ 0 w 131"/>
                <a:gd name="T5" fmla="*/ 0 h 140"/>
                <a:gd name="T6" fmla="*/ 0 w 131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0"/>
                <a:gd name="T14" fmla="*/ 131 w 131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0">
                  <a:moveTo>
                    <a:pt x="94" y="140"/>
                  </a:moveTo>
                  <a:lnTo>
                    <a:pt x="131" y="116"/>
                  </a:lnTo>
                  <a:lnTo>
                    <a:pt x="0" y="0"/>
                  </a:lnTo>
                  <a:lnTo>
                    <a:pt x="94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57" name="Freeform 3584"/>
            <p:cNvSpPr>
              <a:spLocks/>
            </p:cNvSpPr>
            <p:nvPr/>
          </p:nvSpPr>
          <p:spPr bwMode="auto">
            <a:xfrm>
              <a:off x="4877" y="2801"/>
              <a:ext cx="22" cy="22"/>
            </a:xfrm>
            <a:custGeom>
              <a:avLst/>
              <a:gdLst>
                <a:gd name="T0" fmla="*/ 0 w 131"/>
                <a:gd name="T1" fmla="*/ 0 h 141"/>
                <a:gd name="T2" fmla="*/ 0 w 131"/>
                <a:gd name="T3" fmla="*/ 0 h 141"/>
                <a:gd name="T4" fmla="*/ 0 w 131"/>
                <a:gd name="T5" fmla="*/ 0 h 141"/>
                <a:gd name="T6" fmla="*/ 0 w 13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1"/>
                <a:gd name="T14" fmla="*/ 131 w 13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1">
                  <a:moveTo>
                    <a:pt x="131" y="141"/>
                  </a:moveTo>
                  <a:lnTo>
                    <a:pt x="0" y="25"/>
                  </a:lnTo>
                  <a:lnTo>
                    <a:pt x="37" y="0"/>
                  </a:lnTo>
                  <a:lnTo>
                    <a:pt x="131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58" name="Freeform 3585"/>
            <p:cNvSpPr>
              <a:spLocks/>
            </p:cNvSpPr>
            <p:nvPr/>
          </p:nvSpPr>
          <p:spPr bwMode="auto">
            <a:xfrm>
              <a:off x="4877" y="2801"/>
              <a:ext cx="22" cy="26"/>
            </a:xfrm>
            <a:custGeom>
              <a:avLst/>
              <a:gdLst>
                <a:gd name="T0" fmla="*/ 0 w 131"/>
                <a:gd name="T1" fmla="*/ 0 h 165"/>
                <a:gd name="T2" fmla="*/ 0 w 131"/>
                <a:gd name="T3" fmla="*/ 0 h 165"/>
                <a:gd name="T4" fmla="*/ 0 w 131"/>
                <a:gd name="T5" fmla="*/ 0 h 165"/>
                <a:gd name="T6" fmla="*/ 0 w 131"/>
                <a:gd name="T7" fmla="*/ 0 h 165"/>
                <a:gd name="T8" fmla="*/ 0 w 131"/>
                <a:gd name="T9" fmla="*/ 0 h 1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5"/>
                <a:gd name="T17" fmla="*/ 131 w 131"/>
                <a:gd name="T18" fmla="*/ 165 h 1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5">
                  <a:moveTo>
                    <a:pt x="94" y="165"/>
                  </a:moveTo>
                  <a:lnTo>
                    <a:pt x="131" y="141"/>
                  </a:lnTo>
                  <a:lnTo>
                    <a:pt x="37" y="0"/>
                  </a:lnTo>
                  <a:lnTo>
                    <a:pt x="0" y="25"/>
                  </a:lnTo>
                  <a:lnTo>
                    <a:pt x="94" y="16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59" name="Freeform 3586"/>
            <p:cNvSpPr>
              <a:spLocks/>
            </p:cNvSpPr>
            <p:nvPr/>
          </p:nvSpPr>
          <p:spPr bwMode="auto">
            <a:xfrm>
              <a:off x="3111" y="1577"/>
              <a:ext cx="22" cy="22"/>
            </a:xfrm>
            <a:custGeom>
              <a:avLst/>
              <a:gdLst>
                <a:gd name="T0" fmla="*/ 0 w 131"/>
                <a:gd name="T1" fmla="*/ 0 h 141"/>
                <a:gd name="T2" fmla="*/ 0 w 131"/>
                <a:gd name="T3" fmla="*/ 0 h 141"/>
                <a:gd name="T4" fmla="*/ 0 w 131"/>
                <a:gd name="T5" fmla="*/ 0 h 141"/>
                <a:gd name="T6" fmla="*/ 0 w 13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1"/>
                <a:gd name="T14" fmla="*/ 131 w 13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1">
                  <a:moveTo>
                    <a:pt x="94" y="141"/>
                  </a:moveTo>
                  <a:lnTo>
                    <a:pt x="131" y="115"/>
                  </a:lnTo>
                  <a:lnTo>
                    <a:pt x="0" y="0"/>
                  </a:lnTo>
                  <a:lnTo>
                    <a:pt x="9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60" name="Freeform 3587"/>
            <p:cNvSpPr>
              <a:spLocks/>
            </p:cNvSpPr>
            <p:nvPr/>
          </p:nvSpPr>
          <p:spPr bwMode="auto">
            <a:xfrm>
              <a:off x="3111" y="1572"/>
              <a:ext cx="22" cy="23"/>
            </a:xfrm>
            <a:custGeom>
              <a:avLst/>
              <a:gdLst>
                <a:gd name="T0" fmla="*/ 0 w 131"/>
                <a:gd name="T1" fmla="*/ 0 h 141"/>
                <a:gd name="T2" fmla="*/ 0 w 131"/>
                <a:gd name="T3" fmla="*/ 0 h 141"/>
                <a:gd name="T4" fmla="*/ 0 w 131"/>
                <a:gd name="T5" fmla="*/ 0 h 141"/>
                <a:gd name="T6" fmla="*/ 0 w 13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1"/>
                <a:gd name="T14" fmla="*/ 131 w 13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1">
                  <a:moveTo>
                    <a:pt x="131" y="141"/>
                  </a:moveTo>
                  <a:lnTo>
                    <a:pt x="0" y="26"/>
                  </a:lnTo>
                  <a:lnTo>
                    <a:pt x="37" y="0"/>
                  </a:lnTo>
                  <a:lnTo>
                    <a:pt x="131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61" name="Freeform 3588"/>
            <p:cNvSpPr>
              <a:spLocks/>
            </p:cNvSpPr>
            <p:nvPr/>
          </p:nvSpPr>
          <p:spPr bwMode="auto">
            <a:xfrm>
              <a:off x="3111" y="1572"/>
              <a:ext cx="22" cy="27"/>
            </a:xfrm>
            <a:custGeom>
              <a:avLst/>
              <a:gdLst>
                <a:gd name="T0" fmla="*/ 0 w 131"/>
                <a:gd name="T1" fmla="*/ 0 h 167"/>
                <a:gd name="T2" fmla="*/ 0 w 131"/>
                <a:gd name="T3" fmla="*/ 0 h 167"/>
                <a:gd name="T4" fmla="*/ 0 w 131"/>
                <a:gd name="T5" fmla="*/ 0 h 167"/>
                <a:gd name="T6" fmla="*/ 0 w 131"/>
                <a:gd name="T7" fmla="*/ 0 h 167"/>
                <a:gd name="T8" fmla="*/ 0 w 131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7"/>
                <a:gd name="T17" fmla="*/ 131 w 131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7">
                  <a:moveTo>
                    <a:pt x="94" y="167"/>
                  </a:moveTo>
                  <a:lnTo>
                    <a:pt x="131" y="141"/>
                  </a:lnTo>
                  <a:lnTo>
                    <a:pt x="37" y="0"/>
                  </a:lnTo>
                  <a:lnTo>
                    <a:pt x="0" y="26"/>
                  </a:lnTo>
                  <a:lnTo>
                    <a:pt x="94" y="16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62" name="Freeform 3589"/>
            <p:cNvSpPr>
              <a:spLocks/>
            </p:cNvSpPr>
            <p:nvPr/>
          </p:nvSpPr>
          <p:spPr bwMode="auto">
            <a:xfrm>
              <a:off x="3101" y="1572"/>
              <a:ext cx="16" cy="27"/>
            </a:xfrm>
            <a:custGeom>
              <a:avLst/>
              <a:gdLst>
                <a:gd name="T0" fmla="*/ 0 w 93"/>
                <a:gd name="T1" fmla="*/ 0 h 167"/>
                <a:gd name="T2" fmla="*/ 0 w 93"/>
                <a:gd name="T3" fmla="*/ 0 h 167"/>
                <a:gd name="T4" fmla="*/ 0 w 93"/>
                <a:gd name="T5" fmla="*/ 0 h 167"/>
                <a:gd name="T6" fmla="*/ 0 w 93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7"/>
                <a:gd name="T14" fmla="*/ 93 w 93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7">
                  <a:moveTo>
                    <a:pt x="93" y="26"/>
                  </a:moveTo>
                  <a:lnTo>
                    <a:pt x="56" y="0"/>
                  </a:lnTo>
                  <a:lnTo>
                    <a:pt x="0" y="167"/>
                  </a:lnTo>
                  <a:lnTo>
                    <a:pt x="93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63" name="Freeform 3590"/>
            <p:cNvSpPr>
              <a:spLocks/>
            </p:cNvSpPr>
            <p:nvPr/>
          </p:nvSpPr>
          <p:spPr bwMode="auto">
            <a:xfrm>
              <a:off x="3095" y="1572"/>
              <a:ext cx="16" cy="27"/>
            </a:xfrm>
            <a:custGeom>
              <a:avLst/>
              <a:gdLst>
                <a:gd name="T0" fmla="*/ 0 w 93"/>
                <a:gd name="T1" fmla="*/ 0 h 167"/>
                <a:gd name="T2" fmla="*/ 0 w 93"/>
                <a:gd name="T3" fmla="*/ 0 h 167"/>
                <a:gd name="T4" fmla="*/ 0 w 93"/>
                <a:gd name="T5" fmla="*/ 0 h 167"/>
                <a:gd name="T6" fmla="*/ 0 w 93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7"/>
                <a:gd name="T14" fmla="*/ 93 w 93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7">
                  <a:moveTo>
                    <a:pt x="93" y="0"/>
                  </a:moveTo>
                  <a:lnTo>
                    <a:pt x="37" y="167"/>
                  </a:lnTo>
                  <a:lnTo>
                    <a:pt x="0" y="14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64" name="Freeform 3591"/>
            <p:cNvSpPr>
              <a:spLocks/>
            </p:cNvSpPr>
            <p:nvPr/>
          </p:nvSpPr>
          <p:spPr bwMode="auto">
            <a:xfrm>
              <a:off x="3095" y="1572"/>
              <a:ext cx="22" cy="27"/>
            </a:xfrm>
            <a:custGeom>
              <a:avLst/>
              <a:gdLst>
                <a:gd name="T0" fmla="*/ 0 w 130"/>
                <a:gd name="T1" fmla="*/ 0 h 167"/>
                <a:gd name="T2" fmla="*/ 0 w 130"/>
                <a:gd name="T3" fmla="*/ 0 h 167"/>
                <a:gd name="T4" fmla="*/ 0 w 130"/>
                <a:gd name="T5" fmla="*/ 0 h 167"/>
                <a:gd name="T6" fmla="*/ 0 w 130"/>
                <a:gd name="T7" fmla="*/ 0 h 167"/>
                <a:gd name="T8" fmla="*/ 0 w 130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67"/>
                <a:gd name="T17" fmla="*/ 130 w 130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67">
                  <a:moveTo>
                    <a:pt x="130" y="26"/>
                  </a:moveTo>
                  <a:lnTo>
                    <a:pt x="93" y="0"/>
                  </a:lnTo>
                  <a:lnTo>
                    <a:pt x="0" y="141"/>
                  </a:lnTo>
                  <a:lnTo>
                    <a:pt x="37" y="167"/>
                  </a:lnTo>
                  <a:lnTo>
                    <a:pt x="130" y="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65" name="Freeform 3592"/>
            <p:cNvSpPr>
              <a:spLocks/>
            </p:cNvSpPr>
            <p:nvPr/>
          </p:nvSpPr>
          <p:spPr bwMode="auto">
            <a:xfrm>
              <a:off x="3098" y="1593"/>
              <a:ext cx="32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0"/>
                  </a:moveTo>
                  <a:lnTo>
                    <a:pt x="0" y="45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66" name="Freeform 3593"/>
            <p:cNvSpPr>
              <a:spLocks/>
            </p:cNvSpPr>
            <p:nvPr/>
          </p:nvSpPr>
          <p:spPr bwMode="auto">
            <a:xfrm>
              <a:off x="3098" y="1593"/>
              <a:ext cx="32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45"/>
                  </a:moveTo>
                  <a:lnTo>
                    <a:pt x="187" y="0"/>
                  </a:lnTo>
                  <a:lnTo>
                    <a:pt x="18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67" name="Rectangle 3594"/>
            <p:cNvSpPr>
              <a:spLocks noChangeArrowheads="1"/>
            </p:cNvSpPr>
            <p:nvPr/>
          </p:nvSpPr>
          <p:spPr bwMode="auto">
            <a:xfrm>
              <a:off x="3098" y="1593"/>
              <a:ext cx="32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68" name="Freeform 3595"/>
            <p:cNvSpPr>
              <a:spLocks/>
            </p:cNvSpPr>
            <p:nvPr/>
          </p:nvSpPr>
          <p:spPr bwMode="auto">
            <a:xfrm>
              <a:off x="2977" y="1578"/>
              <a:ext cx="22" cy="22"/>
            </a:xfrm>
            <a:custGeom>
              <a:avLst/>
              <a:gdLst>
                <a:gd name="T0" fmla="*/ 0 w 130"/>
                <a:gd name="T1" fmla="*/ 0 h 141"/>
                <a:gd name="T2" fmla="*/ 0 w 130"/>
                <a:gd name="T3" fmla="*/ 0 h 141"/>
                <a:gd name="T4" fmla="*/ 0 w 130"/>
                <a:gd name="T5" fmla="*/ 0 h 141"/>
                <a:gd name="T6" fmla="*/ 0 w 130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141"/>
                <a:gd name="T14" fmla="*/ 130 w 130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141">
                  <a:moveTo>
                    <a:pt x="93" y="141"/>
                  </a:moveTo>
                  <a:lnTo>
                    <a:pt x="130" y="116"/>
                  </a:lnTo>
                  <a:lnTo>
                    <a:pt x="0" y="0"/>
                  </a:lnTo>
                  <a:lnTo>
                    <a:pt x="93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69" name="Freeform 3596"/>
            <p:cNvSpPr>
              <a:spLocks/>
            </p:cNvSpPr>
            <p:nvPr/>
          </p:nvSpPr>
          <p:spPr bwMode="auto">
            <a:xfrm>
              <a:off x="2977" y="1573"/>
              <a:ext cx="22" cy="23"/>
            </a:xfrm>
            <a:custGeom>
              <a:avLst/>
              <a:gdLst>
                <a:gd name="T0" fmla="*/ 0 w 130"/>
                <a:gd name="T1" fmla="*/ 0 h 141"/>
                <a:gd name="T2" fmla="*/ 0 w 130"/>
                <a:gd name="T3" fmla="*/ 0 h 141"/>
                <a:gd name="T4" fmla="*/ 0 w 130"/>
                <a:gd name="T5" fmla="*/ 0 h 141"/>
                <a:gd name="T6" fmla="*/ 0 w 130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141"/>
                <a:gd name="T14" fmla="*/ 130 w 130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141">
                  <a:moveTo>
                    <a:pt x="130" y="141"/>
                  </a:moveTo>
                  <a:lnTo>
                    <a:pt x="0" y="25"/>
                  </a:lnTo>
                  <a:lnTo>
                    <a:pt x="37" y="0"/>
                  </a:lnTo>
                  <a:lnTo>
                    <a:pt x="130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70" name="Freeform 3597"/>
            <p:cNvSpPr>
              <a:spLocks/>
            </p:cNvSpPr>
            <p:nvPr/>
          </p:nvSpPr>
          <p:spPr bwMode="auto">
            <a:xfrm>
              <a:off x="2977" y="1573"/>
              <a:ext cx="22" cy="27"/>
            </a:xfrm>
            <a:custGeom>
              <a:avLst/>
              <a:gdLst>
                <a:gd name="T0" fmla="*/ 0 w 130"/>
                <a:gd name="T1" fmla="*/ 0 h 166"/>
                <a:gd name="T2" fmla="*/ 0 w 130"/>
                <a:gd name="T3" fmla="*/ 0 h 166"/>
                <a:gd name="T4" fmla="*/ 0 w 130"/>
                <a:gd name="T5" fmla="*/ 0 h 166"/>
                <a:gd name="T6" fmla="*/ 0 w 130"/>
                <a:gd name="T7" fmla="*/ 0 h 166"/>
                <a:gd name="T8" fmla="*/ 0 w 130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66"/>
                <a:gd name="T17" fmla="*/ 130 w 130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66">
                  <a:moveTo>
                    <a:pt x="93" y="166"/>
                  </a:moveTo>
                  <a:lnTo>
                    <a:pt x="130" y="141"/>
                  </a:lnTo>
                  <a:lnTo>
                    <a:pt x="37" y="0"/>
                  </a:lnTo>
                  <a:lnTo>
                    <a:pt x="0" y="25"/>
                  </a:lnTo>
                  <a:lnTo>
                    <a:pt x="93" y="1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71" name="Freeform 3598"/>
            <p:cNvSpPr>
              <a:spLocks/>
            </p:cNvSpPr>
            <p:nvPr/>
          </p:nvSpPr>
          <p:spPr bwMode="auto">
            <a:xfrm>
              <a:off x="2968" y="1573"/>
              <a:ext cx="15" cy="27"/>
            </a:xfrm>
            <a:custGeom>
              <a:avLst/>
              <a:gdLst>
                <a:gd name="T0" fmla="*/ 0 w 94"/>
                <a:gd name="T1" fmla="*/ 0 h 166"/>
                <a:gd name="T2" fmla="*/ 0 w 94"/>
                <a:gd name="T3" fmla="*/ 0 h 166"/>
                <a:gd name="T4" fmla="*/ 0 w 94"/>
                <a:gd name="T5" fmla="*/ 0 h 166"/>
                <a:gd name="T6" fmla="*/ 0 w 9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6"/>
                <a:gd name="T14" fmla="*/ 94 w 9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6">
                  <a:moveTo>
                    <a:pt x="94" y="25"/>
                  </a:moveTo>
                  <a:lnTo>
                    <a:pt x="57" y="0"/>
                  </a:lnTo>
                  <a:lnTo>
                    <a:pt x="0" y="166"/>
                  </a:lnTo>
                  <a:lnTo>
                    <a:pt x="94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72" name="Freeform 3599"/>
            <p:cNvSpPr>
              <a:spLocks/>
            </p:cNvSpPr>
            <p:nvPr/>
          </p:nvSpPr>
          <p:spPr bwMode="auto">
            <a:xfrm>
              <a:off x="2962" y="1573"/>
              <a:ext cx="15" cy="27"/>
            </a:xfrm>
            <a:custGeom>
              <a:avLst/>
              <a:gdLst>
                <a:gd name="T0" fmla="*/ 0 w 94"/>
                <a:gd name="T1" fmla="*/ 0 h 166"/>
                <a:gd name="T2" fmla="*/ 0 w 94"/>
                <a:gd name="T3" fmla="*/ 0 h 166"/>
                <a:gd name="T4" fmla="*/ 0 w 94"/>
                <a:gd name="T5" fmla="*/ 0 h 166"/>
                <a:gd name="T6" fmla="*/ 0 w 9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6"/>
                <a:gd name="T14" fmla="*/ 94 w 9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6">
                  <a:moveTo>
                    <a:pt x="94" y="0"/>
                  </a:moveTo>
                  <a:lnTo>
                    <a:pt x="37" y="166"/>
                  </a:lnTo>
                  <a:lnTo>
                    <a:pt x="0" y="14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73" name="Freeform 3600"/>
            <p:cNvSpPr>
              <a:spLocks/>
            </p:cNvSpPr>
            <p:nvPr/>
          </p:nvSpPr>
          <p:spPr bwMode="auto">
            <a:xfrm>
              <a:off x="2962" y="1573"/>
              <a:ext cx="21" cy="27"/>
            </a:xfrm>
            <a:custGeom>
              <a:avLst/>
              <a:gdLst>
                <a:gd name="T0" fmla="*/ 0 w 131"/>
                <a:gd name="T1" fmla="*/ 0 h 166"/>
                <a:gd name="T2" fmla="*/ 0 w 131"/>
                <a:gd name="T3" fmla="*/ 0 h 166"/>
                <a:gd name="T4" fmla="*/ 0 w 131"/>
                <a:gd name="T5" fmla="*/ 0 h 166"/>
                <a:gd name="T6" fmla="*/ 0 w 131"/>
                <a:gd name="T7" fmla="*/ 0 h 166"/>
                <a:gd name="T8" fmla="*/ 0 w 131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6"/>
                <a:gd name="T17" fmla="*/ 131 w 131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6">
                  <a:moveTo>
                    <a:pt x="131" y="25"/>
                  </a:moveTo>
                  <a:lnTo>
                    <a:pt x="94" y="0"/>
                  </a:lnTo>
                  <a:lnTo>
                    <a:pt x="0" y="141"/>
                  </a:lnTo>
                  <a:lnTo>
                    <a:pt x="37" y="166"/>
                  </a:lnTo>
                  <a:lnTo>
                    <a:pt x="131" y="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74" name="Freeform 3601"/>
            <p:cNvSpPr>
              <a:spLocks/>
            </p:cNvSpPr>
            <p:nvPr/>
          </p:nvSpPr>
          <p:spPr bwMode="auto">
            <a:xfrm>
              <a:off x="2965" y="1594"/>
              <a:ext cx="31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0"/>
                  </a:moveTo>
                  <a:lnTo>
                    <a:pt x="0" y="45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75" name="Freeform 3602"/>
            <p:cNvSpPr>
              <a:spLocks/>
            </p:cNvSpPr>
            <p:nvPr/>
          </p:nvSpPr>
          <p:spPr bwMode="auto">
            <a:xfrm>
              <a:off x="2965" y="1594"/>
              <a:ext cx="31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45"/>
                  </a:moveTo>
                  <a:lnTo>
                    <a:pt x="187" y="0"/>
                  </a:lnTo>
                  <a:lnTo>
                    <a:pt x="18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76" name="Rectangle 3603"/>
            <p:cNvSpPr>
              <a:spLocks noChangeArrowheads="1"/>
            </p:cNvSpPr>
            <p:nvPr/>
          </p:nvSpPr>
          <p:spPr bwMode="auto">
            <a:xfrm>
              <a:off x="2965" y="1594"/>
              <a:ext cx="31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77" name="Freeform 3604"/>
            <p:cNvSpPr>
              <a:spLocks/>
            </p:cNvSpPr>
            <p:nvPr/>
          </p:nvSpPr>
          <p:spPr bwMode="auto">
            <a:xfrm>
              <a:off x="3256" y="1578"/>
              <a:ext cx="21" cy="22"/>
            </a:xfrm>
            <a:custGeom>
              <a:avLst/>
              <a:gdLst>
                <a:gd name="T0" fmla="*/ 0 w 131"/>
                <a:gd name="T1" fmla="*/ 0 h 141"/>
                <a:gd name="T2" fmla="*/ 0 w 131"/>
                <a:gd name="T3" fmla="*/ 0 h 141"/>
                <a:gd name="T4" fmla="*/ 0 w 131"/>
                <a:gd name="T5" fmla="*/ 0 h 141"/>
                <a:gd name="T6" fmla="*/ 0 w 13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1"/>
                <a:gd name="T14" fmla="*/ 131 w 13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1">
                  <a:moveTo>
                    <a:pt x="94" y="141"/>
                  </a:moveTo>
                  <a:lnTo>
                    <a:pt x="131" y="116"/>
                  </a:lnTo>
                  <a:lnTo>
                    <a:pt x="0" y="0"/>
                  </a:lnTo>
                  <a:lnTo>
                    <a:pt x="9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78" name="Freeform 3605"/>
            <p:cNvSpPr>
              <a:spLocks/>
            </p:cNvSpPr>
            <p:nvPr/>
          </p:nvSpPr>
          <p:spPr bwMode="auto">
            <a:xfrm>
              <a:off x="3256" y="1573"/>
              <a:ext cx="21" cy="23"/>
            </a:xfrm>
            <a:custGeom>
              <a:avLst/>
              <a:gdLst>
                <a:gd name="T0" fmla="*/ 0 w 131"/>
                <a:gd name="T1" fmla="*/ 0 h 141"/>
                <a:gd name="T2" fmla="*/ 0 w 131"/>
                <a:gd name="T3" fmla="*/ 0 h 141"/>
                <a:gd name="T4" fmla="*/ 0 w 131"/>
                <a:gd name="T5" fmla="*/ 0 h 141"/>
                <a:gd name="T6" fmla="*/ 0 w 13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1"/>
                <a:gd name="T14" fmla="*/ 131 w 13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1">
                  <a:moveTo>
                    <a:pt x="131" y="141"/>
                  </a:moveTo>
                  <a:lnTo>
                    <a:pt x="0" y="25"/>
                  </a:lnTo>
                  <a:lnTo>
                    <a:pt x="37" y="0"/>
                  </a:lnTo>
                  <a:lnTo>
                    <a:pt x="131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79" name="Freeform 3606"/>
            <p:cNvSpPr>
              <a:spLocks/>
            </p:cNvSpPr>
            <p:nvPr/>
          </p:nvSpPr>
          <p:spPr bwMode="auto">
            <a:xfrm>
              <a:off x="3256" y="1573"/>
              <a:ext cx="21" cy="27"/>
            </a:xfrm>
            <a:custGeom>
              <a:avLst/>
              <a:gdLst>
                <a:gd name="T0" fmla="*/ 0 w 131"/>
                <a:gd name="T1" fmla="*/ 0 h 166"/>
                <a:gd name="T2" fmla="*/ 0 w 131"/>
                <a:gd name="T3" fmla="*/ 0 h 166"/>
                <a:gd name="T4" fmla="*/ 0 w 131"/>
                <a:gd name="T5" fmla="*/ 0 h 166"/>
                <a:gd name="T6" fmla="*/ 0 w 131"/>
                <a:gd name="T7" fmla="*/ 0 h 166"/>
                <a:gd name="T8" fmla="*/ 0 w 131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6"/>
                <a:gd name="T17" fmla="*/ 131 w 131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6">
                  <a:moveTo>
                    <a:pt x="94" y="166"/>
                  </a:moveTo>
                  <a:lnTo>
                    <a:pt x="131" y="141"/>
                  </a:lnTo>
                  <a:lnTo>
                    <a:pt x="37" y="0"/>
                  </a:lnTo>
                  <a:lnTo>
                    <a:pt x="0" y="25"/>
                  </a:lnTo>
                  <a:lnTo>
                    <a:pt x="94" y="1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80" name="Freeform 3607"/>
            <p:cNvSpPr>
              <a:spLocks/>
            </p:cNvSpPr>
            <p:nvPr/>
          </p:nvSpPr>
          <p:spPr bwMode="auto">
            <a:xfrm>
              <a:off x="3246" y="1573"/>
              <a:ext cx="16" cy="27"/>
            </a:xfrm>
            <a:custGeom>
              <a:avLst/>
              <a:gdLst>
                <a:gd name="T0" fmla="*/ 0 w 93"/>
                <a:gd name="T1" fmla="*/ 0 h 166"/>
                <a:gd name="T2" fmla="*/ 0 w 93"/>
                <a:gd name="T3" fmla="*/ 0 h 166"/>
                <a:gd name="T4" fmla="*/ 0 w 93"/>
                <a:gd name="T5" fmla="*/ 0 h 166"/>
                <a:gd name="T6" fmla="*/ 0 w 93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6"/>
                <a:gd name="T14" fmla="*/ 93 w 93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6">
                  <a:moveTo>
                    <a:pt x="93" y="25"/>
                  </a:moveTo>
                  <a:lnTo>
                    <a:pt x="56" y="0"/>
                  </a:lnTo>
                  <a:lnTo>
                    <a:pt x="0" y="166"/>
                  </a:lnTo>
                  <a:lnTo>
                    <a:pt x="93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81" name="Freeform 3608"/>
            <p:cNvSpPr>
              <a:spLocks/>
            </p:cNvSpPr>
            <p:nvPr/>
          </p:nvSpPr>
          <p:spPr bwMode="auto">
            <a:xfrm>
              <a:off x="3240" y="1573"/>
              <a:ext cx="16" cy="27"/>
            </a:xfrm>
            <a:custGeom>
              <a:avLst/>
              <a:gdLst>
                <a:gd name="T0" fmla="*/ 0 w 93"/>
                <a:gd name="T1" fmla="*/ 0 h 166"/>
                <a:gd name="T2" fmla="*/ 0 w 93"/>
                <a:gd name="T3" fmla="*/ 0 h 166"/>
                <a:gd name="T4" fmla="*/ 0 w 93"/>
                <a:gd name="T5" fmla="*/ 0 h 166"/>
                <a:gd name="T6" fmla="*/ 0 w 93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6"/>
                <a:gd name="T14" fmla="*/ 93 w 93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6">
                  <a:moveTo>
                    <a:pt x="93" y="0"/>
                  </a:moveTo>
                  <a:lnTo>
                    <a:pt x="37" y="166"/>
                  </a:lnTo>
                  <a:lnTo>
                    <a:pt x="0" y="14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82" name="Freeform 3609"/>
            <p:cNvSpPr>
              <a:spLocks/>
            </p:cNvSpPr>
            <p:nvPr/>
          </p:nvSpPr>
          <p:spPr bwMode="auto">
            <a:xfrm>
              <a:off x="3240" y="1573"/>
              <a:ext cx="22" cy="27"/>
            </a:xfrm>
            <a:custGeom>
              <a:avLst/>
              <a:gdLst>
                <a:gd name="T0" fmla="*/ 0 w 130"/>
                <a:gd name="T1" fmla="*/ 0 h 166"/>
                <a:gd name="T2" fmla="*/ 0 w 130"/>
                <a:gd name="T3" fmla="*/ 0 h 166"/>
                <a:gd name="T4" fmla="*/ 0 w 130"/>
                <a:gd name="T5" fmla="*/ 0 h 166"/>
                <a:gd name="T6" fmla="*/ 0 w 130"/>
                <a:gd name="T7" fmla="*/ 0 h 166"/>
                <a:gd name="T8" fmla="*/ 0 w 130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66"/>
                <a:gd name="T17" fmla="*/ 130 w 130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66">
                  <a:moveTo>
                    <a:pt x="130" y="25"/>
                  </a:moveTo>
                  <a:lnTo>
                    <a:pt x="93" y="0"/>
                  </a:lnTo>
                  <a:lnTo>
                    <a:pt x="0" y="141"/>
                  </a:lnTo>
                  <a:lnTo>
                    <a:pt x="37" y="166"/>
                  </a:lnTo>
                  <a:lnTo>
                    <a:pt x="130" y="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83" name="Freeform 3610"/>
            <p:cNvSpPr>
              <a:spLocks/>
            </p:cNvSpPr>
            <p:nvPr/>
          </p:nvSpPr>
          <p:spPr bwMode="auto">
            <a:xfrm>
              <a:off x="3243" y="1594"/>
              <a:ext cx="31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0"/>
                  </a:moveTo>
                  <a:lnTo>
                    <a:pt x="0" y="45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84" name="Freeform 3611"/>
            <p:cNvSpPr>
              <a:spLocks/>
            </p:cNvSpPr>
            <p:nvPr/>
          </p:nvSpPr>
          <p:spPr bwMode="auto">
            <a:xfrm>
              <a:off x="3243" y="1594"/>
              <a:ext cx="31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45"/>
                  </a:moveTo>
                  <a:lnTo>
                    <a:pt x="187" y="0"/>
                  </a:lnTo>
                  <a:lnTo>
                    <a:pt x="18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85" name="Rectangle 3612"/>
            <p:cNvSpPr>
              <a:spLocks noChangeArrowheads="1"/>
            </p:cNvSpPr>
            <p:nvPr/>
          </p:nvSpPr>
          <p:spPr bwMode="auto">
            <a:xfrm>
              <a:off x="3243" y="1594"/>
              <a:ext cx="31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86" name="Freeform 3613"/>
            <p:cNvSpPr>
              <a:spLocks/>
            </p:cNvSpPr>
            <p:nvPr/>
          </p:nvSpPr>
          <p:spPr bwMode="auto">
            <a:xfrm>
              <a:off x="3389" y="1577"/>
              <a:ext cx="21" cy="22"/>
            </a:xfrm>
            <a:custGeom>
              <a:avLst/>
              <a:gdLst>
                <a:gd name="T0" fmla="*/ 0 w 131"/>
                <a:gd name="T1" fmla="*/ 0 h 141"/>
                <a:gd name="T2" fmla="*/ 0 w 131"/>
                <a:gd name="T3" fmla="*/ 0 h 141"/>
                <a:gd name="T4" fmla="*/ 0 w 131"/>
                <a:gd name="T5" fmla="*/ 0 h 141"/>
                <a:gd name="T6" fmla="*/ 0 w 13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1"/>
                <a:gd name="T14" fmla="*/ 131 w 13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1">
                  <a:moveTo>
                    <a:pt x="94" y="141"/>
                  </a:moveTo>
                  <a:lnTo>
                    <a:pt x="131" y="115"/>
                  </a:lnTo>
                  <a:lnTo>
                    <a:pt x="0" y="0"/>
                  </a:lnTo>
                  <a:lnTo>
                    <a:pt x="9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87" name="Freeform 3614"/>
            <p:cNvSpPr>
              <a:spLocks/>
            </p:cNvSpPr>
            <p:nvPr/>
          </p:nvSpPr>
          <p:spPr bwMode="auto">
            <a:xfrm>
              <a:off x="3389" y="1572"/>
              <a:ext cx="21" cy="23"/>
            </a:xfrm>
            <a:custGeom>
              <a:avLst/>
              <a:gdLst>
                <a:gd name="T0" fmla="*/ 0 w 131"/>
                <a:gd name="T1" fmla="*/ 0 h 141"/>
                <a:gd name="T2" fmla="*/ 0 w 131"/>
                <a:gd name="T3" fmla="*/ 0 h 141"/>
                <a:gd name="T4" fmla="*/ 0 w 131"/>
                <a:gd name="T5" fmla="*/ 0 h 141"/>
                <a:gd name="T6" fmla="*/ 0 w 13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1"/>
                <a:gd name="T14" fmla="*/ 131 w 13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1">
                  <a:moveTo>
                    <a:pt x="131" y="141"/>
                  </a:moveTo>
                  <a:lnTo>
                    <a:pt x="0" y="26"/>
                  </a:lnTo>
                  <a:lnTo>
                    <a:pt x="37" y="0"/>
                  </a:lnTo>
                  <a:lnTo>
                    <a:pt x="131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88" name="Freeform 3615"/>
            <p:cNvSpPr>
              <a:spLocks/>
            </p:cNvSpPr>
            <p:nvPr/>
          </p:nvSpPr>
          <p:spPr bwMode="auto">
            <a:xfrm>
              <a:off x="3389" y="1572"/>
              <a:ext cx="21" cy="27"/>
            </a:xfrm>
            <a:custGeom>
              <a:avLst/>
              <a:gdLst>
                <a:gd name="T0" fmla="*/ 0 w 131"/>
                <a:gd name="T1" fmla="*/ 0 h 167"/>
                <a:gd name="T2" fmla="*/ 0 w 131"/>
                <a:gd name="T3" fmla="*/ 0 h 167"/>
                <a:gd name="T4" fmla="*/ 0 w 131"/>
                <a:gd name="T5" fmla="*/ 0 h 167"/>
                <a:gd name="T6" fmla="*/ 0 w 131"/>
                <a:gd name="T7" fmla="*/ 0 h 167"/>
                <a:gd name="T8" fmla="*/ 0 w 131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7"/>
                <a:gd name="T17" fmla="*/ 131 w 131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7">
                  <a:moveTo>
                    <a:pt x="94" y="167"/>
                  </a:moveTo>
                  <a:lnTo>
                    <a:pt x="131" y="141"/>
                  </a:lnTo>
                  <a:lnTo>
                    <a:pt x="37" y="0"/>
                  </a:lnTo>
                  <a:lnTo>
                    <a:pt x="0" y="26"/>
                  </a:lnTo>
                  <a:lnTo>
                    <a:pt x="94" y="16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89" name="Freeform 3616"/>
            <p:cNvSpPr>
              <a:spLocks/>
            </p:cNvSpPr>
            <p:nvPr/>
          </p:nvSpPr>
          <p:spPr bwMode="auto">
            <a:xfrm>
              <a:off x="3380" y="1572"/>
              <a:ext cx="15" cy="27"/>
            </a:xfrm>
            <a:custGeom>
              <a:avLst/>
              <a:gdLst>
                <a:gd name="T0" fmla="*/ 0 w 93"/>
                <a:gd name="T1" fmla="*/ 0 h 167"/>
                <a:gd name="T2" fmla="*/ 0 w 93"/>
                <a:gd name="T3" fmla="*/ 0 h 167"/>
                <a:gd name="T4" fmla="*/ 0 w 93"/>
                <a:gd name="T5" fmla="*/ 0 h 167"/>
                <a:gd name="T6" fmla="*/ 0 w 93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7"/>
                <a:gd name="T14" fmla="*/ 93 w 93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7">
                  <a:moveTo>
                    <a:pt x="93" y="26"/>
                  </a:moveTo>
                  <a:lnTo>
                    <a:pt x="56" y="0"/>
                  </a:lnTo>
                  <a:lnTo>
                    <a:pt x="0" y="167"/>
                  </a:lnTo>
                  <a:lnTo>
                    <a:pt x="93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90" name="Freeform 3617"/>
            <p:cNvSpPr>
              <a:spLocks/>
            </p:cNvSpPr>
            <p:nvPr/>
          </p:nvSpPr>
          <p:spPr bwMode="auto">
            <a:xfrm>
              <a:off x="3374" y="1572"/>
              <a:ext cx="15" cy="27"/>
            </a:xfrm>
            <a:custGeom>
              <a:avLst/>
              <a:gdLst>
                <a:gd name="T0" fmla="*/ 0 w 93"/>
                <a:gd name="T1" fmla="*/ 0 h 167"/>
                <a:gd name="T2" fmla="*/ 0 w 93"/>
                <a:gd name="T3" fmla="*/ 0 h 167"/>
                <a:gd name="T4" fmla="*/ 0 w 93"/>
                <a:gd name="T5" fmla="*/ 0 h 167"/>
                <a:gd name="T6" fmla="*/ 0 w 93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7"/>
                <a:gd name="T14" fmla="*/ 93 w 93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7">
                  <a:moveTo>
                    <a:pt x="93" y="0"/>
                  </a:moveTo>
                  <a:lnTo>
                    <a:pt x="37" y="167"/>
                  </a:lnTo>
                  <a:lnTo>
                    <a:pt x="0" y="14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91" name="Freeform 3618"/>
            <p:cNvSpPr>
              <a:spLocks/>
            </p:cNvSpPr>
            <p:nvPr/>
          </p:nvSpPr>
          <p:spPr bwMode="auto">
            <a:xfrm>
              <a:off x="3374" y="1572"/>
              <a:ext cx="21" cy="27"/>
            </a:xfrm>
            <a:custGeom>
              <a:avLst/>
              <a:gdLst>
                <a:gd name="T0" fmla="*/ 0 w 130"/>
                <a:gd name="T1" fmla="*/ 0 h 167"/>
                <a:gd name="T2" fmla="*/ 0 w 130"/>
                <a:gd name="T3" fmla="*/ 0 h 167"/>
                <a:gd name="T4" fmla="*/ 0 w 130"/>
                <a:gd name="T5" fmla="*/ 0 h 167"/>
                <a:gd name="T6" fmla="*/ 0 w 130"/>
                <a:gd name="T7" fmla="*/ 0 h 167"/>
                <a:gd name="T8" fmla="*/ 0 w 130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67"/>
                <a:gd name="T17" fmla="*/ 130 w 130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67">
                  <a:moveTo>
                    <a:pt x="130" y="26"/>
                  </a:moveTo>
                  <a:lnTo>
                    <a:pt x="93" y="0"/>
                  </a:lnTo>
                  <a:lnTo>
                    <a:pt x="0" y="141"/>
                  </a:lnTo>
                  <a:lnTo>
                    <a:pt x="37" y="167"/>
                  </a:lnTo>
                  <a:lnTo>
                    <a:pt x="130" y="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92" name="Freeform 3619"/>
            <p:cNvSpPr>
              <a:spLocks/>
            </p:cNvSpPr>
            <p:nvPr/>
          </p:nvSpPr>
          <p:spPr bwMode="auto">
            <a:xfrm>
              <a:off x="3377" y="1593"/>
              <a:ext cx="30" cy="8"/>
            </a:xfrm>
            <a:custGeom>
              <a:avLst/>
              <a:gdLst>
                <a:gd name="T0" fmla="*/ 0 w 188"/>
                <a:gd name="T1" fmla="*/ 0 h 45"/>
                <a:gd name="T2" fmla="*/ 0 w 188"/>
                <a:gd name="T3" fmla="*/ 0 h 45"/>
                <a:gd name="T4" fmla="*/ 0 w 188"/>
                <a:gd name="T5" fmla="*/ 0 h 45"/>
                <a:gd name="T6" fmla="*/ 0 w 1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45"/>
                <a:gd name="T14" fmla="*/ 188 w 1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45">
                  <a:moveTo>
                    <a:pt x="0" y="0"/>
                  </a:moveTo>
                  <a:lnTo>
                    <a:pt x="0" y="45"/>
                  </a:lnTo>
                  <a:lnTo>
                    <a:pt x="1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93" name="Freeform 3620"/>
            <p:cNvSpPr>
              <a:spLocks/>
            </p:cNvSpPr>
            <p:nvPr/>
          </p:nvSpPr>
          <p:spPr bwMode="auto">
            <a:xfrm>
              <a:off x="3377" y="1593"/>
              <a:ext cx="30" cy="8"/>
            </a:xfrm>
            <a:custGeom>
              <a:avLst/>
              <a:gdLst>
                <a:gd name="T0" fmla="*/ 0 w 188"/>
                <a:gd name="T1" fmla="*/ 0 h 45"/>
                <a:gd name="T2" fmla="*/ 0 w 188"/>
                <a:gd name="T3" fmla="*/ 0 h 45"/>
                <a:gd name="T4" fmla="*/ 0 w 188"/>
                <a:gd name="T5" fmla="*/ 0 h 45"/>
                <a:gd name="T6" fmla="*/ 0 w 1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45"/>
                <a:gd name="T14" fmla="*/ 188 w 1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45">
                  <a:moveTo>
                    <a:pt x="0" y="45"/>
                  </a:moveTo>
                  <a:lnTo>
                    <a:pt x="188" y="0"/>
                  </a:lnTo>
                  <a:lnTo>
                    <a:pt x="18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94" name="Rectangle 3621"/>
            <p:cNvSpPr>
              <a:spLocks noChangeArrowheads="1"/>
            </p:cNvSpPr>
            <p:nvPr/>
          </p:nvSpPr>
          <p:spPr bwMode="auto">
            <a:xfrm>
              <a:off x="3377" y="1593"/>
              <a:ext cx="30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295" name="Freeform 3622"/>
            <p:cNvSpPr>
              <a:spLocks/>
            </p:cNvSpPr>
            <p:nvPr/>
          </p:nvSpPr>
          <p:spPr bwMode="auto">
            <a:xfrm>
              <a:off x="3667" y="1577"/>
              <a:ext cx="21" cy="22"/>
            </a:xfrm>
            <a:custGeom>
              <a:avLst/>
              <a:gdLst>
                <a:gd name="T0" fmla="*/ 0 w 130"/>
                <a:gd name="T1" fmla="*/ 0 h 141"/>
                <a:gd name="T2" fmla="*/ 0 w 130"/>
                <a:gd name="T3" fmla="*/ 0 h 141"/>
                <a:gd name="T4" fmla="*/ 0 w 130"/>
                <a:gd name="T5" fmla="*/ 0 h 141"/>
                <a:gd name="T6" fmla="*/ 0 w 130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141"/>
                <a:gd name="T14" fmla="*/ 130 w 130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141">
                  <a:moveTo>
                    <a:pt x="93" y="141"/>
                  </a:moveTo>
                  <a:lnTo>
                    <a:pt x="130" y="115"/>
                  </a:lnTo>
                  <a:lnTo>
                    <a:pt x="0" y="0"/>
                  </a:lnTo>
                  <a:lnTo>
                    <a:pt x="93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96" name="Freeform 3623"/>
            <p:cNvSpPr>
              <a:spLocks/>
            </p:cNvSpPr>
            <p:nvPr/>
          </p:nvSpPr>
          <p:spPr bwMode="auto">
            <a:xfrm>
              <a:off x="3667" y="1572"/>
              <a:ext cx="21" cy="23"/>
            </a:xfrm>
            <a:custGeom>
              <a:avLst/>
              <a:gdLst>
                <a:gd name="T0" fmla="*/ 0 w 130"/>
                <a:gd name="T1" fmla="*/ 0 h 141"/>
                <a:gd name="T2" fmla="*/ 0 w 130"/>
                <a:gd name="T3" fmla="*/ 0 h 141"/>
                <a:gd name="T4" fmla="*/ 0 w 130"/>
                <a:gd name="T5" fmla="*/ 0 h 141"/>
                <a:gd name="T6" fmla="*/ 0 w 130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141"/>
                <a:gd name="T14" fmla="*/ 130 w 130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141">
                  <a:moveTo>
                    <a:pt x="130" y="141"/>
                  </a:moveTo>
                  <a:lnTo>
                    <a:pt x="0" y="26"/>
                  </a:lnTo>
                  <a:lnTo>
                    <a:pt x="37" y="0"/>
                  </a:lnTo>
                  <a:lnTo>
                    <a:pt x="130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97" name="Freeform 3624"/>
            <p:cNvSpPr>
              <a:spLocks/>
            </p:cNvSpPr>
            <p:nvPr/>
          </p:nvSpPr>
          <p:spPr bwMode="auto">
            <a:xfrm>
              <a:off x="3667" y="1572"/>
              <a:ext cx="21" cy="27"/>
            </a:xfrm>
            <a:custGeom>
              <a:avLst/>
              <a:gdLst>
                <a:gd name="T0" fmla="*/ 0 w 130"/>
                <a:gd name="T1" fmla="*/ 0 h 167"/>
                <a:gd name="T2" fmla="*/ 0 w 130"/>
                <a:gd name="T3" fmla="*/ 0 h 167"/>
                <a:gd name="T4" fmla="*/ 0 w 130"/>
                <a:gd name="T5" fmla="*/ 0 h 167"/>
                <a:gd name="T6" fmla="*/ 0 w 130"/>
                <a:gd name="T7" fmla="*/ 0 h 167"/>
                <a:gd name="T8" fmla="*/ 0 w 130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67"/>
                <a:gd name="T17" fmla="*/ 130 w 130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67">
                  <a:moveTo>
                    <a:pt x="93" y="167"/>
                  </a:moveTo>
                  <a:lnTo>
                    <a:pt x="130" y="141"/>
                  </a:lnTo>
                  <a:lnTo>
                    <a:pt x="37" y="0"/>
                  </a:lnTo>
                  <a:lnTo>
                    <a:pt x="0" y="26"/>
                  </a:lnTo>
                  <a:lnTo>
                    <a:pt x="93" y="16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98" name="Freeform 3625"/>
            <p:cNvSpPr>
              <a:spLocks/>
            </p:cNvSpPr>
            <p:nvPr/>
          </p:nvSpPr>
          <p:spPr bwMode="auto">
            <a:xfrm>
              <a:off x="3657" y="1572"/>
              <a:ext cx="16" cy="27"/>
            </a:xfrm>
            <a:custGeom>
              <a:avLst/>
              <a:gdLst>
                <a:gd name="T0" fmla="*/ 0 w 94"/>
                <a:gd name="T1" fmla="*/ 0 h 167"/>
                <a:gd name="T2" fmla="*/ 0 w 94"/>
                <a:gd name="T3" fmla="*/ 0 h 167"/>
                <a:gd name="T4" fmla="*/ 0 w 94"/>
                <a:gd name="T5" fmla="*/ 0 h 167"/>
                <a:gd name="T6" fmla="*/ 0 w 94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7"/>
                <a:gd name="T14" fmla="*/ 94 w 94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7">
                  <a:moveTo>
                    <a:pt x="94" y="26"/>
                  </a:moveTo>
                  <a:lnTo>
                    <a:pt x="57" y="0"/>
                  </a:lnTo>
                  <a:lnTo>
                    <a:pt x="0" y="167"/>
                  </a:lnTo>
                  <a:lnTo>
                    <a:pt x="94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299" name="Freeform 3626"/>
            <p:cNvSpPr>
              <a:spLocks/>
            </p:cNvSpPr>
            <p:nvPr/>
          </p:nvSpPr>
          <p:spPr bwMode="auto">
            <a:xfrm>
              <a:off x="3651" y="1572"/>
              <a:ext cx="16" cy="27"/>
            </a:xfrm>
            <a:custGeom>
              <a:avLst/>
              <a:gdLst>
                <a:gd name="T0" fmla="*/ 0 w 94"/>
                <a:gd name="T1" fmla="*/ 0 h 167"/>
                <a:gd name="T2" fmla="*/ 0 w 94"/>
                <a:gd name="T3" fmla="*/ 0 h 167"/>
                <a:gd name="T4" fmla="*/ 0 w 94"/>
                <a:gd name="T5" fmla="*/ 0 h 167"/>
                <a:gd name="T6" fmla="*/ 0 w 94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7"/>
                <a:gd name="T14" fmla="*/ 94 w 94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7">
                  <a:moveTo>
                    <a:pt x="94" y="0"/>
                  </a:moveTo>
                  <a:lnTo>
                    <a:pt x="37" y="167"/>
                  </a:lnTo>
                  <a:lnTo>
                    <a:pt x="0" y="14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00" name="Freeform 3627"/>
            <p:cNvSpPr>
              <a:spLocks/>
            </p:cNvSpPr>
            <p:nvPr/>
          </p:nvSpPr>
          <p:spPr bwMode="auto">
            <a:xfrm>
              <a:off x="3651" y="1572"/>
              <a:ext cx="22" cy="27"/>
            </a:xfrm>
            <a:custGeom>
              <a:avLst/>
              <a:gdLst>
                <a:gd name="T0" fmla="*/ 0 w 131"/>
                <a:gd name="T1" fmla="*/ 0 h 167"/>
                <a:gd name="T2" fmla="*/ 0 w 131"/>
                <a:gd name="T3" fmla="*/ 0 h 167"/>
                <a:gd name="T4" fmla="*/ 0 w 131"/>
                <a:gd name="T5" fmla="*/ 0 h 167"/>
                <a:gd name="T6" fmla="*/ 0 w 131"/>
                <a:gd name="T7" fmla="*/ 0 h 167"/>
                <a:gd name="T8" fmla="*/ 0 w 131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7"/>
                <a:gd name="T17" fmla="*/ 131 w 131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7">
                  <a:moveTo>
                    <a:pt x="131" y="26"/>
                  </a:moveTo>
                  <a:lnTo>
                    <a:pt x="94" y="0"/>
                  </a:lnTo>
                  <a:lnTo>
                    <a:pt x="0" y="141"/>
                  </a:lnTo>
                  <a:lnTo>
                    <a:pt x="37" y="167"/>
                  </a:lnTo>
                  <a:lnTo>
                    <a:pt x="131" y="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01" name="Freeform 3628"/>
            <p:cNvSpPr>
              <a:spLocks/>
            </p:cNvSpPr>
            <p:nvPr/>
          </p:nvSpPr>
          <p:spPr bwMode="auto">
            <a:xfrm>
              <a:off x="3654" y="1593"/>
              <a:ext cx="31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0"/>
                  </a:moveTo>
                  <a:lnTo>
                    <a:pt x="0" y="45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02" name="Freeform 3629"/>
            <p:cNvSpPr>
              <a:spLocks/>
            </p:cNvSpPr>
            <p:nvPr/>
          </p:nvSpPr>
          <p:spPr bwMode="auto">
            <a:xfrm>
              <a:off x="3654" y="1593"/>
              <a:ext cx="31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45"/>
                  </a:moveTo>
                  <a:lnTo>
                    <a:pt x="187" y="0"/>
                  </a:lnTo>
                  <a:lnTo>
                    <a:pt x="18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03" name="Rectangle 3630"/>
            <p:cNvSpPr>
              <a:spLocks noChangeArrowheads="1"/>
            </p:cNvSpPr>
            <p:nvPr/>
          </p:nvSpPr>
          <p:spPr bwMode="auto">
            <a:xfrm>
              <a:off x="3654" y="1593"/>
              <a:ext cx="31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04" name="Freeform 3631"/>
            <p:cNvSpPr>
              <a:spLocks/>
            </p:cNvSpPr>
            <p:nvPr/>
          </p:nvSpPr>
          <p:spPr bwMode="auto">
            <a:xfrm>
              <a:off x="3533" y="1578"/>
              <a:ext cx="22" cy="22"/>
            </a:xfrm>
            <a:custGeom>
              <a:avLst/>
              <a:gdLst>
                <a:gd name="T0" fmla="*/ 0 w 130"/>
                <a:gd name="T1" fmla="*/ 0 h 141"/>
                <a:gd name="T2" fmla="*/ 0 w 130"/>
                <a:gd name="T3" fmla="*/ 0 h 141"/>
                <a:gd name="T4" fmla="*/ 0 w 130"/>
                <a:gd name="T5" fmla="*/ 0 h 141"/>
                <a:gd name="T6" fmla="*/ 0 w 130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141"/>
                <a:gd name="T14" fmla="*/ 130 w 130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141">
                  <a:moveTo>
                    <a:pt x="93" y="141"/>
                  </a:moveTo>
                  <a:lnTo>
                    <a:pt x="130" y="116"/>
                  </a:lnTo>
                  <a:lnTo>
                    <a:pt x="0" y="0"/>
                  </a:lnTo>
                  <a:lnTo>
                    <a:pt x="93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05" name="Freeform 3632"/>
            <p:cNvSpPr>
              <a:spLocks/>
            </p:cNvSpPr>
            <p:nvPr/>
          </p:nvSpPr>
          <p:spPr bwMode="auto">
            <a:xfrm>
              <a:off x="3533" y="1573"/>
              <a:ext cx="22" cy="23"/>
            </a:xfrm>
            <a:custGeom>
              <a:avLst/>
              <a:gdLst>
                <a:gd name="T0" fmla="*/ 0 w 130"/>
                <a:gd name="T1" fmla="*/ 0 h 141"/>
                <a:gd name="T2" fmla="*/ 0 w 130"/>
                <a:gd name="T3" fmla="*/ 0 h 141"/>
                <a:gd name="T4" fmla="*/ 0 w 130"/>
                <a:gd name="T5" fmla="*/ 0 h 141"/>
                <a:gd name="T6" fmla="*/ 0 w 130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141"/>
                <a:gd name="T14" fmla="*/ 130 w 130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141">
                  <a:moveTo>
                    <a:pt x="130" y="141"/>
                  </a:moveTo>
                  <a:lnTo>
                    <a:pt x="0" y="25"/>
                  </a:lnTo>
                  <a:lnTo>
                    <a:pt x="37" y="0"/>
                  </a:lnTo>
                  <a:lnTo>
                    <a:pt x="130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06" name="Freeform 3633"/>
            <p:cNvSpPr>
              <a:spLocks/>
            </p:cNvSpPr>
            <p:nvPr/>
          </p:nvSpPr>
          <p:spPr bwMode="auto">
            <a:xfrm>
              <a:off x="3533" y="1573"/>
              <a:ext cx="22" cy="27"/>
            </a:xfrm>
            <a:custGeom>
              <a:avLst/>
              <a:gdLst>
                <a:gd name="T0" fmla="*/ 0 w 130"/>
                <a:gd name="T1" fmla="*/ 0 h 166"/>
                <a:gd name="T2" fmla="*/ 0 w 130"/>
                <a:gd name="T3" fmla="*/ 0 h 166"/>
                <a:gd name="T4" fmla="*/ 0 w 130"/>
                <a:gd name="T5" fmla="*/ 0 h 166"/>
                <a:gd name="T6" fmla="*/ 0 w 130"/>
                <a:gd name="T7" fmla="*/ 0 h 166"/>
                <a:gd name="T8" fmla="*/ 0 w 130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66"/>
                <a:gd name="T17" fmla="*/ 130 w 130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66">
                  <a:moveTo>
                    <a:pt x="93" y="166"/>
                  </a:moveTo>
                  <a:lnTo>
                    <a:pt x="130" y="141"/>
                  </a:lnTo>
                  <a:lnTo>
                    <a:pt x="37" y="0"/>
                  </a:lnTo>
                  <a:lnTo>
                    <a:pt x="0" y="25"/>
                  </a:lnTo>
                  <a:lnTo>
                    <a:pt x="93" y="1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07" name="Freeform 3634"/>
            <p:cNvSpPr>
              <a:spLocks/>
            </p:cNvSpPr>
            <p:nvPr/>
          </p:nvSpPr>
          <p:spPr bwMode="auto">
            <a:xfrm>
              <a:off x="3523" y="1573"/>
              <a:ext cx="16" cy="27"/>
            </a:xfrm>
            <a:custGeom>
              <a:avLst/>
              <a:gdLst>
                <a:gd name="T0" fmla="*/ 0 w 94"/>
                <a:gd name="T1" fmla="*/ 0 h 166"/>
                <a:gd name="T2" fmla="*/ 0 w 94"/>
                <a:gd name="T3" fmla="*/ 0 h 166"/>
                <a:gd name="T4" fmla="*/ 0 w 94"/>
                <a:gd name="T5" fmla="*/ 0 h 166"/>
                <a:gd name="T6" fmla="*/ 0 w 9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6"/>
                <a:gd name="T14" fmla="*/ 94 w 9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6">
                  <a:moveTo>
                    <a:pt x="94" y="25"/>
                  </a:moveTo>
                  <a:lnTo>
                    <a:pt x="57" y="0"/>
                  </a:lnTo>
                  <a:lnTo>
                    <a:pt x="0" y="166"/>
                  </a:lnTo>
                  <a:lnTo>
                    <a:pt x="94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08" name="Freeform 3635"/>
            <p:cNvSpPr>
              <a:spLocks/>
            </p:cNvSpPr>
            <p:nvPr/>
          </p:nvSpPr>
          <p:spPr bwMode="auto">
            <a:xfrm>
              <a:off x="3518" y="1573"/>
              <a:ext cx="15" cy="27"/>
            </a:xfrm>
            <a:custGeom>
              <a:avLst/>
              <a:gdLst>
                <a:gd name="T0" fmla="*/ 0 w 94"/>
                <a:gd name="T1" fmla="*/ 0 h 166"/>
                <a:gd name="T2" fmla="*/ 0 w 94"/>
                <a:gd name="T3" fmla="*/ 0 h 166"/>
                <a:gd name="T4" fmla="*/ 0 w 94"/>
                <a:gd name="T5" fmla="*/ 0 h 166"/>
                <a:gd name="T6" fmla="*/ 0 w 9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6"/>
                <a:gd name="T14" fmla="*/ 94 w 9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6">
                  <a:moveTo>
                    <a:pt x="94" y="0"/>
                  </a:moveTo>
                  <a:lnTo>
                    <a:pt x="37" y="166"/>
                  </a:lnTo>
                  <a:lnTo>
                    <a:pt x="0" y="14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09" name="Freeform 3636"/>
            <p:cNvSpPr>
              <a:spLocks/>
            </p:cNvSpPr>
            <p:nvPr/>
          </p:nvSpPr>
          <p:spPr bwMode="auto">
            <a:xfrm>
              <a:off x="3518" y="1573"/>
              <a:ext cx="21" cy="27"/>
            </a:xfrm>
            <a:custGeom>
              <a:avLst/>
              <a:gdLst>
                <a:gd name="T0" fmla="*/ 0 w 131"/>
                <a:gd name="T1" fmla="*/ 0 h 166"/>
                <a:gd name="T2" fmla="*/ 0 w 131"/>
                <a:gd name="T3" fmla="*/ 0 h 166"/>
                <a:gd name="T4" fmla="*/ 0 w 131"/>
                <a:gd name="T5" fmla="*/ 0 h 166"/>
                <a:gd name="T6" fmla="*/ 0 w 131"/>
                <a:gd name="T7" fmla="*/ 0 h 166"/>
                <a:gd name="T8" fmla="*/ 0 w 131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6"/>
                <a:gd name="T17" fmla="*/ 131 w 131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6">
                  <a:moveTo>
                    <a:pt x="131" y="25"/>
                  </a:moveTo>
                  <a:lnTo>
                    <a:pt x="94" y="0"/>
                  </a:lnTo>
                  <a:lnTo>
                    <a:pt x="0" y="141"/>
                  </a:lnTo>
                  <a:lnTo>
                    <a:pt x="37" y="166"/>
                  </a:lnTo>
                  <a:lnTo>
                    <a:pt x="131" y="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10" name="Freeform 3637"/>
            <p:cNvSpPr>
              <a:spLocks/>
            </p:cNvSpPr>
            <p:nvPr/>
          </p:nvSpPr>
          <p:spPr bwMode="auto">
            <a:xfrm>
              <a:off x="3521" y="1594"/>
              <a:ext cx="31" cy="8"/>
            </a:xfrm>
            <a:custGeom>
              <a:avLst/>
              <a:gdLst>
                <a:gd name="T0" fmla="*/ 0 w 188"/>
                <a:gd name="T1" fmla="*/ 0 h 45"/>
                <a:gd name="T2" fmla="*/ 0 w 188"/>
                <a:gd name="T3" fmla="*/ 0 h 45"/>
                <a:gd name="T4" fmla="*/ 0 w 188"/>
                <a:gd name="T5" fmla="*/ 0 h 45"/>
                <a:gd name="T6" fmla="*/ 0 w 1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45"/>
                <a:gd name="T14" fmla="*/ 188 w 1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45">
                  <a:moveTo>
                    <a:pt x="0" y="0"/>
                  </a:moveTo>
                  <a:lnTo>
                    <a:pt x="0" y="45"/>
                  </a:lnTo>
                  <a:lnTo>
                    <a:pt x="1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11" name="Freeform 3638"/>
            <p:cNvSpPr>
              <a:spLocks/>
            </p:cNvSpPr>
            <p:nvPr/>
          </p:nvSpPr>
          <p:spPr bwMode="auto">
            <a:xfrm>
              <a:off x="3521" y="1594"/>
              <a:ext cx="31" cy="8"/>
            </a:xfrm>
            <a:custGeom>
              <a:avLst/>
              <a:gdLst>
                <a:gd name="T0" fmla="*/ 0 w 188"/>
                <a:gd name="T1" fmla="*/ 0 h 45"/>
                <a:gd name="T2" fmla="*/ 0 w 188"/>
                <a:gd name="T3" fmla="*/ 0 h 45"/>
                <a:gd name="T4" fmla="*/ 0 w 188"/>
                <a:gd name="T5" fmla="*/ 0 h 45"/>
                <a:gd name="T6" fmla="*/ 0 w 18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8"/>
                <a:gd name="T13" fmla="*/ 0 h 45"/>
                <a:gd name="T14" fmla="*/ 188 w 18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8" h="45">
                  <a:moveTo>
                    <a:pt x="0" y="45"/>
                  </a:moveTo>
                  <a:lnTo>
                    <a:pt x="188" y="0"/>
                  </a:lnTo>
                  <a:lnTo>
                    <a:pt x="18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12" name="Rectangle 3639"/>
            <p:cNvSpPr>
              <a:spLocks noChangeArrowheads="1"/>
            </p:cNvSpPr>
            <p:nvPr/>
          </p:nvSpPr>
          <p:spPr bwMode="auto">
            <a:xfrm>
              <a:off x="3521" y="1594"/>
              <a:ext cx="31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13" name="Freeform 3640"/>
            <p:cNvSpPr>
              <a:spLocks/>
            </p:cNvSpPr>
            <p:nvPr/>
          </p:nvSpPr>
          <p:spPr bwMode="auto">
            <a:xfrm>
              <a:off x="3811" y="1578"/>
              <a:ext cx="22" cy="22"/>
            </a:xfrm>
            <a:custGeom>
              <a:avLst/>
              <a:gdLst>
                <a:gd name="T0" fmla="*/ 0 w 130"/>
                <a:gd name="T1" fmla="*/ 0 h 141"/>
                <a:gd name="T2" fmla="*/ 0 w 130"/>
                <a:gd name="T3" fmla="*/ 0 h 141"/>
                <a:gd name="T4" fmla="*/ 0 w 130"/>
                <a:gd name="T5" fmla="*/ 0 h 141"/>
                <a:gd name="T6" fmla="*/ 0 w 130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141"/>
                <a:gd name="T14" fmla="*/ 130 w 130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141">
                  <a:moveTo>
                    <a:pt x="93" y="141"/>
                  </a:moveTo>
                  <a:lnTo>
                    <a:pt x="130" y="116"/>
                  </a:lnTo>
                  <a:lnTo>
                    <a:pt x="0" y="0"/>
                  </a:lnTo>
                  <a:lnTo>
                    <a:pt x="93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14" name="Freeform 3641"/>
            <p:cNvSpPr>
              <a:spLocks/>
            </p:cNvSpPr>
            <p:nvPr/>
          </p:nvSpPr>
          <p:spPr bwMode="auto">
            <a:xfrm>
              <a:off x="3811" y="1573"/>
              <a:ext cx="22" cy="23"/>
            </a:xfrm>
            <a:custGeom>
              <a:avLst/>
              <a:gdLst>
                <a:gd name="T0" fmla="*/ 0 w 130"/>
                <a:gd name="T1" fmla="*/ 0 h 141"/>
                <a:gd name="T2" fmla="*/ 0 w 130"/>
                <a:gd name="T3" fmla="*/ 0 h 141"/>
                <a:gd name="T4" fmla="*/ 0 w 130"/>
                <a:gd name="T5" fmla="*/ 0 h 141"/>
                <a:gd name="T6" fmla="*/ 0 w 130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0"/>
                <a:gd name="T13" fmla="*/ 0 h 141"/>
                <a:gd name="T14" fmla="*/ 130 w 130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0" h="141">
                  <a:moveTo>
                    <a:pt x="130" y="141"/>
                  </a:moveTo>
                  <a:lnTo>
                    <a:pt x="0" y="25"/>
                  </a:lnTo>
                  <a:lnTo>
                    <a:pt x="37" y="0"/>
                  </a:lnTo>
                  <a:lnTo>
                    <a:pt x="130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15" name="Freeform 3642"/>
            <p:cNvSpPr>
              <a:spLocks/>
            </p:cNvSpPr>
            <p:nvPr/>
          </p:nvSpPr>
          <p:spPr bwMode="auto">
            <a:xfrm>
              <a:off x="3811" y="1573"/>
              <a:ext cx="22" cy="27"/>
            </a:xfrm>
            <a:custGeom>
              <a:avLst/>
              <a:gdLst>
                <a:gd name="T0" fmla="*/ 0 w 130"/>
                <a:gd name="T1" fmla="*/ 0 h 166"/>
                <a:gd name="T2" fmla="*/ 0 w 130"/>
                <a:gd name="T3" fmla="*/ 0 h 166"/>
                <a:gd name="T4" fmla="*/ 0 w 130"/>
                <a:gd name="T5" fmla="*/ 0 h 166"/>
                <a:gd name="T6" fmla="*/ 0 w 130"/>
                <a:gd name="T7" fmla="*/ 0 h 166"/>
                <a:gd name="T8" fmla="*/ 0 w 130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66"/>
                <a:gd name="T17" fmla="*/ 130 w 130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66">
                  <a:moveTo>
                    <a:pt x="93" y="166"/>
                  </a:moveTo>
                  <a:lnTo>
                    <a:pt x="130" y="141"/>
                  </a:lnTo>
                  <a:lnTo>
                    <a:pt x="37" y="0"/>
                  </a:lnTo>
                  <a:lnTo>
                    <a:pt x="0" y="25"/>
                  </a:lnTo>
                  <a:lnTo>
                    <a:pt x="93" y="1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16" name="Freeform 3643"/>
            <p:cNvSpPr>
              <a:spLocks/>
            </p:cNvSpPr>
            <p:nvPr/>
          </p:nvSpPr>
          <p:spPr bwMode="auto">
            <a:xfrm>
              <a:off x="3802" y="1573"/>
              <a:ext cx="15" cy="27"/>
            </a:xfrm>
            <a:custGeom>
              <a:avLst/>
              <a:gdLst>
                <a:gd name="T0" fmla="*/ 0 w 94"/>
                <a:gd name="T1" fmla="*/ 0 h 166"/>
                <a:gd name="T2" fmla="*/ 0 w 94"/>
                <a:gd name="T3" fmla="*/ 0 h 166"/>
                <a:gd name="T4" fmla="*/ 0 w 94"/>
                <a:gd name="T5" fmla="*/ 0 h 166"/>
                <a:gd name="T6" fmla="*/ 0 w 9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6"/>
                <a:gd name="T14" fmla="*/ 94 w 9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6">
                  <a:moveTo>
                    <a:pt x="94" y="25"/>
                  </a:moveTo>
                  <a:lnTo>
                    <a:pt x="57" y="0"/>
                  </a:lnTo>
                  <a:lnTo>
                    <a:pt x="0" y="166"/>
                  </a:lnTo>
                  <a:lnTo>
                    <a:pt x="94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17" name="Freeform 3644"/>
            <p:cNvSpPr>
              <a:spLocks/>
            </p:cNvSpPr>
            <p:nvPr/>
          </p:nvSpPr>
          <p:spPr bwMode="auto">
            <a:xfrm>
              <a:off x="3796" y="1573"/>
              <a:ext cx="15" cy="27"/>
            </a:xfrm>
            <a:custGeom>
              <a:avLst/>
              <a:gdLst>
                <a:gd name="T0" fmla="*/ 0 w 94"/>
                <a:gd name="T1" fmla="*/ 0 h 166"/>
                <a:gd name="T2" fmla="*/ 0 w 94"/>
                <a:gd name="T3" fmla="*/ 0 h 166"/>
                <a:gd name="T4" fmla="*/ 0 w 94"/>
                <a:gd name="T5" fmla="*/ 0 h 166"/>
                <a:gd name="T6" fmla="*/ 0 w 9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6"/>
                <a:gd name="T14" fmla="*/ 94 w 9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6">
                  <a:moveTo>
                    <a:pt x="94" y="0"/>
                  </a:moveTo>
                  <a:lnTo>
                    <a:pt x="37" y="166"/>
                  </a:lnTo>
                  <a:lnTo>
                    <a:pt x="0" y="14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18" name="Freeform 3645"/>
            <p:cNvSpPr>
              <a:spLocks/>
            </p:cNvSpPr>
            <p:nvPr/>
          </p:nvSpPr>
          <p:spPr bwMode="auto">
            <a:xfrm>
              <a:off x="3796" y="1573"/>
              <a:ext cx="21" cy="27"/>
            </a:xfrm>
            <a:custGeom>
              <a:avLst/>
              <a:gdLst>
                <a:gd name="T0" fmla="*/ 0 w 131"/>
                <a:gd name="T1" fmla="*/ 0 h 166"/>
                <a:gd name="T2" fmla="*/ 0 w 131"/>
                <a:gd name="T3" fmla="*/ 0 h 166"/>
                <a:gd name="T4" fmla="*/ 0 w 131"/>
                <a:gd name="T5" fmla="*/ 0 h 166"/>
                <a:gd name="T6" fmla="*/ 0 w 131"/>
                <a:gd name="T7" fmla="*/ 0 h 166"/>
                <a:gd name="T8" fmla="*/ 0 w 131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6"/>
                <a:gd name="T17" fmla="*/ 131 w 131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6">
                  <a:moveTo>
                    <a:pt x="131" y="25"/>
                  </a:moveTo>
                  <a:lnTo>
                    <a:pt x="94" y="0"/>
                  </a:lnTo>
                  <a:lnTo>
                    <a:pt x="0" y="141"/>
                  </a:lnTo>
                  <a:lnTo>
                    <a:pt x="37" y="166"/>
                  </a:lnTo>
                  <a:lnTo>
                    <a:pt x="131" y="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19" name="Freeform 3646"/>
            <p:cNvSpPr>
              <a:spLocks/>
            </p:cNvSpPr>
            <p:nvPr/>
          </p:nvSpPr>
          <p:spPr bwMode="auto">
            <a:xfrm>
              <a:off x="3799" y="1594"/>
              <a:ext cx="31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0"/>
                  </a:moveTo>
                  <a:lnTo>
                    <a:pt x="0" y="45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20" name="Freeform 3647"/>
            <p:cNvSpPr>
              <a:spLocks/>
            </p:cNvSpPr>
            <p:nvPr/>
          </p:nvSpPr>
          <p:spPr bwMode="auto">
            <a:xfrm>
              <a:off x="3799" y="1594"/>
              <a:ext cx="31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45"/>
                  </a:moveTo>
                  <a:lnTo>
                    <a:pt x="187" y="0"/>
                  </a:lnTo>
                  <a:lnTo>
                    <a:pt x="18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21" name="Rectangle 3648"/>
            <p:cNvSpPr>
              <a:spLocks noChangeArrowheads="1"/>
            </p:cNvSpPr>
            <p:nvPr/>
          </p:nvSpPr>
          <p:spPr bwMode="auto">
            <a:xfrm>
              <a:off x="3799" y="1594"/>
              <a:ext cx="31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22" name="Freeform 3649"/>
            <p:cNvSpPr>
              <a:spLocks/>
            </p:cNvSpPr>
            <p:nvPr/>
          </p:nvSpPr>
          <p:spPr bwMode="auto">
            <a:xfrm>
              <a:off x="3945" y="1577"/>
              <a:ext cx="22" cy="22"/>
            </a:xfrm>
            <a:custGeom>
              <a:avLst/>
              <a:gdLst>
                <a:gd name="T0" fmla="*/ 0 w 131"/>
                <a:gd name="T1" fmla="*/ 0 h 141"/>
                <a:gd name="T2" fmla="*/ 0 w 131"/>
                <a:gd name="T3" fmla="*/ 0 h 141"/>
                <a:gd name="T4" fmla="*/ 0 w 131"/>
                <a:gd name="T5" fmla="*/ 0 h 141"/>
                <a:gd name="T6" fmla="*/ 0 w 13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1"/>
                <a:gd name="T14" fmla="*/ 131 w 13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1">
                  <a:moveTo>
                    <a:pt x="94" y="141"/>
                  </a:moveTo>
                  <a:lnTo>
                    <a:pt x="131" y="115"/>
                  </a:lnTo>
                  <a:lnTo>
                    <a:pt x="0" y="0"/>
                  </a:lnTo>
                  <a:lnTo>
                    <a:pt x="9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23" name="Freeform 3650"/>
            <p:cNvSpPr>
              <a:spLocks/>
            </p:cNvSpPr>
            <p:nvPr/>
          </p:nvSpPr>
          <p:spPr bwMode="auto">
            <a:xfrm>
              <a:off x="3945" y="1572"/>
              <a:ext cx="22" cy="23"/>
            </a:xfrm>
            <a:custGeom>
              <a:avLst/>
              <a:gdLst>
                <a:gd name="T0" fmla="*/ 0 w 131"/>
                <a:gd name="T1" fmla="*/ 0 h 141"/>
                <a:gd name="T2" fmla="*/ 0 w 131"/>
                <a:gd name="T3" fmla="*/ 0 h 141"/>
                <a:gd name="T4" fmla="*/ 0 w 131"/>
                <a:gd name="T5" fmla="*/ 0 h 141"/>
                <a:gd name="T6" fmla="*/ 0 w 13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1"/>
                <a:gd name="T14" fmla="*/ 131 w 13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1">
                  <a:moveTo>
                    <a:pt x="131" y="141"/>
                  </a:moveTo>
                  <a:lnTo>
                    <a:pt x="0" y="26"/>
                  </a:lnTo>
                  <a:lnTo>
                    <a:pt x="37" y="0"/>
                  </a:lnTo>
                  <a:lnTo>
                    <a:pt x="131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24" name="Freeform 3651"/>
            <p:cNvSpPr>
              <a:spLocks/>
            </p:cNvSpPr>
            <p:nvPr/>
          </p:nvSpPr>
          <p:spPr bwMode="auto">
            <a:xfrm>
              <a:off x="3945" y="1572"/>
              <a:ext cx="22" cy="27"/>
            </a:xfrm>
            <a:custGeom>
              <a:avLst/>
              <a:gdLst>
                <a:gd name="T0" fmla="*/ 0 w 131"/>
                <a:gd name="T1" fmla="*/ 0 h 167"/>
                <a:gd name="T2" fmla="*/ 0 w 131"/>
                <a:gd name="T3" fmla="*/ 0 h 167"/>
                <a:gd name="T4" fmla="*/ 0 w 131"/>
                <a:gd name="T5" fmla="*/ 0 h 167"/>
                <a:gd name="T6" fmla="*/ 0 w 131"/>
                <a:gd name="T7" fmla="*/ 0 h 167"/>
                <a:gd name="T8" fmla="*/ 0 w 131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7"/>
                <a:gd name="T17" fmla="*/ 131 w 131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7">
                  <a:moveTo>
                    <a:pt x="94" y="167"/>
                  </a:moveTo>
                  <a:lnTo>
                    <a:pt x="131" y="141"/>
                  </a:lnTo>
                  <a:lnTo>
                    <a:pt x="37" y="0"/>
                  </a:lnTo>
                  <a:lnTo>
                    <a:pt x="0" y="26"/>
                  </a:lnTo>
                  <a:lnTo>
                    <a:pt x="94" y="16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25" name="Freeform 3652"/>
            <p:cNvSpPr>
              <a:spLocks/>
            </p:cNvSpPr>
            <p:nvPr/>
          </p:nvSpPr>
          <p:spPr bwMode="auto">
            <a:xfrm>
              <a:off x="3936" y="1572"/>
              <a:ext cx="15" cy="27"/>
            </a:xfrm>
            <a:custGeom>
              <a:avLst/>
              <a:gdLst>
                <a:gd name="T0" fmla="*/ 0 w 93"/>
                <a:gd name="T1" fmla="*/ 0 h 167"/>
                <a:gd name="T2" fmla="*/ 0 w 93"/>
                <a:gd name="T3" fmla="*/ 0 h 167"/>
                <a:gd name="T4" fmla="*/ 0 w 93"/>
                <a:gd name="T5" fmla="*/ 0 h 167"/>
                <a:gd name="T6" fmla="*/ 0 w 93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7"/>
                <a:gd name="T14" fmla="*/ 93 w 93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7">
                  <a:moveTo>
                    <a:pt x="93" y="26"/>
                  </a:moveTo>
                  <a:lnTo>
                    <a:pt x="56" y="0"/>
                  </a:lnTo>
                  <a:lnTo>
                    <a:pt x="0" y="167"/>
                  </a:lnTo>
                  <a:lnTo>
                    <a:pt x="93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26" name="Freeform 3653"/>
            <p:cNvSpPr>
              <a:spLocks/>
            </p:cNvSpPr>
            <p:nvPr/>
          </p:nvSpPr>
          <p:spPr bwMode="auto">
            <a:xfrm>
              <a:off x="3929" y="1572"/>
              <a:ext cx="16" cy="27"/>
            </a:xfrm>
            <a:custGeom>
              <a:avLst/>
              <a:gdLst>
                <a:gd name="T0" fmla="*/ 0 w 93"/>
                <a:gd name="T1" fmla="*/ 0 h 167"/>
                <a:gd name="T2" fmla="*/ 0 w 93"/>
                <a:gd name="T3" fmla="*/ 0 h 167"/>
                <a:gd name="T4" fmla="*/ 0 w 93"/>
                <a:gd name="T5" fmla="*/ 0 h 167"/>
                <a:gd name="T6" fmla="*/ 0 w 93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7"/>
                <a:gd name="T14" fmla="*/ 93 w 93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7">
                  <a:moveTo>
                    <a:pt x="93" y="0"/>
                  </a:moveTo>
                  <a:lnTo>
                    <a:pt x="37" y="167"/>
                  </a:lnTo>
                  <a:lnTo>
                    <a:pt x="0" y="14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27" name="Freeform 3654"/>
            <p:cNvSpPr>
              <a:spLocks/>
            </p:cNvSpPr>
            <p:nvPr/>
          </p:nvSpPr>
          <p:spPr bwMode="auto">
            <a:xfrm>
              <a:off x="3929" y="1572"/>
              <a:ext cx="22" cy="27"/>
            </a:xfrm>
            <a:custGeom>
              <a:avLst/>
              <a:gdLst>
                <a:gd name="T0" fmla="*/ 0 w 130"/>
                <a:gd name="T1" fmla="*/ 0 h 167"/>
                <a:gd name="T2" fmla="*/ 0 w 130"/>
                <a:gd name="T3" fmla="*/ 0 h 167"/>
                <a:gd name="T4" fmla="*/ 0 w 130"/>
                <a:gd name="T5" fmla="*/ 0 h 167"/>
                <a:gd name="T6" fmla="*/ 0 w 130"/>
                <a:gd name="T7" fmla="*/ 0 h 167"/>
                <a:gd name="T8" fmla="*/ 0 w 130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167"/>
                <a:gd name="T17" fmla="*/ 130 w 130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167">
                  <a:moveTo>
                    <a:pt x="130" y="26"/>
                  </a:moveTo>
                  <a:lnTo>
                    <a:pt x="93" y="0"/>
                  </a:lnTo>
                  <a:lnTo>
                    <a:pt x="0" y="141"/>
                  </a:lnTo>
                  <a:lnTo>
                    <a:pt x="37" y="167"/>
                  </a:lnTo>
                  <a:lnTo>
                    <a:pt x="130" y="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28" name="Freeform 3655"/>
            <p:cNvSpPr>
              <a:spLocks/>
            </p:cNvSpPr>
            <p:nvPr/>
          </p:nvSpPr>
          <p:spPr bwMode="auto">
            <a:xfrm>
              <a:off x="3933" y="1593"/>
              <a:ext cx="31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0"/>
                  </a:moveTo>
                  <a:lnTo>
                    <a:pt x="0" y="45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29" name="Freeform 3656"/>
            <p:cNvSpPr>
              <a:spLocks/>
            </p:cNvSpPr>
            <p:nvPr/>
          </p:nvSpPr>
          <p:spPr bwMode="auto">
            <a:xfrm>
              <a:off x="3933" y="1593"/>
              <a:ext cx="31" cy="8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45"/>
                  </a:moveTo>
                  <a:lnTo>
                    <a:pt x="187" y="0"/>
                  </a:lnTo>
                  <a:lnTo>
                    <a:pt x="18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30" name="Rectangle 3657"/>
            <p:cNvSpPr>
              <a:spLocks noChangeArrowheads="1"/>
            </p:cNvSpPr>
            <p:nvPr/>
          </p:nvSpPr>
          <p:spPr bwMode="auto">
            <a:xfrm>
              <a:off x="3933" y="1593"/>
              <a:ext cx="31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31" name="Freeform 3658"/>
            <p:cNvSpPr>
              <a:spLocks/>
            </p:cNvSpPr>
            <p:nvPr/>
          </p:nvSpPr>
          <p:spPr bwMode="auto">
            <a:xfrm>
              <a:off x="1360" y="2812"/>
              <a:ext cx="8" cy="9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0" y="59"/>
                  </a:moveTo>
                  <a:lnTo>
                    <a:pt x="45" y="59"/>
                  </a:lnTo>
                  <a:lnTo>
                    <a:pt x="0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32" name="Freeform 3659"/>
            <p:cNvSpPr>
              <a:spLocks/>
            </p:cNvSpPr>
            <p:nvPr/>
          </p:nvSpPr>
          <p:spPr bwMode="auto">
            <a:xfrm>
              <a:off x="1360" y="2812"/>
              <a:ext cx="8" cy="9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45" y="5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33" name="Rectangle 3660"/>
            <p:cNvSpPr>
              <a:spLocks noChangeArrowheads="1"/>
            </p:cNvSpPr>
            <p:nvPr/>
          </p:nvSpPr>
          <p:spPr bwMode="auto">
            <a:xfrm>
              <a:off x="1360" y="2812"/>
              <a:ext cx="8" cy="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34" name="Freeform 3661"/>
            <p:cNvSpPr>
              <a:spLocks/>
            </p:cNvSpPr>
            <p:nvPr/>
          </p:nvSpPr>
          <p:spPr bwMode="auto">
            <a:xfrm>
              <a:off x="1360" y="2860"/>
              <a:ext cx="8" cy="10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45" y="0"/>
                  </a:moveTo>
                  <a:lnTo>
                    <a:pt x="0" y="0"/>
                  </a:lnTo>
                  <a:lnTo>
                    <a:pt x="45" y="5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35" name="Freeform 3662"/>
            <p:cNvSpPr>
              <a:spLocks/>
            </p:cNvSpPr>
            <p:nvPr/>
          </p:nvSpPr>
          <p:spPr bwMode="auto">
            <a:xfrm>
              <a:off x="1360" y="2860"/>
              <a:ext cx="8" cy="10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0" y="0"/>
                  </a:moveTo>
                  <a:lnTo>
                    <a:pt x="45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36" name="Rectangle 3663"/>
            <p:cNvSpPr>
              <a:spLocks noChangeArrowheads="1"/>
            </p:cNvSpPr>
            <p:nvPr/>
          </p:nvSpPr>
          <p:spPr bwMode="auto">
            <a:xfrm>
              <a:off x="1360" y="2860"/>
              <a:ext cx="8" cy="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37" name="Freeform 3664"/>
            <p:cNvSpPr>
              <a:spLocks/>
            </p:cNvSpPr>
            <p:nvPr/>
          </p:nvSpPr>
          <p:spPr bwMode="auto">
            <a:xfrm>
              <a:off x="1351" y="2827"/>
              <a:ext cx="27" cy="27"/>
            </a:xfrm>
            <a:custGeom>
              <a:avLst/>
              <a:gdLst>
                <a:gd name="T0" fmla="*/ 0 w 168"/>
                <a:gd name="T1" fmla="*/ 0 h 169"/>
                <a:gd name="T2" fmla="*/ 0 w 168"/>
                <a:gd name="T3" fmla="*/ 0 h 169"/>
                <a:gd name="T4" fmla="*/ 0 w 168"/>
                <a:gd name="T5" fmla="*/ 0 h 169"/>
                <a:gd name="T6" fmla="*/ 0 w 168"/>
                <a:gd name="T7" fmla="*/ 0 h 169"/>
                <a:gd name="T8" fmla="*/ 0 w 168"/>
                <a:gd name="T9" fmla="*/ 0 h 169"/>
                <a:gd name="T10" fmla="*/ 0 w 168"/>
                <a:gd name="T11" fmla="*/ 0 h 169"/>
                <a:gd name="T12" fmla="*/ 0 w 168"/>
                <a:gd name="T13" fmla="*/ 0 h 169"/>
                <a:gd name="T14" fmla="*/ 0 w 168"/>
                <a:gd name="T15" fmla="*/ 0 h 169"/>
                <a:gd name="T16" fmla="*/ 0 w 168"/>
                <a:gd name="T17" fmla="*/ 0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8"/>
                <a:gd name="T28" fmla="*/ 0 h 169"/>
                <a:gd name="T29" fmla="*/ 168 w 168"/>
                <a:gd name="T30" fmla="*/ 169 h 1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8" h="169">
                  <a:moveTo>
                    <a:pt x="168" y="85"/>
                  </a:moveTo>
                  <a:lnTo>
                    <a:pt x="143" y="25"/>
                  </a:lnTo>
                  <a:lnTo>
                    <a:pt x="84" y="0"/>
                  </a:lnTo>
                  <a:lnTo>
                    <a:pt x="25" y="25"/>
                  </a:lnTo>
                  <a:lnTo>
                    <a:pt x="0" y="85"/>
                  </a:lnTo>
                  <a:lnTo>
                    <a:pt x="25" y="144"/>
                  </a:lnTo>
                  <a:lnTo>
                    <a:pt x="84" y="169"/>
                  </a:lnTo>
                  <a:lnTo>
                    <a:pt x="143" y="144"/>
                  </a:lnTo>
                  <a:lnTo>
                    <a:pt x="168" y="8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38" name="Freeform 3665"/>
            <p:cNvSpPr>
              <a:spLocks/>
            </p:cNvSpPr>
            <p:nvPr/>
          </p:nvSpPr>
          <p:spPr bwMode="auto">
            <a:xfrm>
              <a:off x="1270" y="2860"/>
              <a:ext cx="8" cy="10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45" y="0"/>
                  </a:moveTo>
                  <a:lnTo>
                    <a:pt x="0" y="0"/>
                  </a:lnTo>
                  <a:lnTo>
                    <a:pt x="45" y="5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39" name="Freeform 3666"/>
            <p:cNvSpPr>
              <a:spLocks/>
            </p:cNvSpPr>
            <p:nvPr/>
          </p:nvSpPr>
          <p:spPr bwMode="auto">
            <a:xfrm>
              <a:off x="1270" y="2860"/>
              <a:ext cx="8" cy="10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0" y="0"/>
                  </a:moveTo>
                  <a:lnTo>
                    <a:pt x="45" y="59"/>
                  </a:lnTo>
                  <a:lnTo>
                    <a:pt x="0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40" name="Rectangle 3667"/>
            <p:cNvSpPr>
              <a:spLocks noChangeArrowheads="1"/>
            </p:cNvSpPr>
            <p:nvPr/>
          </p:nvSpPr>
          <p:spPr bwMode="auto">
            <a:xfrm>
              <a:off x="1270" y="2860"/>
              <a:ext cx="8" cy="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41" name="Freeform 3668"/>
            <p:cNvSpPr>
              <a:spLocks/>
            </p:cNvSpPr>
            <p:nvPr/>
          </p:nvSpPr>
          <p:spPr bwMode="auto">
            <a:xfrm>
              <a:off x="1295" y="2837"/>
              <a:ext cx="10" cy="7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0"/>
                  </a:moveTo>
                  <a:lnTo>
                    <a:pt x="0" y="45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42" name="Freeform 3669"/>
            <p:cNvSpPr>
              <a:spLocks/>
            </p:cNvSpPr>
            <p:nvPr/>
          </p:nvSpPr>
          <p:spPr bwMode="auto">
            <a:xfrm>
              <a:off x="1295" y="2837"/>
              <a:ext cx="10" cy="7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45"/>
                  </a:moveTo>
                  <a:lnTo>
                    <a:pt x="58" y="0"/>
                  </a:lnTo>
                  <a:lnTo>
                    <a:pt x="5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43" name="Rectangle 3670"/>
            <p:cNvSpPr>
              <a:spLocks noChangeArrowheads="1"/>
            </p:cNvSpPr>
            <p:nvPr/>
          </p:nvSpPr>
          <p:spPr bwMode="auto">
            <a:xfrm>
              <a:off x="1295" y="2837"/>
              <a:ext cx="1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44" name="Freeform 3671"/>
            <p:cNvSpPr>
              <a:spLocks/>
            </p:cNvSpPr>
            <p:nvPr/>
          </p:nvSpPr>
          <p:spPr bwMode="auto">
            <a:xfrm>
              <a:off x="1270" y="2812"/>
              <a:ext cx="8" cy="9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0" y="59"/>
                  </a:moveTo>
                  <a:lnTo>
                    <a:pt x="45" y="59"/>
                  </a:lnTo>
                  <a:lnTo>
                    <a:pt x="0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45" name="Freeform 3672"/>
            <p:cNvSpPr>
              <a:spLocks/>
            </p:cNvSpPr>
            <p:nvPr/>
          </p:nvSpPr>
          <p:spPr bwMode="auto">
            <a:xfrm>
              <a:off x="1270" y="2812"/>
              <a:ext cx="8" cy="9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45" y="5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46" name="Rectangle 3673"/>
            <p:cNvSpPr>
              <a:spLocks noChangeArrowheads="1"/>
            </p:cNvSpPr>
            <p:nvPr/>
          </p:nvSpPr>
          <p:spPr bwMode="auto">
            <a:xfrm>
              <a:off x="1270" y="2812"/>
              <a:ext cx="8" cy="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47" name="Freeform 3674"/>
            <p:cNvSpPr>
              <a:spLocks/>
            </p:cNvSpPr>
            <p:nvPr/>
          </p:nvSpPr>
          <p:spPr bwMode="auto">
            <a:xfrm>
              <a:off x="1260" y="2827"/>
              <a:ext cx="28" cy="27"/>
            </a:xfrm>
            <a:custGeom>
              <a:avLst/>
              <a:gdLst>
                <a:gd name="T0" fmla="*/ 0 w 169"/>
                <a:gd name="T1" fmla="*/ 0 h 169"/>
                <a:gd name="T2" fmla="*/ 0 w 169"/>
                <a:gd name="T3" fmla="*/ 0 h 169"/>
                <a:gd name="T4" fmla="*/ 0 w 169"/>
                <a:gd name="T5" fmla="*/ 0 h 169"/>
                <a:gd name="T6" fmla="*/ 0 w 169"/>
                <a:gd name="T7" fmla="*/ 0 h 169"/>
                <a:gd name="T8" fmla="*/ 0 w 169"/>
                <a:gd name="T9" fmla="*/ 0 h 169"/>
                <a:gd name="T10" fmla="*/ 0 w 169"/>
                <a:gd name="T11" fmla="*/ 0 h 169"/>
                <a:gd name="T12" fmla="*/ 0 w 169"/>
                <a:gd name="T13" fmla="*/ 0 h 169"/>
                <a:gd name="T14" fmla="*/ 0 w 169"/>
                <a:gd name="T15" fmla="*/ 0 h 169"/>
                <a:gd name="T16" fmla="*/ 0 w 169"/>
                <a:gd name="T17" fmla="*/ 0 h 1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9"/>
                <a:gd name="T28" fmla="*/ 0 h 169"/>
                <a:gd name="T29" fmla="*/ 169 w 169"/>
                <a:gd name="T30" fmla="*/ 169 h 1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9" h="169">
                  <a:moveTo>
                    <a:pt x="169" y="85"/>
                  </a:moveTo>
                  <a:lnTo>
                    <a:pt x="144" y="25"/>
                  </a:lnTo>
                  <a:lnTo>
                    <a:pt x="84" y="0"/>
                  </a:lnTo>
                  <a:lnTo>
                    <a:pt x="25" y="25"/>
                  </a:lnTo>
                  <a:lnTo>
                    <a:pt x="0" y="85"/>
                  </a:lnTo>
                  <a:lnTo>
                    <a:pt x="25" y="144"/>
                  </a:lnTo>
                  <a:lnTo>
                    <a:pt x="84" y="169"/>
                  </a:lnTo>
                  <a:lnTo>
                    <a:pt x="144" y="144"/>
                  </a:lnTo>
                  <a:lnTo>
                    <a:pt x="169" y="8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48" name="Freeform 3675"/>
            <p:cNvSpPr>
              <a:spLocks/>
            </p:cNvSpPr>
            <p:nvPr/>
          </p:nvSpPr>
          <p:spPr bwMode="auto">
            <a:xfrm>
              <a:off x="1244" y="2837"/>
              <a:ext cx="10" cy="7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59" y="45"/>
                  </a:moveTo>
                  <a:lnTo>
                    <a:pt x="59" y="0"/>
                  </a:lnTo>
                  <a:lnTo>
                    <a:pt x="0" y="45"/>
                  </a:lnTo>
                  <a:lnTo>
                    <a:pt x="5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49" name="Freeform 3676"/>
            <p:cNvSpPr>
              <a:spLocks/>
            </p:cNvSpPr>
            <p:nvPr/>
          </p:nvSpPr>
          <p:spPr bwMode="auto">
            <a:xfrm>
              <a:off x="1244" y="2837"/>
              <a:ext cx="10" cy="7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5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50" name="Rectangle 3677"/>
            <p:cNvSpPr>
              <a:spLocks noChangeArrowheads="1"/>
            </p:cNvSpPr>
            <p:nvPr/>
          </p:nvSpPr>
          <p:spPr bwMode="auto">
            <a:xfrm>
              <a:off x="1244" y="2837"/>
              <a:ext cx="10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51" name="Freeform 3678"/>
            <p:cNvSpPr>
              <a:spLocks/>
            </p:cNvSpPr>
            <p:nvPr/>
          </p:nvSpPr>
          <p:spPr bwMode="auto">
            <a:xfrm>
              <a:off x="1335" y="2837"/>
              <a:ext cx="9" cy="7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59" y="45"/>
                  </a:moveTo>
                  <a:lnTo>
                    <a:pt x="59" y="0"/>
                  </a:lnTo>
                  <a:lnTo>
                    <a:pt x="0" y="45"/>
                  </a:lnTo>
                  <a:lnTo>
                    <a:pt x="5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52" name="Freeform 3679"/>
            <p:cNvSpPr>
              <a:spLocks/>
            </p:cNvSpPr>
            <p:nvPr/>
          </p:nvSpPr>
          <p:spPr bwMode="auto">
            <a:xfrm>
              <a:off x="1335" y="2837"/>
              <a:ext cx="9" cy="7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5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53" name="Rectangle 3680"/>
            <p:cNvSpPr>
              <a:spLocks noChangeArrowheads="1"/>
            </p:cNvSpPr>
            <p:nvPr/>
          </p:nvSpPr>
          <p:spPr bwMode="auto">
            <a:xfrm>
              <a:off x="1335" y="2837"/>
              <a:ext cx="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54" name="Freeform 3681"/>
            <p:cNvSpPr>
              <a:spLocks/>
            </p:cNvSpPr>
            <p:nvPr/>
          </p:nvSpPr>
          <p:spPr bwMode="auto">
            <a:xfrm>
              <a:off x="1385" y="2837"/>
              <a:ext cx="9" cy="7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0"/>
                  </a:moveTo>
                  <a:lnTo>
                    <a:pt x="0" y="45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55" name="Freeform 3682"/>
            <p:cNvSpPr>
              <a:spLocks/>
            </p:cNvSpPr>
            <p:nvPr/>
          </p:nvSpPr>
          <p:spPr bwMode="auto">
            <a:xfrm>
              <a:off x="1385" y="2837"/>
              <a:ext cx="9" cy="7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45"/>
                  </a:moveTo>
                  <a:lnTo>
                    <a:pt x="58" y="0"/>
                  </a:lnTo>
                  <a:lnTo>
                    <a:pt x="5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56" name="Rectangle 3683"/>
            <p:cNvSpPr>
              <a:spLocks noChangeArrowheads="1"/>
            </p:cNvSpPr>
            <p:nvPr/>
          </p:nvSpPr>
          <p:spPr bwMode="auto">
            <a:xfrm>
              <a:off x="1385" y="2837"/>
              <a:ext cx="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57" name="Freeform 3684"/>
            <p:cNvSpPr>
              <a:spLocks/>
            </p:cNvSpPr>
            <p:nvPr/>
          </p:nvSpPr>
          <p:spPr bwMode="auto">
            <a:xfrm>
              <a:off x="1360" y="3247"/>
              <a:ext cx="8" cy="10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0" y="59"/>
                  </a:moveTo>
                  <a:lnTo>
                    <a:pt x="45" y="59"/>
                  </a:lnTo>
                  <a:lnTo>
                    <a:pt x="0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58" name="Freeform 3685"/>
            <p:cNvSpPr>
              <a:spLocks/>
            </p:cNvSpPr>
            <p:nvPr/>
          </p:nvSpPr>
          <p:spPr bwMode="auto">
            <a:xfrm>
              <a:off x="1360" y="3247"/>
              <a:ext cx="8" cy="10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45" y="5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59" name="Rectangle 3686"/>
            <p:cNvSpPr>
              <a:spLocks noChangeArrowheads="1"/>
            </p:cNvSpPr>
            <p:nvPr/>
          </p:nvSpPr>
          <p:spPr bwMode="auto">
            <a:xfrm>
              <a:off x="1360" y="3247"/>
              <a:ext cx="8" cy="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60" name="Freeform 3687"/>
            <p:cNvSpPr>
              <a:spLocks/>
            </p:cNvSpPr>
            <p:nvPr/>
          </p:nvSpPr>
          <p:spPr bwMode="auto">
            <a:xfrm>
              <a:off x="1360" y="3296"/>
              <a:ext cx="8" cy="9"/>
            </a:xfrm>
            <a:custGeom>
              <a:avLst/>
              <a:gdLst>
                <a:gd name="T0" fmla="*/ 0 w 45"/>
                <a:gd name="T1" fmla="*/ 0 h 58"/>
                <a:gd name="T2" fmla="*/ 0 w 45"/>
                <a:gd name="T3" fmla="*/ 0 h 58"/>
                <a:gd name="T4" fmla="*/ 0 w 45"/>
                <a:gd name="T5" fmla="*/ 0 h 58"/>
                <a:gd name="T6" fmla="*/ 0 w 45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8"/>
                <a:gd name="T14" fmla="*/ 45 w 45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8">
                  <a:moveTo>
                    <a:pt x="45" y="0"/>
                  </a:moveTo>
                  <a:lnTo>
                    <a:pt x="0" y="0"/>
                  </a:lnTo>
                  <a:lnTo>
                    <a:pt x="45" y="5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61" name="Freeform 3688"/>
            <p:cNvSpPr>
              <a:spLocks/>
            </p:cNvSpPr>
            <p:nvPr/>
          </p:nvSpPr>
          <p:spPr bwMode="auto">
            <a:xfrm>
              <a:off x="1360" y="3296"/>
              <a:ext cx="8" cy="9"/>
            </a:xfrm>
            <a:custGeom>
              <a:avLst/>
              <a:gdLst>
                <a:gd name="T0" fmla="*/ 0 w 45"/>
                <a:gd name="T1" fmla="*/ 0 h 58"/>
                <a:gd name="T2" fmla="*/ 0 w 45"/>
                <a:gd name="T3" fmla="*/ 0 h 58"/>
                <a:gd name="T4" fmla="*/ 0 w 45"/>
                <a:gd name="T5" fmla="*/ 0 h 58"/>
                <a:gd name="T6" fmla="*/ 0 w 45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8"/>
                <a:gd name="T14" fmla="*/ 45 w 45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8">
                  <a:moveTo>
                    <a:pt x="0" y="0"/>
                  </a:moveTo>
                  <a:lnTo>
                    <a:pt x="45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62" name="Rectangle 3689"/>
            <p:cNvSpPr>
              <a:spLocks noChangeArrowheads="1"/>
            </p:cNvSpPr>
            <p:nvPr/>
          </p:nvSpPr>
          <p:spPr bwMode="auto">
            <a:xfrm>
              <a:off x="1360" y="3296"/>
              <a:ext cx="8" cy="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63" name="Freeform 3690"/>
            <p:cNvSpPr>
              <a:spLocks/>
            </p:cNvSpPr>
            <p:nvPr/>
          </p:nvSpPr>
          <p:spPr bwMode="auto">
            <a:xfrm>
              <a:off x="1351" y="3263"/>
              <a:ext cx="27" cy="27"/>
            </a:xfrm>
            <a:custGeom>
              <a:avLst/>
              <a:gdLst>
                <a:gd name="T0" fmla="*/ 0 w 168"/>
                <a:gd name="T1" fmla="*/ 0 h 168"/>
                <a:gd name="T2" fmla="*/ 0 w 168"/>
                <a:gd name="T3" fmla="*/ 0 h 168"/>
                <a:gd name="T4" fmla="*/ 0 w 168"/>
                <a:gd name="T5" fmla="*/ 0 h 168"/>
                <a:gd name="T6" fmla="*/ 0 w 168"/>
                <a:gd name="T7" fmla="*/ 0 h 168"/>
                <a:gd name="T8" fmla="*/ 0 w 168"/>
                <a:gd name="T9" fmla="*/ 0 h 168"/>
                <a:gd name="T10" fmla="*/ 0 w 168"/>
                <a:gd name="T11" fmla="*/ 0 h 168"/>
                <a:gd name="T12" fmla="*/ 0 w 168"/>
                <a:gd name="T13" fmla="*/ 0 h 168"/>
                <a:gd name="T14" fmla="*/ 0 w 168"/>
                <a:gd name="T15" fmla="*/ 0 h 168"/>
                <a:gd name="T16" fmla="*/ 0 w 168"/>
                <a:gd name="T17" fmla="*/ 0 h 1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8"/>
                <a:gd name="T28" fmla="*/ 0 h 168"/>
                <a:gd name="T29" fmla="*/ 168 w 168"/>
                <a:gd name="T30" fmla="*/ 168 h 16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8" h="168">
                  <a:moveTo>
                    <a:pt x="168" y="84"/>
                  </a:moveTo>
                  <a:lnTo>
                    <a:pt x="143" y="25"/>
                  </a:lnTo>
                  <a:lnTo>
                    <a:pt x="84" y="0"/>
                  </a:lnTo>
                  <a:lnTo>
                    <a:pt x="25" y="25"/>
                  </a:lnTo>
                  <a:lnTo>
                    <a:pt x="0" y="84"/>
                  </a:lnTo>
                  <a:lnTo>
                    <a:pt x="25" y="144"/>
                  </a:lnTo>
                  <a:lnTo>
                    <a:pt x="84" y="168"/>
                  </a:lnTo>
                  <a:lnTo>
                    <a:pt x="143" y="144"/>
                  </a:lnTo>
                  <a:lnTo>
                    <a:pt x="168" y="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64" name="Freeform 3691"/>
            <p:cNvSpPr>
              <a:spLocks/>
            </p:cNvSpPr>
            <p:nvPr/>
          </p:nvSpPr>
          <p:spPr bwMode="auto">
            <a:xfrm>
              <a:off x="1270" y="3296"/>
              <a:ext cx="8" cy="9"/>
            </a:xfrm>
            <a:custGeom>
              <a:avLst/>
              <a:gdLst>
                <a:gd name="T0" fmla="*/ 0 w 45"/>
                <a:gd name="T1" fmla="*/ 0 h 58"/>
                <a:gd name="T2" fmla="*/ 0 w 45"/>
                <a:gd name="T3" fmla="*/ 0 h 58"/>
                <a:gd name="T4" fmla="*/ 0 w 45"/>
                <a:gd name="T5" fmla="*/ 0 h 58"/>
                <a:gd name="T6" fmla="*/ 0 w 45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8"/>
                <a:gd name="T14" fmla="*/ 45 w 45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8">
                  <a:moveTo>
                    <a:pt x="45" y="0"/>
                  </a:moveTo>
                  <a:lnTo>
                    <a:pt x="0" y="0"/>
                  </a:lnTo>
                  <a:lnTo>
                    <a:pt x="45" y="5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65" name="Freeform 3692"/>
            <p:cNvSpPr>
              <a:spLocks/>
            </p:cNvSpPr>
            <p:nvPr/>
          </p:nvSpPr>
          <p:spPr bwMode="auto">
            <a:xfrm>
              <a:off x="1270" y="3296"/>
              <a:ext cx="8" cy="9"/>
            </a:xfrm>
            <a:custGeom>
              <a:avLst/>
              <a:gdLst>
                <a:gd name="T0" fmla="*/ 0 w 45"/>
                <a:gd name="T1" fmla="*/ 0 h 58"/>
                <a:gd name="T2" fmla="*/ 0 w 45"/>
                <a:gd name="T3" fmla="*/ 0 h 58"/>
                <a:gd name="T4" fmla="*/ 0 w 45"/>
                <a:gd name="T5" fmla="*/ 0 h 58"/>
                <a:gd name="T6" fmla="*/ 0 w 45"/>
                <a:gd name="T7" fmla="*/ 0 h 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8"/>
                <a:gd name="T14" fmla="*/ 45 w 45"/>
                <a:gd name="T15" fmla="*/ 58 h 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8">
                  <a:moveTo>
                    <a:pt x="0" y="0"/>
                  </a:moveTo>
                  <a:lnTo>
                    <a:pt x="45" y="58"/>
                  </a:lnTo>
                  <a:lnTo>
                    <a:pt x="0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66" name="Rectangle 3693"/>
            <p:cNvSpPr>
              <a:spLocks noChangeArrowheads="1"/>
            </p:cNvSpPr>
            <p:nvPr/>
          </p:nvSpPr>
          <p:spPr bwMode="auto">
            <a:xfrm>
              <a:off x="1270" y="3296"/>
              <a:ext cx="8" cy="9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67" name="Freeform 3694"/>
            <p:cNvSpPr>
              <a:spLocks/>
            </p:cNvSpPr>
            <p:nvPr/>
          </p:nvSpPr>
          <p:spPr bwMode="auto">
            <a:xfrm>
              <a:off x="1295" y="3273"/>
              <a:ext cx="10" cy="8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0"/>
                  </a:moveTo>
                  <a:lnTo>
                    <a:pt x="0" y="45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68" name="Freeform 3695"/>
            <p:cNvSpPr>
              <a:spLocks/>
            </p:cNvSpPr>
            <p:nvPr/>
          </p:nvSpPr>
          <p:spPr bwMode="auto">
            <a:xfrm>
              <a:off x="1295" y="3273"/>
              <a:ext cx="10" cy="8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45"/>
                  </a:moveTo>
                  <a:lnTo>
                    <a:pt x="58" y="0"/>
                  </a:lnTo>
                  <a:lnTo>
                    <a:pt x="5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69" name="Rectangle 3696"/>
            <p:cNvSpPr>
              <a:spLocks noChangeArrowheads="1"/>
            </p:cNvSpPr>
            <p:nvPr/>
          </p:nvSpPr>
          <p:spPr bwMode="auto">
            <a:xfrm>
              <a:off x="1295" y="3273"/>
              <a:ext cx="10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70" name="Freeform 3697"/>
            <p:cNvSpPr>
              <a:spLocks/>
            </p:cNvSpPr>
            <p:nvPr/>
          </p:nvSpPr>
          <p:spPr bwMode="auto">
            <a:xfrm>
              <a:off x="1270" y="3247"/>
              <a:ext cx="8" cy="10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0" y="59"/>
                  </a:moveTo>
                  <a:lnTo>
                    <a:pt x="45" y="59"/>
                  </a:lnTo>
                  <a:lnTo>
                    <a:pt x="0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71" name="Freeform 3698"/>
            <p:cNvSpPr>
              <a:spLocks/>
            </p:cNvSpPr>
            <p:nvPr/>
          </p:nvSpPr>
          <p:spPr bwMode="auto">
            <a:xfrm>
              <a:off x="1270" y="3247"/>
              <a:ext cx="8" cy="10"/>
            </a:xfrm>
            <a:custGeom>
              <a:avLst/>
              <a:gdLst>
                <a:gd name="T0" fmla="*/ 0 w 45"/>
                <a:gd name="T1" fmla="*/ 0 h 59"/>
                <a:gd name="T2" fmla="*/ 0 w 45"/>
                <a:gd name="T3" fmla="*/ 0 h 59"/>
                <a:gd name="T4" fmla="*/ 0 w 45"/>
                <a:gd name="T5" fmla="*/ 0 h 59"/>
                <a:gd name="T6" fmla="*/ 0 w 45"/>
                <a:gd name="T7" fmla="*/ 0 h 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59"/>
                <a:gd name="T14" fmla="*/ 45 w 45"/>
                <a:gd name="T15" fmla="*/ 59 h 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59">
                  <a:moveTo>
                    <a:pt x="45" y="5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5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72" name="Rectangle 3699"/>
            <p:cNvSpPr>
              <a:spLocks noChangeArrowheads="1"/>
            </p:cNvSpPr>
            <p:nvPr/>
          </p:nvSpPr>
          <p:spPr bwMode="auto">
            <a:xfrm>
              <a:off x="1270" y="3247"/>
              <a:ext cx="8" cy="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73" name="Freeform 3700"/>
            <p:cNvSpPr>
              <a:spLocks/>
            </p:cNvSpPr>
            <p:nvPr/>
          </p:nvSpPr>
          <p:spPr bwMode="auto">
            <a:xfrm>
              <a:off x="1260" y="3263"/>
              <a:ext cx="28" cy="27"/>
            </a:xfrm>
            <a:custGeom>
              <a:avLst/>
              <a:gdLst>
                <a:gd name="T0" fmla="*/ 0 w 169"/>
                <a:gd name="T1" fmla="*/ 0 h 168"/>
                <a:gd name="T2" fmla="*/ 0 w 169"/>
                <a:gd name="T3" fmla="*/ 0 h 168"/>
                <a:gd name="T4" fmla="*/ 0 w 169"/>
                <a:gd name="T5" fmla="*/ 0 h 168"/>
                <a:gd name="T6" fmla="*/ 0 w 169"/>
                <a:gd name="T7" fmla="*/ 0 h 168"/>
                <a:gd name="T8" fmla="*/ 0 w 169"/>
                <a:gd name="T9" fmla="*/ 0 h 168"/>
                <a:gd name="T10" fmla="*/ 0 w 169"/>
                <a:gd name="T11" fmla="*/ 0 h 168"/>
                <a:gd name="T12" fmla="*/ 0 w 169"/>
                <a:gd name="T13" fmla="*/ 0 h 168"/>
                <a:gd name="T14" fmla="*/ 0 w 169"/>
                <a:gd name="T15" fmla="*/ 0 h 168"/>
                <a:gd name="T16" fmla="*/ 0 w 169"/>
                <a:gd name="T17" fmla="*/ 0 h 16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9"/>
                <a:gd name="T28" fmla="*/ 0 h 168"/>
                <a:gd name="T29" fmla="*/ 169 w 169"/>
                <a:gd name="T30" fmla="*/ 168 h 16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9" h="168">
                  <a:moveTo>
                    <a:pt x="169" y="84"/>
                  </a:moveTo>
                  <a:lnTo>
                    <a:pt x="144" y="25"/>
                  </a:lnTo>
                  <a:lnTo>
                    <a:pt x="84" y="0"/>
                  </a:lnTo>
                  <a:lnTo>
                    <a:pt x="25" y="25"/>
                  </a:lnTo>
                  <a:lnTo>
                    <a:pt x="0" y="84"/>
                  </a:lnTo>
                  <a:lnTo>
                    <a:pt x="25" y="144"/>
                  </a:lnTo>
                  <a:lnTo>
                    <a:pt x="84" y="168"/>
                  </a:lnTo>
                  <a:lnTo>
                    <a:pt x="144" y="144"/>
                  </a:lnTo>
                  <a:lnTo>
                    <a:pt x="169" y="8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74" name="Freeform 3701"/>
            <p:cNvSpPr>
              <a:spLocks/>
            </p:cNvSpPr>
            <p:nvPr/>
          </p:nvSpPr>
          <p:spPr bwMode="auto">
            <a:xfrm>
              <a:off x="1244" y="3273"/>
              <a:ext cx="10" cy="8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59" y="45"/>
                  </a:moveTo>
                  <a:lnTo>
                    <a:pt x="59" y="0"/>
                  </a:lnTo>
                  <a:lnTo>
                    <a:pt x="0" y="45"/>
                  </a:lnTo>
                  <a:lnTo>
                    <a:pt x="5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75" name="Freeform 3702"/>
            <p:cNvSpPr>
              <a:spLocks/>
            </p:cNvSpPr>
            <p:nvPr/>
          </p:nvSpPr>
          <p:spPr bwMode="auto">
            <a:xfrm>
              <a:off x="1244" y="3273"/>
              <a:ext cx="10" cy="8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5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76" name="Rectangle 3703"/>
            <p:cNvSpPr>
              <a:spLocks noChangeArrowheads="1"/>
            </p:cNvSpPr>
            <p:nvPr/>
          </p:nvSpPr>
          <p:spPr bwMode="auto">
            <a:xfrm>
              <a:off x="1244" y="3273"/>
              <a:ext cx="10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77" name="Freeform 3704"/>
            <p:cNvSpPr>
              <a:spLocks/>
            </p:cNvSpPr>
            <p:nvPr/>
          </p:nvSpPr>
          <p:spPr bwMode="auto">
            <a:xfrm>
              <a:off x="1335" y="3273"/>
              <a:ext cx="9" cy="8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59" y="45"/>
                  </a:moveTo>
                  <a:lnTo>
                    <a:pt x="59" y="0"/>
                  </a:lnTo>
                  <a:lnTo>
                    <a:pt x="0" y="45"/>
                  </a:lnTo>
                  <a:lnTo>
                    <a:pt x="59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78" name="Freeform 3705"/>
            <p:cNvSpPr>
              <a:spLocks/>
            </p:cNvSpPr>
            <p:nvPr/>
          </p:nvSpPr>
          <p:spPr bwMode="auto">
            <a:xfrm>
              <a:off x="1335" y="3273"/>
              <a:ext cx="9" cy="8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59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79" name="Rectangle 3706"/>
            <p:cNvSpPr>
              <a:spLocks noChangeArrowheads="1"/>
            </p:cNvSpPr>
            <p:nvPr/>
          </p:nvSpPr>
          <p:spPr bwMode="auto">
            <a:xfrm>
              <a:off x="1335" y="3273"/>
              <a:ext cx="9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80" name="Freeform 3707"/>
            <p:cNvSpPr>
              <a:spLocks/>
            </p:cNvSpPr>
            <p:nvPr/>
          </p:nvSpPr>
          <p:spPr bwMode="auto">
            <a:xfrm>
              <a:off x="1385" y="3273"/>
              <a:ext cx="9" cy="8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0"/>
                  </a:moveTo>
                  <a:lnTo>
                    <a:pt x="0" y="45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81" name="Freeform 3708"/>
            <p:cNvSpPr>
              <a:spLocks/>
            </p:cNvSpPr>
            <p:nvPr/>
          </p:nvSpPr>
          <p:spPr bwMode="auto">
            <a:xfrm>
              <a:off x="1385" y="3273"/>
              <a:ext cx="9" cy="8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45"/>
                  </a:moveTo>
                  <a:lnTo>
                    <a:pt x="58" y="0"/>
                  </a:lnTo>
                  <a:lnTo>
                    <a:pt x="5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82" name="Rectangle 3709"/>
            <p:cNvSpPr>
              <a:spLocks noChangeArrowheads="1"/>
            </p:cNvSpPr>
            <p:nvPr/>
          </p:nvSpPr>
          <p:spPr bwMode="auto">
            <a:xfrm>
              <a:off x="1385" y="3273"/>
              <a:ext cx="9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383" name="Freeform 3710"/>
            <p:cNvSpPr>
              <a:spLocks/>
            </p:cNvSpPr>
            <p:nvPr/>
          </p:nvSpPr>
          <p:spPr bwMode="auto">
            <a:xfrm>
              <a:off x="1326" y="3277"/>
              <a:ext cx="11" cy="25"/>
            </a:xfrm>
            <a:custGeom>
              <a:avLst/>
              <a:gdLst>
                <a:gd name="T0" fmla="*/ 0 w 69"/>
                <a:gd name="T1" fmla="*/ 0 h 167"/>
                <a:gd name="T2" fmla="*/ 0 w 69"/>
                <a:gd name="T3" fmla="*/ 0 h 167"/>
                <a:gd name="T4" fmla="*/ 0 w 69"/>
                <a:gd name="T5" fmla="*/ 0 h 167"/>
                <a:gd name="T6" fmla="*/ 0 w 69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167"/>
                <a:gd name="T14" fmla="*/ 69 w 69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167">
                  <a:moveTo>
                    <a:pt x="0" y="0"/>
                  </a:moveTo>
                  <a:lnTo>
                    <a:pt x="45" y="0"/>
                  </a:lnTo>
                  <a:lnTo>
                    <a:pt x="69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84" name="Freeform 3711"/>
            <p:cNvSpPr>
              <a:spLocks/>
            </p:cNvSpPr>
            <p:nvPr/>
          </p:nvSpPr>
          <p:spPr bwMode="auto">
            <a:xfrm>
              <a:off x="1333" y="3277"/>
              <a:ext cx="10" cy="25"/>
            </a:xfrm>
            <a:custGeom>
              <a:avLst/>
              <a:gdLst>
                <a:gd name="T0" fmla="*/ 0 w 56"/>
                <a:gd name="T1" fmla="*/ 0 h 167"/>
                <a:gd name="T2" fmla="*/ 0 w 56"/>
                <a:gd name="T3" fmla="*/ 0 h 167"/>
                <a:gd name="T4" fmla="*/ 0 w 56"/>
                <a:gd name="T5" fmla="*/ 0 h 167"/>
                <a:gd name="T6" fmla="*/ 0 w 56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167"/>
                <a:gd name="T14" fmla="*/ 56 w 56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167">
                  <a:moveTo>
                    <a:pt x="0" y="0"/>
                  </a:moveTo>
                  <a:lnTo>
                    <a:pt x="24" y="167"/>
                  </a:lnTo>
                  <a:lnTo>
                    <a:pt x="56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85" name="Freeform 3712"/>
            <p:cNvSpPr>
              <a:spLocks/>
            </p:cNvSpPr>
            <p:nvPr/>
          </p:nvSpPr>
          <p:spPr bwMode="auto">
            <a:xfrm>
              <a:off x="1326" y="3277"/>
              <a:ext cx="17" cy="25"/>
            </a:xfrm>
            <a:custGeom>
              <a:avLst/>
              <a:gdLst>
                <a:gd name="T0" fmla="*/ 0 w 101"/>
                <a:gd name="T1" fmla="*/ 0 h 167"/>
                <a:gd name="T2" fmla="*/ 0 w 101"/>
                <a:gd name="T3" fmla="*/ 0 h 167"/>
                <a:gd name="T4" fmla="*/ 0 w 101"/>
                <a:gd name="T5" fmla="*/ 0 h 167"/>
                <a:gd name="T6" fmla="*/ 0 w 101"/>
                <a:gd name="T7" fmla="*/ 0 h 167"/>
                <a:gd name="T8" fmla="*/ 0 w 101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67"/>
                <a:gd name="T17" fmla="*/ 101 w 101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67">
                  <a:moveTo>
                    <a:pt x="0" y="0"/>
                  </a:moveTo>
                  <a:lnTo>
                    <a:pt x="45" y="0"/>
                  </a:lnTo>
                  <a:lnTo>
                    <a:pt x="101" y="135"/>
                  </a:lnTo>
                  <a:lnTo>
                    <a:pt x="69" y="167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86" name="Line 3713"/>
            <p:cNvSpPr>
              <a:spLocks noChangeShapeType="1"/>
            </p:cNvSpPr>
            <p:nvPr/>
          </p:nvSpPr>
          <p:spPr bwMode="auto">
            <a:xfrm flipH="1">
              <a:off x="1338" y="3298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87" name="Freeform 3714"/>
            <p:cNvSpPr>
              <a:spLocks/>
            </p:cNvSpPr>
            <p:nvPr/>
          </p:nvSpPr>
          <p:spPr bwMode="auto">
            <a:xfrm>
              <a:off x="1352" y="3302"/>
              <a:ext cx="12" cy="12"/>
            </a:xfrm>
            <a:custGeom>
              <a:avLst/>
              <a:gdLst>
                <a:gd name="T0" fmla="*/ 0 w 79"/>
                <a:gd name="T1" fmla="*/ 0 h 72"/>
                <a:gd name="T2" fmla="*/ 0 w 79"/>
                <a:gd name="T3" fmla="*/ 0 h 72"/>
                <a:gd name="T4" fmla="*/ 0 w 79"/>
                <a:gd name="T5" fmla="*/ 0 h 72"/>
                <a:gd name="T6" fmla="*/ 0 w 79"/>
                <a:gd name="T7" fmla="*/ 0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2"/>
                <a:gd name="T14" fmla="*/ 79 w 79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2">
                  <a:moveTo>
                    <a:pt x="0" y="39"/>
                  </a:moveTo>
                  <a:lnTo>
                    <a:pt x="16" y="0"/>
                  </a:lnTo>
                  <a:lnTo>
                    <a:pt x="79" y="72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88" name="Freeform 3715"/>
            <p:cNvSpPr>
              <a:spLocks/>
            </p:cNvSpPr>
            <p:nvPr/>
          </p:nvSpPr>
          <p:spPr bwMode="auto">
            <a:xfrm>
              <a:off x="1354" y="3302"/>
              <a:ext cx="10" cy="12"/>
            </a:xfrm>
            <a:custGeom>
              <a:avLst/>
              <a:gdLst>
                <a:gd name="T0" fmla="*/ 0 w 63"/>
                <a:gd name="T1" fmla="*/ 0 h 72"/>
                <a:gd name="T2" fmla="*/ 0 w 63"/>
                <a:gd name="T3" fmla="*/ 0 h 72"/>
                <a:gd name="T4" fmla="*/ 0 w 63"/>
                <a:gd name="T5" fmla="*/ 0 h 72"/>
                <a:gd name="T6" fmla="*/ 0 w 63"/>
                <a:gd name="T7" fmla="*/ 0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72"/>
                <a:gd name="T14" fmla="*/ 63 w 63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72">
                  <a:moveTo>
                    <a:pt x="0" y="0"/>
                  </a:moveTo>
                  <a:lnTo>
                    <a:pt x="63" y="72"/>
                  </a:lnTo>
                  <a:lnTo>
                    <a:pt x="63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89" name="Freeform 3716"/>
            <p:cNvSpPr>
              <a:spLocks/>
            </p:cNvSpPr>
            <p:nvPr/>
          </p:nvSpPr>
          <p:spPr bwMode="auto">
            <a:xfrm>
              <a:off x="1352" y="3302"/>
              <a:ext cx="12" cy="12"/>
            </a:xfrm>
            <a:custGeom>
              <a:avLst/>
              <a:gdLst>
                <a:gd name="T0" fmla="*/ 0 w 79"/>
                <a:gd name="T1" fmla="*/ 0 h 72"/>
                <a:gd name="T2" fmla="*/ 0 w 79"/>
                <a:gd name="T3" fmla="*/ 0 h 72"/>
                <a:gd name="T4" fmla="*/ 0 w 79"/>
                <a:gd name="T5" fmla="*/ 0 h 72"/>
                <a:gd name="T6" fmla="*/ 0 w 79"/>
                <a:gd name="T7" fmla="*/ 0 h 72"/>
                <a:gd name="T8" fmla="*/ 0 w 79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72"/>
                <a:gd name="T17" fmla="*/ 79 w 79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72">
                  <a:moveTo>
                    <a:pt x="0" y="39"/>
                  </a:moveTo>
                  <a:lnTo>
                    <a:pt x="16" y="0"/>
                  </a:lnTo>
                  <a:lnTo>
                    <a:pt x="79" y="25"/>
                  </a:lnTo>
                  <a:lnTo>
                    <a:pt x="79" y="72"/>
                  </a:lnTo>
                  <a:lnTo>
                    <a:pt x="0" y="3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90" name="Freeform 3717"/>
            <p:cNvSpPr>
              <a:spLocks/>
            </p:cNvSpPr>
            <p:nvPr/>
          </p:nvSpPr>
          <p:spPr bwMode="auto">
            <a:xfrm>
              <a:off x="1364" y="3306"/>
              <a:ext cx="13" cy="8"/>
            </a:xfrm>
            <a:custGeom>
              <a:avLst/>
              <a:gdLst>
                <a:gd name="T0" fmla="*/ 0 w 78"/>
                <a:gd name="T1" fmla="*/ 0 h 47"/>
                <a:gd name="T2" fmla="*/ 0 w 78"/>
                <a:gd name="T3" fmla="*/ 0 h 47"/>
                <a:gd name="T4" fmla="*/ 0 w 78"/>
                <a:gd name="T5" fmla="*/ 0 h 47"/>
                <a:gd name="T6" fmla="*/ 0 w 78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47"/>
                <a:gd name="T14" fmla="*/ 78 w 78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47">
                  <a:moveTo>
                    <a:pt x="0" y="47"/>
                  </a:moveTo>
                  <a:lnTo>
                    <a:pt x="0" y="0"/>
                  </a:lnTo>
                  <a:lnTo>
                    <a:pt x="78" y="14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91" name="Freeform 3718"/>
            <p:cNvSpPr>
              <a:spLocks/>
            </p:cNvSpPr>
            <p:nvPr/>
          </p:nvSpPr>
          <p:spPr bwMode="auto">
            <a:xfrm>
              <a:off x="1364" y="3302"/>
              <a:ext cx="13" cy="7"/>
            </a:xfrm>
            <a:custGeom>
              <a:avLst/>
              <a:gdLst>
                <a:gd name="T0" fmla="*/ 0 w 78"/>
                <a:gd name="T1" fmla="*/ 0 h 39"/>
                <a:gd name="T2" fmla="*/ 0 w 78"/>
                <a:gd name="T3" fmla="*/ 0 h 39"/>
                <a:gd name="T4" fmla="*/ 0 w 78"/>
                <a:gd name="T5" fmla="*/ 0 h 39"/>
                <a:gd name="T6" fmla="*/ 0 w 78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9"/>
                <a:gd name="T14" fmla="*/ 78 w 78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9">
                  <a:moveTo>
                    <a:pt x="0" y="25"/>
                  </a:moveTo>
                  <a:lnTo>
                    <a:pt x="78" y="39"/>
                  </a:lnTo>
                  <a:lnTo>
                    <a:pt x="63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92" name="Freeform 3719"/>
            <p:cNvSpPr>
              <a:spLocks/>
            </p:cNvSpPr>
            <p:nvPr/>
          </p:nvSpPr>
          <p:spPr bwMode="auto">
            <a:xfrm>
              <a:off x="1364" y="3302"/>
              <a:ext cx="13" cy="12"/>
            </a:xfrm>
            <a:custGeom>
              <a:avLst/>
              <a:gdLst>
                <a:gd name="T0" fmla="*/ 0 w 78"/>
                <a:gd name="T1" fmla="*/ 0 h 72"/>
                <a:gd name="T2" fmla="*/ 0 w 78"/>
                <a:gd name="T3" fmla="*/ 0 h 72"/>
                <a:gd name="T4" fmla="*/ 0 w 78"/>
                <a:gd name="T5" fmla="*/ 0 h 72"/>
                <a:gd name="T6" fmla="*/ 0 w 78"/>
                <a:gd name="T7" fmla="*/ 0 h 72"/>
                <a:gd name="T8" fmla="*/ 0 w 78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2"/>
                <a:gd name="T17" fmla="*/ 78 w 78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2">
                  <a:moveTo>
                    <a:pt x="0" y="72"/>
                  </a:moveTo>
                  <a:lnTo>
                    <a:pt x="0" y="25"/>
                  </a:lnTo>
                  <a:lnTo>
                    <a:pt x="63" y="0"/>
                  </a:lnTo>
                  <a:lnTo>
                    <a:pt x="78" y="39"/>
                  </a:lnTo>
                  <a:lnTo>
                    <a:pt x="0" y="7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93" name="Line 3720"/>
            <p:cNvSpPr>
              <a:spLocks noChangeShapeType="1"/>
            </p:cNvSpPr>
            <p:nvPr/>
          </p:nvSpPr>
          <p:spPr bwMode="auto">
            <a:xfrm flipH="1" flipV="1">
              <a:off x="1386" y="3298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94" name="Freeform 3721"/>
            <p:cNvSpPr>
              <a:spLocks/>
            </p:cNvSpPr>
            <p:nvPr/>
          </p:nvSpPr>
          <p:spPr bwMode="auto">
            <a:xfrm>
              <a:off x="1386" y="3277"/>
              <a:ext cx="17" cy="25"/>
            </a:xfrm>
            <a:custGeom>
              <a:avLst/>
              <a:gdLst>
                <a:gd name="T0" fmla="*/ 0 w 102"/>
                <a:gd name="T1" fmla="*/ 0 h 167"/>
                <a:gd name="T2" fmla="*/ 0 w 102"/>
                <a:gd name="T3" fmla="*/ 0 h 167"/>
                <a:gd name="T4" fmla="*/ 0 w 102"/>
                <a:gd name="T5" fmla="*/ 0 h 167"/>
                <a:gd name="T6" fmla="*/ 0 w 102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"/>
                <a:gd name="T13" fmla="*/ 0 h 167"/>
                <a:gd name="T14" fmla="*/ 102 w 102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" h="167">
                  <a:moveTo>
                    <a:pt x="33" y="167"/>
                  </a:moveTo>
                  <a:lnTo>
                    <a:pt x="0" y="135"/>
                  </a:lnTo>
                  <a:lnTo>
                    <a:pt x="102" y="0"/>
                  </a:lnTo>
                  <a:lnTo>
                    <a:pt x="33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95" name="Freeform 3722"/>
            <p:cNvSpPr>
              <a:spLocks/>
            </p:cNvSpPr>
            <p:nvPr/>
          </p:nvSpPr>
          <p:spPr bwMode="auto">
            <a:xfrm>
              <a:off x="1386" y="3277"/>
              <a:ext cx="17" cy="21"/>
            </a:xfrm>
            <a:custGeom>
              <a:avLst/>
              <a:gdLst>
                <a:gd name="T0" fmla="*/ 0 w 102"/>
                <a:gd name="T1" fmla="*/ 0 h 135"/>
                <a:gd name="T2" fmla="*/ 0 w 102"/>
                <a:gd name="T3" fmla="*/ 0 h 135"/>
                <a:gd name="T4" fmla="*/ 0 w 102"/>
                <a:gd name="T5" fmla="*/ 0 h 135"/>
                <a:gd name="T6" fmla="*/ 0 w 102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"/>
                <a:gd name="T13" fmla="*/ 0 h 135"/>
                <a:gd name="T14" fmla="*/ 102 w 102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" h="135">
                  <a:moveTo>
                    <a:pt x="0" y="135"/>
                  </a:moveTo>
                  <a:lnTo>
                    <a:pt x="102" y="0"/>
                  </a:lnTo>
                  <a:lnTo>
                    <a:pt x="57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96" name="Freeform 3723"/>
            <p:cNvSpPr>
              <a:spLocks/>
            </p:cNvSpPr>
            <p:nvPr/>
          </p:nvSpPr>
          <p:spPr bwMode="auto">
            <a:xfrm>
              <a:off x="1386" y="3277"/>
              <a:ext cx="17" cy="25"/>
            </a:xfrm>
            <a:custGeom>
              <a:avLst/>
              <a:gdLst>
                <a:gd name="T0" fmla="*/ 0 w 102"/>
                <a:gd name="T1" fmla="*/ 0 h 167"/>
                <a:gd name="T2" fmla="*/ 0 w 102"/>
                <a:gd name="T3" fmla="*/ 0 h 167"/>
                <a:gd name="T4" fmla="*/ 0 w 102"/>
                <a:gd name="T5" fmla="*/ 0 h 167"/>
                <a:gd name="T6" fmla="*/ 0 w 102"/>
                <a:gd name="T7" fmla="*/ 0 h 167"/>
                <a:gd name="T8" fmla="*/ 0 w 102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167"/>
                <a:gd name="T17" fmla="*/ 102 w 102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167">
                  <a:moveTo>
                    <a:pt x="33" y="167"/>
                  </a:moveTo>
                  <a:lnTo>
                    <a:pt x="0" y="135"/>
                  </a:lnTo>
                  <a:lnTo>
                    <a:pt x="57" y="0"/>
                  </a:lnTo>
                  <a:lnTo>
                    <a:pt x="102" y="0"/>
                  </a:lnTo>
                  <a:lnTo>
                    <a:pt x="33" y="16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97" name="Line 3724"/>
            <p:cNvSpPr>
              <a:spLocks noChangeShapeType="1"/>
            </p:cNvSpPr>
            <p:nvPr/>
          </p:nvSpPr>
          <p:spPr bwMode="auto">
            <a:xfrm>
              <a:off x="1396" y="3277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98" name="Freeform 3725"/>
            <p:cNvSpPr>
              <a:spLocks/>
            </p:cNvSpPr>
            <p:nvPr/>
          </p:nvSpPr>
          <p:spPr bwMode="auto">
            <a:xfrm>
              <a:off x="1230" y="3316"/>
              <a:ext cx="179" cy="7"/>
            </a:xfrm>
            <a:custGeom>
              <a:avLst/>
              <a:gdLst>
                <a:gd name="T0" fmla="*/ 0 w 1087"/>
                <a:gd name="T1" fmla="*/ 0 h 45"/>
                <a:gd name="T2" fmla="*/ 0 w 1087"/>
                <a:gd name="T3" fmla="*/ 0 h 45"/>
                <a:gd name="T4" fmla="*/ 0 w 1087"/>
                <a:gd name="T5" fmla="*/ 0 h 45"/>
                <a:gd name="T6" fmla="*/ 0 w 10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7"/>
                <a:gd name="T13" fmla="*/ 0 h 45"/>
                <a:gd name="T14" fmla="*/ 1087 w 10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7" h="45">
                  <a:moveTo>
                    <a:pt x="1087" y="45"/>
                  </a:moveTo>
                  <a:lnTo>
                    <a:pt x="1087" y="0"/>
                  </a:lnTo>
                  <a:lnTo>
                    <a:pt x="0" y="45"/>
                  </a:lnTo>
                  <a:lnTo>
                    <a:pt x="1087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399" name="Freeform 3726"/>
            <p:cNvSpPr>
              <a:spLocks/>
            </p:cNvSpPr>
            <p:nvPr/>
          </p:nvSpPr>
          <p:spPr bwMode="auto">
            <a:xfrm>
              <a:off x="1230" y="3316"/>
              <a:ext cx="179" cy="7"/>
            </a:xfrm>
            <a:custGeom>
              <a:avLst/>
              <a:gdLst>
                <a:gd name="T0" fmla="*/ 0 w 1087"/>
                <a:gd name="T1" fmla="*/ 0 h 45"/>
                <a:gd name="T2" fmla="*/ 0 w 1087"/>
                <a:gd name="T3" fmla="*/ 0 h 45"/>
                <a:gd name="T4" fmla="*/ 0 w 1087"/>
                <a:gd name="T5" fmla="*/ 0 h 45"/>
                <a:gd name="T6" fmla="*/ 0 w 10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7"/>
                <a:gd name="T13" fmla="*/ 0 h 45"/>
                <a:gd name="T14" fmla="*/ 1087 w 10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7" h="45">
                  <a:moveTo>
                    <a:pt x="1087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00" name="Rectangle 3727"/>
            <p:cNvSpPr>
              <a:spLocks noChangeArrowheads="1"/>
            </p:cNvSpPr>
            <p:nvPr/>
          </p:nvSpPr>
          <p:spPr bwMode="auto">
            <a:xfrm>
              <a:off x="1230" y="3316"/>
              <a:ext cx="17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01" name="Freeform 3728"/>
            <p:cNvSpPr>
              <a:spLocks/>
            </p:cNvSpPr>
            <p:nvPr/>
          </p:nvSpPr>
          <p:spPr bwMode="auto">
            <a:xfrm>
              <a:off x="1252" y="3230"/>
              <a:ext cx="135" cy="7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0"/>
                  </a:moveTo>
                  <a:lnTo>
                    <a:pt x="0" y="45"/>
                  </a:lnTo>
                  <a:lnTo>
                    <a:pt x="8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02" name="Freeform 3729"/>
            <p:cNvSpPr>
              <a:spLocks/>
            </p:cNvSpPr>
            <p:nvPr/>
          </p:nvSpPr>
          <p:spPr bwMode="auto">
            <a:xfrm>
              <a:off x="1252" y="3230"/>
              <a:ext cx="135" cy="7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45"/>
                  </a:moveTo>
                  <a:lnTo>
                    <a:pt x="815" y="0"/>
                  </a:lnTo>
                  <a:lnTo>
                    <a:pt x="81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03" name="Rectangle 3730"/>
            <p:cNvSpPr>
              <a:spLocks noChangeArrowheads="1"/>
            </p:cNvSpPr>
            <p:nvPr/>
          </p:nvSpPr>
          <p:spPr bwMode="auto">
            <a:xfrm>
              <a:off x="1252" y="3230"/>
              <a:ext cx="13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04" name="Freeform 3731"/>
            <p:cNvSpPr>
              <a:spLocks/>
            </p:cNvSpPr>
            <p:nvPr/>
          </p:nvSpPr>
          <p:spPr bwMode="auto">
            <a:xfrm>
              <a:off x="1326" y="2840"/>
              <a:ext cx="11" cy="27"/>
            </a:xfrm>
            <a:custGeom>
              <a:avLst/>
              <a:gdLst>
                <a:gd name="T0" fmla="*/ 0 w 69"/>
                <a:gd name="T1" fmla="*/ 0 h 166"/>
                <a:gd name="T2" fmla="*/ 0 w 69"/>
                <a:gd name="T3" fmla="*/ 0 h 166"/>
                <a:gd name="T4" fmla="*/ 0 w 69"/>
                <a:gd name="T5" fmla="*/ 0 h 166"/>
                <a:gd name="T6" fmla="*/ 0 w 69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166"/>
                <a:gd name="T14" fmla="*/ 69 w 69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166">
                  <a:moveTo>
                    <a:pt x="0" y="0"/>
                  </a:moveTo>
                  <a:lnTo>
                    <a:pt x="45" y="0"/>
                  </a:lnTo>
                  <a:lnTo>
                    <a:pt x="69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05" name="Freeform 3732"/>
            <p:cNvSpPr>
              <a:spLocks/>
            </p:cNvSpPr>
            <p:nvPr/>
          </p:nvSpPr>
          <p:spPr bwMode="auto">
            <a:xfrm>
              <a:off x="1333" y="2840"/>
              <a:ext cx="10" cy="27"/>
            </a:xfrm>
            <a:custGeom>
              <a:avLst/>
              <a:gdLst>
                <a:gd name="T0" fmla="*/ 0 w 56"/>
                <a:gd name="T1" fmla="*/ 0 h 166"/>
                <a:gd name="T2" fmla="*/ 0 w 56"/>
                <a:gd name="T3" fmla="*/ 0 h 166"/>
                <a:gd name="T4" fmla="*/ 0 w 56"/>
                <a:gd name="T5" fmla="*/ 0 h 166"/>
                <a:gd name="T6" fmla="*/ 0 w 56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166"/>
                <a:gd name="T14" fmla="*/ 56 w 56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166">
                  <a:moveTo>
                    <a:pt x="0" y="0"/>
                  </a:moveTo>
                  <a:lnTo>
                    <a:pt x="24" y="166"/>
                  </a:lnTo>
                  <a:lnTo>
                    <a:pt x="56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06" name="Freeform 3733"/>
            <p:cNvSpPr>
              <a:spLocks/>
            </p:cNvSpPr>
            <p:nvPr/>
          </p:nvSpPr>
          <p:spPr bwMode="auto">
            <a:xfrm>
              <a:off x="1326" y="2840"/>
              <a:ext cx="17" cy="27"/>
            </a:xfrm>
            <a:custGeom>
              <a:avLst/>
              <a:gdLst>
                <a:gd name="T0" fmla="*/ 0 w 101"/>
                <a:gd name="T1" fmla="*/ 0 h 166"/>
                <a:gd name="T2" fmla="*/ 0 w 101"/>
                <a:gd name="T3" fmla="*/ 0 h 166"/>
                <a:gd name="T4" fmla="*/ 0 w 101"/>
                <a:gd name="T5" fmla="*/ 0 h 166"/>
                <a:gd name="T6" fmla="*/ 0 w 101"/>
                <a:gd name="T7" fmla="*/ 0 h 166"/>
                <a:gd name="T8" fmla="*/ 0 w 101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66"/>
                <a:gd name="T17" fmla="*/ 101 w 101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66">
                  <a:moveTo>
                    <a:pt x="0" y="0"/>
                  </a:moveTo>
                  <a:lnTo>
                    <a:pt x="45" y="0"/>
                  </a:lnTo>
                  <a:lnTo>
                    <a:pt x="101" y="134"/>
                  </a:lnTo>
                  <a:lnTo>
                    <a:pt x="69" y="166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07" name="Line 3734"/>
            <p:cNvSpPr>
              <a:spLocks noChangeShapeType="1"/>
            </p:cNvSpPr>
            <p:nvPr/>
          </p:nvSpPr>
          <p:spPr bwMode="auto">
            <a:xfrm flipH="1">
              <a:off x="1338" y="2862"/>
              <a:ext cx="5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08" name="Freeform 3735"/>
            <p:cNvSpPr>
              <a:spLocks/>
            </p:cNvSpPr>
            <p:nvPr/>
          </p:nvSpPr>
          <p:spPr bwMode="auto">
            <a:xfrm>
              <a:off x="1352" y="2867"/>
              <a:ext cx="12" cy="11"/>
            </a:xfrm>
            <a:custGeom>
              <a:avLst/>
              <a:gdLst>
                <a:gd name="T0" fmla="*/ 0 w 79"/>
                <a:gd name="T1" fmla="*/ 0 h 72"/>
                <a:gd name="T2" fmla="*/ 0 w 79"/>
                <a:gd name="T3" fmla="*/ 0 h 72"/>
                <a:gd name="T4" fmla="*/ 0 w 79"/>
                <a:gd name="T5" fmla="*/ 0 h 72"/>
                <a:gd name="T6" fmla="*/ 0 w 79"/>
                <a:gd name="T7" fmla="*/ 0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72"/>
                <a:gd name="T14" fmla="*/ 79 w 79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72">
                  <a:moveTo>
                    <a:pt x="0" y="39"/>
                  </a:moveTo>
                  <a:lnTo>
                    <a:pt x="16" y="0"/>
                  </a:lnTo>
                  <a:lnTo>
                    <a:pt x="79" y="72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09" name="Freeform 3736"/>
            <p:cNvSpPr>
              <a:spLocks/>
            </p:cNvSpPr>
            <p:nvPr/>
          </p:nvSpPr>
          <p:spPr bwMode="auto">
            <a:xfrm>
              <a:off x="1354" y="2867"/>
              <a:ext cx="10" cy="11"/>
            </a:xfrm>
            <a:custGeom>
              <a:avLst/>
              <a:gdLst>
                <a:gd name="T0" fmla="*/ 0 w 63"/>
                <a:gd name="T1" fmla="*/ 0 h 72"/>
                <a:gd name="T2" fmla="*/ 0 w 63"/>
                <a:gd name="T3" fmla="*/ 0 h 72"/>
                <a:gd name="T4" fmla="*/ 0 w 63"/>
                <a:gd name="T5" fmla="*/ 0 h 72"/>
                <a:gd name="T6" fmla="*/ 0 w 63"/>
                <a:gd name="T7" fmla="*/ 0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72"/>
                <a:gd name="T14" fmla="*/ 63 w 63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72">
                  <a:moveTo>
                    <a:pt x="0" y="0"/>
                  </a:moveTo>
                  <a:lnTo>
                    <a:pt x="63" y="72"/>
                  </a:lnTo>
                  <a:lnTo>
                    <a:pt x="63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10" name="Freeform 3737"/>
            <p:cNvSpPr>
              <a:spLocks/>
            </p:cNvSpPr>
            <p:nvPr/>
          </p:nvSpPr>
          <p:spPr bwMode="auto">
            <a:xfrm>
              <a:off x="1352" y="2867"/>
              <a:ext cx="12" cy="11"/>
            </a:xfrm>
            <a:custGeom>
              <a:avLst/>
              <a:gdLst>
                <a:gd name="T0" fmla="*/ 0 w 79"/>
                <a:gd name="T1" fmla="*/ 0 h 72"/>
                <a:gd name="T2" fmla="*/ 0 w 79"/>
                <a:gd name="T3" fmla="*/ 0 h 72"/>
                <a:gd name="T4" fmla="*/ 0 w 79"/>
                <a:gd name="T5" fmla="*/ 0 h 72"/>
                <a:gd name="T6" fmla="*/ 0 w 79"/>
                <a:gd name="T7" fmla="*/ 0 h 72"/>
                <a:gd name="T8" fmla="*/ 0 w 79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72"/>
                <a:gd name="T17" fmla="*/ 79 w 79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72">
                  <a:moveTo>
                    <a:pt x="0" y="39"/>
                  </a:moveTo>
                  <a:lnTo>
                    <a:pt x="16" y="0"/>
                  </a:lnTo>
                  <a:lnTo>
                    <a:pt x="79" y="27"/>
                  </a:lnTo>
                  <a:lnTo>
                    <a:pt x="79" y="72"/>
                  </a:lnTo>
                  <a:lnTo>
                    <a:pt x="0" y="3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11" name="Freeform 3738"/>
            <p:cNvSpPr>
              <a:spLocks/>
            </p:cNvSpPr>
            <p:nvPr/>
          </p:nvSpPr>
          <p:spPr bwMode="auto">
            <a:xfrm>
              <a:off x="1364" y="2871"/>
              <a:ext cx="13" cy="7"/>
            </a:xfrm>
            <a:custGeom>
              <a:avLst/>
              <a:gdLst>
                <a:gd name="T0" fmla="*/ 0 w 78"/>
                <a:gd name="T1" fmla="*/ 0 h 45"/>
                <a:gd name="T2" fmla="*/ 0 w 78"/>
                <a:gd name="T3" fmla="*/ 0 h 45"/>
                <a:gd name="T4" fmla="*/ 0 w 78"/>
                <a:gd name="T5" fmla="*/ 0 h 45"/>
                <a:gd name="T6" fmla="*/ 0 w 7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45"/>
                <a:gd name="T14" fmla="*/ 78 w 7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45">
                  <a:moveTo>
                    <a:pt x="0" y="45"/>
                  </a:moveTo>
                  <a:lnTo>
                    <a:pt x="0" y="0"/>
                  </a:lnTo>
                  <a:lnTo>
                    <a:pt x="78" y="1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12" name="Freeform 3739"/>
            <p:cNvSpPr>
              <a:spLocks/>
            </p:cNvSpPr>
            <p:nvPr/>
          </p:nvSpPr>
          <p:spPr bwMode="auto">
            <a:xfrm>
              <a:off x="1364" y="2867"/>
              <a:ext cx="13" cy="5"/>
            </a:xfrm>
            <a:custGeom>
              <a:avLst/>
              <a:gdLst>
                <a:gd name="T0" fmla="*/ 0 w 78"/>
                <a:gd name="T1" fmla="*/ 0 h 39"/>
                <a:gd name="T2" fmla="*/ 0 w 78"/>
                <a:gd name="T3" fmla="*/ 0 h 39"/>
                <a:gd name="T4" fmla="*/ 0 w 78"/>
                <a:gd name="T5" fmla="*/ 0 h 39"/>
                <a:gd name="T6" fmla="*/ 0 w 78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9"/>
                <a:gd name="T14" fmla="*/ 78 w 78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9">
                  <a:moveTo>
                    <a:pt x="0" y="27"/>
                  </a:moveTo>
                  <a:lnTo>
                    <a:pt x="78" y="39"/>
                  </a:lnTo>
                  <a:lnTo>
                    <a:pt x="63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13" name="Freeform 3740"/>
            <p:cNvSpPr>
              <a:spLocks/>
            </p:cNvSpPr>
            <p:nvPr/>
          </p:nvSpPr>
          <p:spPr bwMode="auto">
            <a:xfrm>
              <a:off x="1364" y="2867"/>
              <a:ext cx="13" cy="11"/>
            </a:xfrm>
            <a:custGeom>
              <a:avLst/>
              <a:gdLst>
                <a:gd name="T0" fmla="*/ 0 w 78"/>
                <a:gd name="T1" fmla="*/ 0 h 72"/>
                <a:gd name="T2" fmla="*/ 0 w 78"/>
                <a:gd name="T3" fmla="*/ 0 h 72"/>
                <a:gd name="T4" fmla="*/ 0 w 78"/>
                <a:gd name="T5" fmla="*/ 0 h 72"/>
                <a:gd name="T6" fmla="*/ 0 w 78"/>
                <a:gd name="T7" fmla="*/ 0 h 72"/>
                <a:gd name="T8" fmla="*/ 0 w 78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2"/>
                <a:gd name="T17" fmla="*/ 78 w 78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2">
                  <a:moveTo>
                    <a:pt x="0" y="72"/>
                  </a:moveTo>
                  <a:lnTo>
                    <a:pt x="0" y="27"/>
                  </a:lnTo>
                  <a:lnTo>
                    <a:pt x="63" y="0"/>
                  </a:lnTo>
                  <a:lnTo>
                    <a:pt x="78" y="39"/>
                  </a:lnTo>
                  <a:lnTo>
                    <a:pt x="0" y="7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14" name="Line 3741"/>
            <p:cNvSpPr>
              <a:spLocks noChangeShapeType="1"/>
            </p:cNvSpPr>
            <p:nvPr/>
          </p:nvSpPr>
          <p:spPr bwMode="auto">
            <a:xfrm flipH="1" flipV="1">
              <a:off x="1386" y="2862"/>
              <a:ext cx="5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15" name="Freeform 3742"/>
            <p:cNvSpPr>
              <a:spLocks/>
            </p:cNvSpPr>
            <p:nvPr/>
          </p:nvSpPr>
          <p:spPr bwMode="auto">
            <a:xfrm>
              <a:off x="1386" y="2840"/>
              <a:ext cx="17" cy="27"/>
            </a:xfrm>
            <a:custGeom>
              <a:avLst/>
              <a:gdLst>
                <a:gd name="T0" fmla="*/ 0 w 102"/>
                <a:gd name="T1" fmla="*/ 0 h 166"/>
                <a:gd name="T2" fmla="*/ 0 w 102"/>
                <a:gd name="T3" fmla="*/ 0 h 166"/>
                <a:gd name="T4" fmla="*/ 0 w 102"/>
                <a:gd name="T5" fmla="*/ 0 h 166"/>
                <a:gd name="T6" fmla="*/ 0 w 102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"/>
                <a:gd name="T13" fmla="*/ 0 h 166"/>
                <a:gd name="T14" fmla="*/ 102 w 102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" h="166">
                  <a:moveTo>
                    <a:pt x="33" y="166"/>
                  </a:moveTo>
                  <a:lnTo>
                    <a:pt x="0" y="134"/>
                  </a:lnTo>
                  <a:lnTo>
                    <a:pt x="102" y="0"/>
                  </a:lnTo>
                  <a:lnTo>
                    <a:pt x="33" y="1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16" name="Freeform 3743"/>
            <p:cNvSpPr>
              <a:spLocks/>
            </p:cNvSpPr>
            <p:nvPr/>
          </p:nvSpPr>
          <p:spPr bwMode="auto">
            <a:xfrm>
              <a:off x="1386" y="2840"/>
              <a:ext cx="17" cy="22"/>
            </a:xfrm>
            <a:custGeom>
              <a:avLst/>
              <a:gdLst>
                <a:gd name="T0" fmla="*/ 0 w 102"/>
                <a:gd name="T1" fmla="*/ 0 h 134"/>
                <a:gd name="T2" fmla="*/ 0 w 102"/>
                <a:gd name="T3" fmla="*/ 0 h 134"/>
                <a:gd name="T4" fmla="*/ 0 w 102"/>
                <a:gd name="T5" fmla="*/ 0 h 134"/>
                <a:gd name="T6" fmla="*/ 0 w 102"/>
                <a:gd name="T7" fmla="*/ 0 h 1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2"/>
                <a:gd name="T13" fmla="*/ 0 h 134"/>
                <a:gd name="T14" fmla="*/ 102 w 102"/>
                <a:gd name="T15" fmla="*/ 134 h 1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2" h="134">
                  <a:moveTo>
                    <a:pt x="0" y="134"/>
                  </a:moveTo>
                  <a:lnTo>
                    <a:pt x="102" y="0"/>
                  </a:lnTo>
                  <a:lnTo>
                    <a:pt x="57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17" name="Freeform 3744"/>
            <p:cNvSpPr>
              <a:spLocks/>
            </p:cNvSpPr>
            <p:nvPr/>
          </p:nvSpPr>
          <p:spPr bwMode="auto">
            <a:xfrm>
              <a:off x="1386" y="2840"/>
              <a:ext cx="17" cy="27"/>
            </a:xfrm>
            <a:custGeom>
              <a:avLst/>
              <a:gdLst>
                <a:gd name="T0" fmla="*/ 0 w 102"/>
                <a:gd name="T1" fmla="*/ 0 h 166"/>
                <a:gd name="T2" fmla="*/ 0 w 102"/>
                <a:gd name="T3" fmla="*/ 0 h 166"/>
                <a:gd name="T4" fmla="*/ 0 w 102"/>
                <a:gd name="T5" fmla="*/ 0 h 166"/>
                <a:gd name="T6" fmla="*/ 0 w 102"/>
                <a:gd name="T7" fmla="*/ 0 h 166"/>
                <a:gd name="T8" fmla="*/ 0 w 102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166"/>
                <a:gd name="T17" fmla="*/ 102 w 102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166">
                  <a:moveTo>
                    <a:pt x="33" y="166"/>
                  </a:moveTo>
                  <a:lnTo>
                    <a:pt x="0" y="134"/>
                  </a:lnTo>
                  <a:lnTo>
                    <a:pt x="57" y="0"/>
                  </a:lnTo>
                  <a:lnTo>
                    <a:pt x="102" y="0"/>
                  </a:lnTo>
                  <a:lnTo>
                    <a:pt x="33" y="1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18" name="Line 3745"/>
            <p:cNvSpPr>
              <a:spLocks noChangeShapeType="1"/>
            </p:cNvSpPr>
            <p:nvPr/>
          </p:nvSpPr>
          <p:spPr bwMode="auto">
            <a:xfrm>
              <a:off x="1396" y="2840"/>
              <a:ext cx="7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19" name="Freeform 3746"/>
            <p:cNvSpPr>
              <a:spLocks/>
            </p:cNvSpPr>
            <p:nvPr/>
          </p:nvSpPr>
          <p:spPr bwMode="auto">
            <a:xfrm>
              <a:off x="1230" y="2880"/>
              <a:ext cx="179" cy="8"/>
            </a:xfrm>
            <a:custGeom>
              <a:avLst/>
              <a:gdLst>
                <a:gd name="T0" fmla="*/ 0 w 1087"/>
                <a:gd name="T1" fmla="*/ 0 h 45"/>
                <a:gd name="T2" fmla="*/ 0 w 1087"/>
                <a:gd name="T3" fmla="*/ 0 h 45"/>
                <a:gd name="T4" fmla="*/ 0 w 1087"/>
                <a:gd name="T5" fmla="*/ 0 h 45"/>
                <a:gd name="T6" fmla="*/ 0 w 10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7"/>
                <a:gd name="T13" fmla="*/ 0 h 45"/>
                <a:gd name="T14" fmla="*/ 1087 w 10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7" h="45">
                  <a:moveTo>
                    <a:pt x="1087" y="45"/>
                  </a:moveTo>
                  <a:lnTo>
                    <a:pt x="1087" y="0"/>
                  </a:lnTo>
                  <a:lnTo>
                    <a:pt x="0" y="45"/>
                  </a:lnTo>
                  <a:lnTo>
                    <a:pt x="1087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20" name="Freeform 3747"/>
            <p:cNvSpPr>
              <a:spLocks/>
            </p:cNvSpPr>
            <p:nvPr/>
          </p:nvSpPr>
          <p:spPr bwMode="auto">
            <a:xfrm>
              <a:off x="1230" y="2880"/>
              <a:ext cx="179" cy="8"/>
            </a:xfrm>
            <a:custGeom>
              <a:avLst/>
              <a:gdLst>
                <a:gd name="T0" fmla="*/ 0 w 1087"/>
                <a:gd name="T1" fmla="*/ 0 h 45"/>
                <a:gd name="T2" fmla="*/ 0 w 1087"/>
                <a:gd name="T3" fmla="*/ 0 h 45"/>
                <a:gd name="T4" fmla="*/ 0 w 1087"/>
                <a:gd name="T5" fmla="*/ 0 h 45"/>
                <a:gd name="T6" fmla="*/ 0 w 10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7"/>
                <a:gd name="T13" fmla="*/ 0 h 45"/>
                <a:gd name="T14" fmla="*/ 1087 w 10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7" h="45">
                  <a:moveTo>
                    <a:pt x="1087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21" name="Rectangle 3748"/>
            <p:cNvSpPr>
              <a:spLocks noChangeArrowheads="1"/>
            </p:cNvSpPr>
            <p:nvPr/>
          </p:nvSpPr>
          <p:spPr bwMode="auto">
            <a:xfrm>
              <a:off x="1230" y="2880"/>
              <a:ext cx="179" cy="8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22" name="Freeform 3749"/>
            <p:cNvSpPr>
              <a:spLocks/>
            </p:cNvSpPr>
            <p:nvPr/>
          </p:nvSpPr>
          <p:spPr bwMode="auto">
            <a:xfrm>
              <a:off x="1252" y="2794"/>
              <a:ext cx="135" cy="7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0"/>
                  </a:moveTo>
                  <a:lnTo>
                    <a:pt x="0" y="45"/>
                  </a:lnTo>
                  <a:lnTo>
                    <a:pt x="8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23" name="Freeform 3750"/>
            <p:cNvSpPr>
              <a:spLocks/>
            </p:cNvSpPr>
            <p:nvPr/>
          </p:nvSpPr>
          <p:spPr bwMode="auto">
            <a:xfrm>
              <a:off x="1252" y="2794"/>
              <a:ext cx="135" cy="7"/>
            </a:xfrm>
            <a:custGeom>
              <a:avLst/>
              <a:gdLst>
                <a:gd name="T0" fmla="*/ 0 w 815"/>
                <a:gd name="T1" fmla="*/ 0 h 45"/>
                <a:gd name="T2" fmla="*/ 0 w 815"/>
                <a:gd name="T3" fmla="*/ 0 h 45"/>
                <a:gd name="T4" fmla="*/ 0 w 815"/>
                <a:gd name="T5" fmla="*/ 0 h 45"/>
                <a:gd name="T6" fmla="*/ 0 w 815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15"/>
                <a:gd name="T13" fmla="*/ 0 h 45"/>
                <a:gd name="T14" fmla="*/ 815 w 815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15" h="45">
                  <a:moveTo>
                    <a:pt x="0" y="45"/>
                  </a:moveTo>
                  <a:lnTo>
                    <a:pt x="815" y="0"/>
                  </a:lnTo>
                  <a:lnTo>
                    <a:pt x="815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24" name="Rectangle 3751"/>
            <p:cNvSpPr>
              <a:spLocks noChangeArrowheads="1"/>
            </p:cNvSpPr>
            <p:nvPr/>
          </p:nvSpPr>
          <p:spPr bwMode="auto">
            <a:xfrm>
              <a:off x="1252" y="2794"/>
              <a:ext cx="135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25" name="Freeform 3752"/>
            <p:cNvSpPr>
              <a:spLocks/>
            </p:cNvSpPr>
            <p:nvPr/>
          </p:nvSpPr>
          <p:spPr bwMode="auto">
            <a:xfrm>
              <a:off x="1226" y="2819"/>
              <a:ext cx="8" cy="65"/>
            </a:xfrm>
            <a:custGeom>
              <a:avLst/>
              <a:gdLst>
                <a:gd name="T0" fmla="*/ 0 w 45"/>
                <a:gd name="T1" fmla="*/ 0 h 408"/>
                <a:gd name="T2" fmla="*/ 0 w 45"/>
                <a:gd name="T3" fmla="*/ 0 h 408"/>
                <a:gd name="T4" fmla="*/ 0 w 45"/>
                <a:gd name="T5" fmla="*/ 0 h 408"/>
                <a:gd name="T6" fmla="*/ 0 w 45"/>
                <a:gd name="T7" fmla="*/ 0 h 4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8"/>
                <a:gd name="T14" fmla="*/ 45 w 45"/>
                <a:gd name="T15" fmla="*/ 408 h 4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8">
                  <a:moveTo>
                    <a:pt x="0" y="408"/>
                  </a:moveTo>
                  <a:lnTo>
                    <a:pt x="45" y="408"/>
                  </a:lnTo>
                  <a:lnTo>
                    <a:pt x="0" y="0"/>
                  </a:lnTo>
                  <a:lnTo>
                    <a:pt x="0" y="4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26" name="Freeform 3753"/>
            <p:cNvSpPr>
              <a:spLocks/>
            </p:cNvSpPr>
            <p:nvPr/>
          </p:nvSpPr>
          <p:spPr bwMode="auto">
            <a:xfrm>
              <a:off x="1226" y="2819"/>
              <a:ext cx="8" cy="65"/>
            </a:xfrm>
            <a:custGeom>
              <a:avLst/>
              <a:gdLst>
                <a:gd name="T0" fmla="*/ 0 w 45"/>
                <a:gd name="T1" fmla="*/ 0 h 408"/>
                <a:gd name="T2" fmla="*/ 0 w 45"/>
                <a:gd name="T3" fmla="*/ 0 h 408"/>
                <a:gd name="T4" fmla="*/ 0 w 45"/>
                <a:gd name="T5" fmla="*/ 0 h 408"/>
                <a:gd name="T6" fmla="*/ 0 w 45"/>
                <a:gd name="T7" fmla="*/ 0 h 4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8"/>
                <a:gd name="T14" fmla="*/ 45 w 45"/>
                <a:gd name="T15" fmla="*/ 408 h 4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8">
                  <a:moveTo>
                    <a:pt x="45" y="40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4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27" name="Rectangle 3754"/>
            <p:cNvSpPr>
              <a:spLocks noChangeArrowheads="1"/>
            </p:cNvSpPr>
            <p:nvPr/>
          </p:nvSpPr>
          <p:spPr bwMode="auto">
            <a:xfrm>
              <a:off x="1226" y="2819"/>
              <a:ext cx="8" cy="6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28" name="Freeform 3755"/>
            <p:cNvSpPr>
              <a:spLocks/>
            </p:cNvSpPr>
            <p:nvPr/>
          </p:nvSpPr>
          <p:spPr bwMode="auto">
            <a:xfrm>
              <a:off x="1227" y="3231"/>
              <a:ext cx="22" cy="27"/>
            </a:xfrm>
            <a:custGeom>
              <a:avLst/>
              <a:gdLst>
                <a:gd name="T0" fmla="*/ 0 w 136"/>
                <a:gd name="T1" fmla="*/ 0 h 169"/>
                <a:gd name="T2" fmla="*/ 0 w 136"/>
                <a:gd name="T3" fmla="*/ 0 h 169"/>
                <a:gd name="T4" fmla="*/ 0 w 136"/>
                <a:gd name="T5" fmla="*/ 0 h 169"/>
                <a:gd name="T6" fmla="*/ 0 w 136"/>
                <a:gd name="T7" fmla="*/ 0 h 1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169"/>
                <a:gd name="T14" fmla="*/ 136 w 136"/>
                <a:gd name="T15" fmla="*/ 169 h 1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169">
                  <a:moveTo>
                    <a:pt x="0" y="136"/>
                  </a:moveTo>
                  <a:lnTo>
                    <a:pt x="32" y="169"/>
                  </a:lnTo>
                  <a:lnTo>
                    <a:pt x="136" y="0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29" name="Freeform 3756"/>
            <p:cNvSpPr>
              <a:spLocks/>
            </p:cNvSpPr>
            <p:nvPr/>
          </p:nvSpPr>
          <p:spPr bwMode="auto">
            <a:xfrm>
              <a:off x="1233" y="3231"/>
              <a:ext cx="21" cy="27"/>
            </a:xfrm>
            <a:custGeom>
              <a:avLst/>
              <a:gdLst>
                <a:gd name="T0" fmla="*/ 0 w 136"/>
                <a:gd name="T1" fmla="*/ 0 h 169"/>
                <a:gd name="T2" fmla="*/ 0 w 136"/>
                <a:gd name="T3" fmla="*/ 0 h 169"/>
                <a:gd name="T4" fmla="*/ 0 w 136"/>
                <a:gd name="T5" fmla="*/ 0 h 169"/>
                <a:gd name="T6" fmla="*/ 0 w 136"/>
                <a:gd name="T7" fmla="*/ 0 h 1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169"/>
                <a:gd name="T14" fmla="*/ 136 w 136"/>
                <a:gd name="T15" fmla="*/ 169 h 1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169">
                  <a:moveTo>
                    <a:pt x="0" y="169"/>
                  </a:moveTo>
                  <a:lnTo>
                    <a:pt x="104" y="0"/>
                  </a:lnTo>
                  <a:lnTo>
                    <a:pt x="136" y="32"/>
                  </a:lnTo>
                  <a:lnTo>
                    <a:pt x="0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30" name="Freeform 3757"/>
            <p:cNvSpPr>
              <a:spLocks/>
            </p:cNvSpPr>
            <p:nvPr/>
          </p:nvSpPr>
          <p:spPr bwMode="auto">
            <a:xfrm>
              <a:off x="1227" y="3231"/>
              <a:ext cx="27" cy="27"/>
            </a:xfrm>
            <a:custGeom>
              <a:avLst/>
              <a:gdLst>
                <a:gd name="T0" fmla="*/ 0 w 168"/>
                <a:gd name="T1" fmla="*/ 0 h 169"/>
                <a:gd name="T2" fmla="*/ 0 w 168"/>
                <a:gd name="T3" fmla="*/ 0 h 169"/>
                <a:gd name="T4" fmla="*/ 0 w 168"/>
                <a:gd name="T5" fmla="*/ 0 h 169"/>
                <a:gd name="T6" fmla="*/ 0 w 168"/>
                <a:gd name="T7" fmla="*/ 0 h 169"/>
                <a:gd name="T8" fmla="*/ 0 w 168"/>
                <a:gd name="T9" fmla="*/ 0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69"/>
                <a:gd name="T17" fmla="*/ 168 w 168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69">
                  <a:moveTo>
                    <a:pt x="0" y="136"/>
                  </a:moveTo>
                  <a:lnTo>
                    <a:pt x="32" y="169"/>
                  </a:lnTo>
                  <a:lnTo>
                    <a:pt x="168" y="32"/>
                  </a:lnTo>
                  <a:lnTo>
                    <a:pt x="136" y="0"/>
                  </a:lnTo>
                  <a:lnTo>
                    <a:pt x="0" y="13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31" name="Freeform 3758"/>
            <p:cNvSpPr>
              <a:spLocks/>
            </p:cNvSpPr>
            <p:nvPr/>
          </p:nvSpPr>
          <p:spPr bwMode="auto">
            <a:xfrm>
              <a:off x="1236" y="3277"/>
              <a:ext cx="11" cy="25"/>
            </a:xfrm>
            <a:custGeom>
              <a:avLst/>
              <a:gdLst>
                <a:gd name="T0" fmla="*/ 0 w 69"/>
                <a:gd name="T1" fmla="*/ 0 h 167"/>
                <a:gd name="T2" fmla="*/ 0 w 69"/>
                <a:gd name="T3" fmla="*/ 0 h 167"/>
                <a:gd name="T4" fmla="*/ 0 w 69"/>
                <a:gd name="T5" fmla="*/ 0 h 167"/>
                <a:gd name="T6" fmla="*/ 0 w 69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167"/>
                <a:gd name="T14" fmla="*/ 69 w 69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167">
                  <a:moveTo>
                    <a:pt x="0" y="0"/>
                  </a:moveTo>
                  <a:lnTo>
                    <a:pt x="45" y="0"/>
                  </a:lnTo>
                  <a:lnTo>
                    <a:pt x="69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32" name="Freeform 3759"/>
            <p:cNvSpPr>
              <a:spLocks/>
            </p:cNvSpPr>
            <p:nvPr/>
          </p:nvSpPr>
          <p:spPr bwMode="auto">
            <a:xfrm>
              <a:off x="1243" y="3277"/>
              <a:ext cx="9" cy="25"/>
            </a:xfrm>
            <a:custGeom>
              <a:avLst/>
              <a:gdLst>
                <a:gd name="T0" fmla="*/ 0 w 56"/>
                <a:gd name="T1" fmla="*/ 0 h 167"/>
                <a:gd name="T2" fmla="*/ 0 w 56"/>
                <a:gd name="T3" fmla="*/ 0 h 167"/>
                <a:gd name="T4" fmla="*/ 0 w 56"/>
                <a:gd name="T5" fmla="*/ 0 h 167"/>
                <a:gd name="T6" fmla="*/ 0 w 56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167"/>
                <a:gd name="T14" fmla="*/ 56 w 56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167">
                  <a:moveTo>
                    <a:pt x="0" y="0"/>
                  </a:moveTo>
                  <a:lnTo>
                    <a:pt x="24" y="167"/>
                  </a:lnTo>
                  <a:lnTo>
                    <a:pt x="56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33" name="Freeform 3760"/>
            <p:cNvSpPr>
              <a:spLocks/>
            </p:cNvSpPr>
            <p:nvPr/>
          </p:nvSpPr>
          <p:spPr bwMode="auto">
            <a:xfrm>
              <a:off x="1236" y="3277"/>
              <a:ext cx="16" cy="25"/>
            </a:xfrm>
            <a:custGeom>
              <a:avLst/>
              <a:gdLst>
                <a:gd name="T0" fmla="*/ 0 w 101"/>
                <a:gd name="T1" fmla="*/ 0 h 167"/>
                <a:gd name="T2" fmla="*/ 0 w 101"/>
                <a:gd name="T3" fmla="*/ 0 h 167"/>
                <a:gd name="T4" fmla="*/ 0 w 101"/>
                <a:gd name="T5" fmla="*/ 0 h 167"/>
                <a:gd name="T6" fmla="*/ 0 w 101"/>
                <a:gd name="T7" fmla="*/ 0 h 167"/>
                <a:gd name="T8" fmla="*/ 0 w 101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67"/>
                <a:gd name="T17" fmla="*/ 101 w 101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67">
                  <a:moveTo>
                    <a:pt x="0" y="0"/>
                  </a:moveTo>
                  <a:lnTo>
                    <a:pt x="45" y="0"/>
                  </a:lnTo>
                  <a:lnTo>
                    <a:pt x="101" y="135"/>
                  </a:lnTo>
                  <a:lnTo>
                    <a:pt x="69" y="167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34" name="Line 3761"/>
            <p:cNvSpPr>
              <a:spLocks noChangeShapeType="1"/>
            </p:cNvSpPr>
            <p:nvPr/>
          </p:nvSpPr>
          <p:spPr bwMode="auto">
            <a:xfrm flipH="1">
              <a:off x="1247" y="3298"/>
              <a:ext cx="6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35" name="Freeform 3762"/>
            <p:cNvSpPr>
              <a:spLocks/>
            </p:cNvSpPr>
            <p:nvPr/>
          </p:nvSpPr>
          <p:spPr bwMode="auto">
            <a:xfrm>
              <a:off x="1261" y="3302"/>
              <a:ext cx="13" cy="12"/>
            </a:xfrm>
            <a:custGeom>
              <a:avLst/>
              <a:gdLst>
                <a:gd name="T0" fmla="*/ 0 w 78"/>
                <a:gd name="T1" fmla="*/ 0 h 72"/>
                <a:gd name="T2" fmla="*/ 0 w 78"/>
                <a:gd name="T3" fmla="*/ 0 h 72"/>
                <a:gd name="T4" fmla="*/ 0 w 78"/>
                <a:gd name="T5" fmla="*/ 0 h 72"/>
                <a:gd name="T6" fmla="*/ 0 w 78"/>
                <a:gd name="T7" fmla="*/ 0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72"/>
                <a:gd name="T14" fmla="*/ 78 w 78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72">
                  <a:moveTo>
                    <a:pt x="0" y="39"/>
                  </a:moveTo>
                  <a:lnTo>
                    <a:pt x="15" y="0"/>
                  </a:lnTo>
                  <a:lnTo>
                    <a:pt x="78" y="72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36" name="Freeform 3763"/>
            <p:cNvSpPr>
              <a:spLocks/>
            </p:cNvSpPr>
            <p:nvPr/>
          </p:nvSpPr>
          <p:spPr bwMode="auto">
            <a:xfrm>
              <a:off x="1264" y="3302"/>
              <a:ext cx="10" cy="12"/>
            </a:xfrm>
            <a:custGeom>
              <a:avLst/>
              <a:gdLst>
                <a:gd name="T0" fmla="*/ 0 w 63"/>
                <a:gd name="T1" fmla="*/ 0 h 72"/>
                <a:gd name="T2" fmla="*/ 0 w 63"/>
                <a:gd name="T3" fmla="*/ 0 h 72"/>
                <a:gd name="T4" fmla="*/ 0 w 63"/>
                <a:gd name="T5" fmla="*/ 0 h 72"/>
                <a:gd name="T6" fmla="*/ 0 w 63"/>
                <a:gd name="T7" fmla="*/ 0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72"/>
                <a:gd name="T14" fmla="*/ 63 w 63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72">
                  <a:moveTo>
                    <a:pt x="0" y="0"/>
                  </a:moveTo>
                  <a:lnTo>
                    <a:pt x="63" y="72"/>
                  </a:lnTo>
                  <a:lnTo>
                    <a:pt x="63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37" name="Freeform 3764"/>
            <p:cNvSpPr>
              <a:spLocks/>
            </p:cNvSpPr>
            <p:nvPr/>
          </p:nvSpPr>
          <p:spPr bwMode="auto">
            <a:xfrm>
              <a:off x="1261" y="3302"/>
              <a:ext cx="13" cy="12"/>
            </a:xfrm>
            <a:custGeom>
              <a:avLst/>
              <a:gdLst>
                <a:gd name="T0" fmla="*/ 0 w 78"/>
                <a:gd name="T1" fmla="*/ 0 h 72"/>
                <a:gd name="T2" fmla="*/ 0 w 78"/>
                <a:gd name="T3" fmla="*/ 0 h 72"/>
                <a:gd name="T4" fmla="*/ 0 w 78"/>
                <a:gd name="T5" fmla="*/ 0 h 72"/>
                <a:gd name="T6" fmla="*/ 0 w 78"/>
                <a:gd name="T7" fmla="*/ 0 h 72"/>
                <a:gd name="T8" fmla="*/ 0 w 78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2"/>
                <a:gd name="T17" fmla="*/ 78 w 78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2">
                  <a:moveTo>
                    <a:pt x="0" y="39"/>
                  </a:moveTo>
                  <a:lnTo>
                    <a:pt x="15" y="0"/>
                  </a:lnTo>
                  <a:lnTo>
                    <a:pt x="78" y="25"/>
                  </a:lnTo>
                  <a:lnTo>
                    <a:pt x="78" y="72"/>
                  </a:lnTo>
                  <a:lnTo>
                    <a:pt x="0" y="3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38" name="Freeform 3765"/>
            <p:cNvSpPr>
              <a:spLocks/>
            </p:cNvSpPr>
            <p:nvPr/>
          </p:nvSpPr>
          <p:spPr bwMode="auto">
            <a:xfrm>
              <a:off x="1274" y="3306"/>
              <a:ext cx="13" cy="8"/>
            </a:xfrm>
            <a:custGeom>
              <a:avLst/>
              <a:gdLst>
                <a:gd name="T0" fmla="*/ 0 w 78"/>
                <a:gd name="T1" fmla="*/ 0 h 47"/>
                <a:gd name="T2" fmla="*/ 0 w 78"/>
                <a:gd name="T3" fmla="*/ 0 h 47"/>
                <a:gd name="T4" fmla="*/ 0 w 78"/>
                <a:gd name="T5" fmla="*/ 0 h 47"/>
                <a:gd name="T6" fmla="*/ 0 w 78"/>
                <a:gd name="T7" fmla="*/ 0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47"/>
                <a:gd name="T14" fmla="*/ 78 w 78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47">
                  <a:moveTo>
                    <a:pt x="0" y="47"/>
                  </a:moveTo>
                  <a:lnTo>
                    <a:pt x="0" y="0"/>
                  </a:lnTo>
                  <a:lnTo>
                    <a:pt x="78" y="14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39" name="Freeform 3766"/>
            <p:cNvSpPr>
              <a:spLocks/>
            </p:cNvSpPr>
            <p:nvPr/>
          </p:nvSpPr>
          <p:spPr bwMode="auto">
            <a:xfrm>
              <a:off x="1274" y="3302"/>
              <a:ext cx="13" cy="7"/>
            </a:xfrm>
            <a:custGeom>
              <a:avLst/>
              <a:gdLst>
                <a:gd name="T0" fmla="*/ 0 w 78"/>
                <a:gd name="T1" fmla="*/ 0 h 39"/>
                <a:gd name="T2" fmla="*/ 0 w 78"/>
                <a:gd name="T3" fmla="*/ 0 h 39"/>
                <a:gd name="T4" fmla="*/ 0 w 78"/>
                <a:gd name="T5" fmla="*/ 0 h 39"/>
                <a:gd name="T6" fmla="*/ 0 w 78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9"/>
                <a:gd name="T14" fmla="*/ 78 w 78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9">
                  <a:moveTo>
                    <a:pt x="0" y="25"/>
                  </a:moveTo>
                  <a:lnTo>
                    <a:pt x="78" y="39"/>
                  </a:lnTo>
                  <a:lnTo>
                    <a:pt x="64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40" name="Freeform 3767"/>
            <p:cNvSpPr>
              <a:spLocks/>
            </p:cNvSpPr>
            <p:nvPr/>
          </p:nvSpPr>
          <p:spPr bwMode="auto">
            <a:xfrm>
              <a:off x="1274" y="3302"/>
              <a:ext cx="13" cy="12"/>
            </a:xfrm>
            <a:custGeom>
              <a:avLst/>
              <a:gdLst>
                <a:gd name="T0" fmla="*/ 0 w 78"/>
                <a:gd name="T1" fmla="*/ 0 h 72"/>
                <a:gd name="T2" fmla="*/ 0 w 78"/>
                <a:gd name="T3" fmla="*/ 0 h 72"/>
                <a:gd name="T4" fmla="*/ 0 w 78"/>
                <a:gd name="T5" fmla="*/ 0 h 72"/>
                <a:gd name="T6" fmla="*/ 0 w 78"/>
                <a:gd name="T7" fmla="*/ 0 h 72"/>
                <a:gd name="T8" fmla="*/ 0 w 78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2"/>
                <a:gd name="T17" fmla="*/ 78 w 78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2">
                  <a:moveTo>
                    <a:pt x="0" y="72"/>
                  </a:moveTo>
                  <a:lnTo>
                    <a:pt x="0" y="25"/>
                  </a:lnTo>
                  <a:lnTo>
                    <a:pt x="64" y="0"/>
                  </a:lnTo>
                  <a:lnTo>
                    <a:pt x="78" y="39"/>
                  </a:lnTo>
                  <a:lnTo>
                    <a:pt x="0" y="7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41" name="Line 3768"/>
            <p:cNvSpPr>
              <a:spLocks noChangeShapeType="1"/>
            </p:cNvSpPr>
            <p:nvPr/>
          </p:nvSpPr>
          <p:spPr bwMode="auto">
            <a:xfrm flipH="1" flipV="1">
              <a:off x="1296" y="3298"/>
              <a:ext cx="5" cy="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42" name="Freeform 3769"/>
            <p:cNvSpPr>
              <a:spLocks/>
            </p:cNvSpPr>
            <p:nvPr/>
          </p:nvSpPr>
          <p:spPr bwMode="auto">
            <a:xfrm>
              <a:off x="1297" y="3277"/>
              <a:ext cx="17" cy="25"/>
            </a:xfrm>
            <a:custGeom>
              <a:avLst/>
              <a:gdLst>
                <a:gd name="T0" fmla="*/ 0 w 101"/>
                <a:gd name="T1" fmla="*/ 0 h 167"/>
                <a:gd name="T2" fmla="*/ 0 w 101"/>
                <a:gd name="T3" fmla="*/ 0 h 167"/>
                <a:gd name="T4" fmla="*/ 0 w 101"/>
                <a:gd name="T5" fmla="*/ 0 h 167"/>
                <a:gd name="T6" fmla="*/ 0 w 101"/>
                <a:gd name="T7" fmla="*/ 0 h 1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167"/>
                <a:gd name="T14" fmla="*/ 101 w 101"/>
                <a:gd name="T15" fmla="*/ 167 h 1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167">
                  <a:moveTo>
                    <a:pt x="32" y="167"/>
                  </a:moveTo>
                  <a:lnTo>
                    <a:pt x="0" y="135"/>
                  </a:lnTo>
                  <a:lnTo>
                    <a:pt x="101" y="0"/>
                  </a:lnTo>
                  <a:lnTo>
                    <a:pt x="32" y="1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43" name="Freeform 3770"/>
            <p:cNvSpPr>
              <a:spLocks/>
            </p:cNvSpPr>
            <p:nvPr/>
          </p:nvSpPr>
          <p:spPr bwMode="auto">
            <a:xfrm>
              <a:off x="1297" y="3277"/>
              <a:ext cx="17" cy="21"/>
            </a:xfrm>
            <a:custGeom>
              <a:avLst/>
              <a:gdLst>
                <a:gd name="T0" fmla="*/ 0 w 101"/>
                <a:gd name="T1" fmla="*/ 0 h 135"/>
                <a:gd name="T2" fmla="*/ 0 w 101"/>
                <a:gd name="T3" fmla="*/ 0 h 135"/>
                <a:gd name="T4" fmla="*/ 0 w 101"/>
                <a:gd name="T5" fmla="*/ 0 h 135"/>
                <a:gd name="T6" fmla="*/ 0 w 101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135"/>
                <a:gd name="T14" fmla="*/ 101 w 101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135">
                  <a:moveTo>
                    <a:pt x="0" y="135"/>
                  </a:moveTo>
                  <a:lnTo>
                    <a:pt x="101" y="0"/>
                  </a:lnTo>
                  <a:lnTo>
                    <a:pt x="56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44" name="Freeform 3771"/>
            <p:cNvSpPr>
              <a:spLocks/>
            </p:cNvSpPr>
            <p:nvPr/>
          </p:nvSpPr>
          <p:spPr bwMode="auto">
            <a:xfrm>
              <a:off x="1297" y="3277"/>
              <a:ext cx="17" cy="25"/>
            </a:xfrm>
            <a:custGeom>
              <a:avLst/>
              <a:gdLst>
                <a:gd name="T0" fmla="*/ 0 w 101"/>
                <a:gd name="T1" fmla="*/ 0 h 167"/>
                <a:gd name="T2" fmla="*/ 0 w 101"/>
                <a:gd name="T3" fmla="*/ 0 h 167"/>
                <a:gd name="T4" fmla="*/ 0 w 101"/>
                <a:gd name="T5" fmla="*/ 0 h 167"/>
                <a:gd name="T6" fmla="*/ 0 w 101"/>
                <a:gd name="T7" fmla="*/ 0 h 167"/>
                <a:gd name="T8" fmla="*/ 0 w 101"/>
                <a:gd name="T9" fmla="*/ 0 h 1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67"/>
                <a:gd name="T17" fmla="*/ 101 w 101"/>
                <a:gd name="T18" fmla="*/ 167 h 1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67">
                  <a:moveTo>
                    <a:pt x="32" y="167"/>
                  </a:moveTo>
                  <a:lnTo>
                    <a:pt x="0" y="135"/>
                  </a:lnTo>
                  <a:lnTo>
                    <a:pt x="56" y="0"/>
                  </a:lnTo>
                  <a:lnTo>
                    <a:pt x="101" y="0"/>
                  </a:lnTo>
                  <a:lnTo>
                    <a:pt x="32" y="16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45" name="Line 3772"/>
            <p:cNvSpPr>
              <a:spLocks noChangeShapeType="1"/>
            </p:cNvSpPr>
            <p:nvPr/>
          </p:nvSpPr>
          <p:spPr bwMode="auto">
            <a:xfrm>
              <a:off x="1306" y="3277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46" name="Freeform 3773"/>
            <p:cNvSpPr>
              <a:spLocks/>
            </p:cNvSpPr>
            <p:nvPr/>
          </p:nvSpPr>
          <p:spPr bwMode="auto">
            <a:xfrm>
              <a:off x="1230" y="3273"/>
              <a:ext cx="9" cy="7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0"/>
                  </a:moveTo>
                  <a:lnTo>
                    <a:pt x="0" y="45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47" name="Freeform 3774"/>
            <p:cNvSpPr>
              <a:spLocks/>
            </p:cNvSpPr>
            <p:nvPr/>
          </p:nvSpPr>
          <p:spPr bwMode="auto">
            <a:xfrm>
              <a:off x="1230" y="3273"/>
              <a:ext cx="9" cy="7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45"/>
                  </a:moveTo>
                  <a:lnTo>
                    <a:pt x="58" y="0"/>
                  </a:lnTo>
                  <a:lnTo>
                    <a:pt x="5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48" name="Rectangle 3775"/>
            <p:cNvSpPr>
              <a:spLocks noChangeArrowheads="1"/>
            </p:cNvSpPr>
            <p:nvPr/>
          </p:nvSpPr>
          <p:spPr bwMode="auto">
            <a:xfrm>
              <a:off x="1230" y="3273"/>
              <a:ext cx="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49" name="Freeform 3776"/>
            <p:cNvSpPr>
              <a:spLocks/>
            </p:cNvSpPr>
            <p:nvPr/>
          </p:nvSpPr>
          <p:spPr bwMode="auto">
            <a:xfrm>
              <a:off x="1226" y="3255"/>
              <a:ext cx="8" cy="65"/>
            </a:xfrm>
            <a:custGeom>
              <a:avLst/>
              <a:gdLst>
                <a:gd name="T0" fmla="*/ 0 w 45"/>
                <a:gd name="T1" fmla="*/ 0 h 409"/>
                <a:gd name="T2" fmla="*/ 0 w 45"/>
                <a:gd name="T3" fmla="*/ 0 h 409"/>
                <a:gd name="T4" fmla="*/ 0 w 45"/>
                <a:gd name="T5" fmla="*/ 0 h 409"/>
                <a:gd name="T6" fmla="*/ 0 w 45"/>
                <a:gd name="T7" fmla="*/ 0 h 4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9"/>
                <a:gd name="T14" fmla="*/ 45 w 45"/>
                <a:gd name="T15" fmla="*/ 409 h 4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9">
                  <a:moveTo>
                    <a:pt x="0" y="409"/>
                  </a:moveTo>
                  <a:lnTo>
                    <a:pt x="45" y="409"/>
                  </a:lnTo>
                  <a:lnTo>
                    <a:pt x="0" y="0"/>
                  </a:lnTo>
                  <a:lnTo>
                    <a:pt x="0" y="4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50" name="Freeform 3777"/>
            <p:cNvSpPr>
              <a:spLocks/>
            </p:cNvSpPr>
            <p:nvPr/>
          </p:nvSpPr>
          <p:spPr bwMode="auto">
            <a:xfrm>
              <a:off x="1226" y="3255"/>
              <a:ext cx="8" cy="65"/>
            </a:xfrm>
            <a:custGeom>
              <a:avLst/>
              <a:gdLst>
                <a:gd name="T0" fmla="*/ 0 w 45"/>
                <a:gd name="T1" fmla="*/ 0 h 409"/>
                <a:gd name="T2" fmla="*/ 0 w 45"/>
                <a:gd name="T3" fmla="*/ 0 h 409"/>
                <a:gd name="T4" fmla="*/ 0 w 45"/>
                <a:gd name="T5" fmla="*/ 0 h 409"/>
                <a:gd name="T6" fmla="*/ 0 w 45"/>
                <a:gd name="T7" fmla="*/ 0 h 4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9"/>
                <a:gd name="T14" fmla="*/ 45 w 45"/>
                <a:gd name="T15" fmla="*/ 409 h 4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9">
                  <a:moveTo>
                    <a:pt x="45" y="40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4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51" name="Rectangle 3778"/>
            <p:cNvSpPr>
              <a:spLocks noChangeArrowheads="1"/>
            </p:cNvSpPr>
            <p:nvPr/>
          </p:nvSpPr>
          <p:spPr bwMode="auto">
            <a:xfrm>
              <a:off x="1226" y="3255"/>
              <a:ext cx="8" cy="6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52" name="Freeform 3779"/>
            <p:cNvSpPr>
              <a:spLocks/>
            </p:cNvSpPr>
            <p:nvPr/>
          </p:nvSpPr>
          <p:spPr bwMode="auto">
            <a:xfrm>
              <a:off x="1284" y="3273"/>
              <a:ext cx="11" cy="7"/>
            </a:xfrm>
            <a:custGeom>
              <a:avLst/>
              <a:gdLst>
                <a:gd name="T0" fmla="*/ 0 w 68"/>
                <a:gd name="T1" fmla="*/ 0 h 45"/>
                <a:gd name="T2" fmla="*/ 0 w 68"/>
                <a:gd name="T3" fmla="*/ 0 h 45"/>
                <a:gd name="T4" fmla="*/ 0 w 68"/>
                <a:gd name="T5" fmla="*/ 0 h 45"/>
                <a:gd name="T6" fmla="*/ 0 w 6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45"/>
                <a:gd name="T14" fmla="*/ 68 w 6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45">
                  <a:moveTo>
                    <a:pt x="0" y="0"/>
                  </a:moveTo>
                  <a:lnTo>
                    <a:pt x="0" y="45"/>
                  </a:lnTo>
                  <a:lnTo>
                    <a:pt x="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53" name="Freeform 3780"/>
            <p:cNvSpPr>
              <a:spLocks/>
            </p:cNvSpPr>
            <p:nvPr/>
          </p:nvSpPr>
          <p:spPr bwMode="auto">
            <a:xfrm>
              <a:off x="1284" y="3273"/>
              <a:ext cx="11" cy="7"/>
            </a:xfrm>
            <a:custGeom>
              <a:avLst/>
              <a:gdLst>
                <a:gd name="T0" fmla="*/ 0 w 68"/>
                <a:gd name="T1" fmla="*/ 0 h 45"/>
                <a:gd name="T2" fmla="*/ 0 w 68"/>
                <a:gd name="T3" fmla="*/ 0 h 45"/>
                <a:gd name="T4" fmla="*/ 0 w 68"/>
                <a:gd name="T5" fmla="*/ 0 h 45"/>
                <a:gd name="T6" fmla="*/ 0 w 6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45"/>
                <a:gd name="T14" fmla="*/ 68 w 6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45">
                  <a:moveTo>
                    <a:pt x="0" y="45"/>
                  </a:moveTo>
                  <a:lnTo>
                    <a:pt x="68" y="0"/>
                  </a:lnTo>
                  <a:lnTo>
                    <a:pt x="6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54" name="Rectangle 3781"/>
            <p:cNvSpPr>
              <a:spLocks noChangeArrowheads="1"/>
            </p:cNvSpPr>
            <p:nvPr/>
          </p:nvSpPr>
          <p:spPr bwMode="auto">
            <a:xfrm>
              <a:off x="1284" y="3273"/>
              <a:ext cx="1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55" name="Freeform 3782"/>
            <p:cNvSpPr>
              <a:spLocks/>
            </p:cNvSpPr>
            <p:nvPr/>
          </p:nvSpPr>
          <p:spPr bwMode="auto">
            <a:xfrm>
              <a:off x="1271" y="3257"/>
              <a:ext cx="7" cy="10"/>
            </a:xfrm>
            <a:custGeom>
              <a:avLst/>
              <a:gdLst>
                <a:gd name="T0" fmla="*/ 0 w 45"/>
                <a:gd name="T1" fmla="*/ 0 h 68"/>
                <a:gd name="T2" fmla="*/ 0 w 45"/>
                <a:gd name="T3" fmla="*/ 0 h 68"/>
                <a:gd name="T4" fmla="*/ 0 w 45"/>
                <a:gd name="T5" fmla="*/ 0 h 68"/>
                <a:gd name="T6" fmla="*/ 0 w 45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8"/>
                <a:gd name="T14" fmla="*/ 45 w 45"/>
                <a:gd name="T15" fmla="*/ 68 h 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8">
                  <a:moveTo>
                    <a:pt x="45" y="0"/>
                  </a:moveTo>
                  <a:lnTo>
                    <a:pt x="0" y="0"/>
                  </a:lnTo>
                  <a:lnTo>
                    <a:pt x="45" y="6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56" name="Freeform 3783"/>
            <p:cNvSpPr>
              <a:spLocks/>
            </p:cNvSpPr>
            <p:nvPr/>
          </p:nvSpPr>
          <p:spPr bwMode="auto">
            <a:xfrm>
              <a:off x="1271" y="3257"/>
              <a:ext cx="7" cy="10"/>
            </a:xfrm>
            <a:custGeom>
              <a:avLst/>
              <a:gdLst>
                <a:gd name="T0" fmla="*/ 0 w 45"/>
                <a:gd name="T1" fmla="*/ 0 h 68"/>
                <a:gd name="T2" fmla="*/ 0 w 45"/>
                <a:gd name="T3" fmla="*/ 0 h 68"/>
                <a:gd name="T4" fmla="*/ 0 w 45"/>
                <a:gd name="T5" fmla="*/ 0 h 68"/>
                <a:gd name="T6" fmla="*/ 0 w 45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8"/>
                <a:gd name="T14" fmla="*/ 45 w 45"/>
                <a:gd name="T15" fmla="*/ 68 h 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8">
                  <a:moveTo>
                    <a:pt x="0" y="0"/>
                  </a:moveTo>
                  <a:lnTo>
                    <a:pt x="4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57" name="Rectangle 3784"/>
            <p:cNvSpPr>
              <a:spLocks noChangeArrowheads="1"/>
            </p:cNvSpPr>
            <p:nvPr/>
          </p:nvSpPr>
          <p:spPr bwMode="auto">
            <a:xfrm>
              <a:off x="1271" y="3257"/>
              <a:ext cx="7" cy="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58" name="Freeform 3785"/>
            <p:cNvSpPr>
              <a:spLocks/>
            </p:cNvSpPr>
            <p:nvPr/>
          </p:nvSpPr>
          <p:spPr bwMode="auto">
            <a:xfrm>
              <a:off x="1254" y="3273"/>
              <a:ext cx="11" cy="7"/>
            </a:xfrm>
            <a:custGeom>
              <a:avLst/>
              <a:gdLst>
                <a:gd name="T0" fmla="*/ 0 w 68"/>
                <a:gd name="T1" fmla="*/ 0 h 45"/>
                <a:gd name="T2" fmla="*/ 0 w 68"/>
                <a:gd name="T3" fmla="*/ 0 h 45"/>
                <a:gd name="T4" fmla="*/ 0 w 68"/>
                <a:gd name="T5" fmla="*/ 0 h 45"/>
                <a:gd name="T6" fmla="*/ 0 w 6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45"/>
                <a:gd name="T14" fmla="*/ 68 w 6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45">
                  <a:moveTo>
                    <a:pt x="0" y="0"/>
                  </a:moveTo>
                  <a:lnTo>
                    <a:pt x="0" y="45"/>
                  </a:lnTo>
                  <a:lnTo>
                    <a:pt x="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59" name="Freeform 3786"/>
            <p:cNvSpPr>
              <a:spLocks/>
            </p:cNvSpPr>
            <p:nvPr/>
          </p:nvSpPr>
          <p:spPr bwMode="auto">
            <a:xfrm>
              <a:off x="1254" y="3273"/>
              <a:ext cx="11" cy="7"/>
            </a:xfrm>
            <a:custGeom>
              <a:avLst/>
              <a:gdLst>
                <a:gd name="T0" fmla="*/ 0 w 68"/>
                <a:gd name="T1" fmla="*/ 0 h 45"/>
                <a:gd name="T2" fmla="*/ 0 w 68"/>
                <a:gd name="T3" fmla="*/ 0 h 45"/>
                <a:gd name="T4" fmla="*/ 0 w 68"/>
                <a:gd name="T5" fmla="*/ 0 h 45"/>
                <a:gd name="T6" fmla="*/ 0 w 6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45"/>
                <a:gd name="T14" fmla="*/ 68 w 6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45">
                  <a:moveTo>
                    <a:pt x="0" y="45"/>
                  </a:moveTo>
                  <a:lnTo>
                    <a:pt x="68" y="0"/>
                  </a:lnTo>
                  <a:lnTo>
                    <a:pt x="6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60" name="Rectangle 3787"/>
            <p:cNvSpPr>
              <a:spLocks noChangeArrowheads="1"/>
            </p:cNvSpPr>
            <p:nvPr/>
          </p:nvSpPr>
          <p:spPr bwMode="auto">
            <a:xfrm>
              <a:off x="1254" y="3273"/>
              <a:ext cx="1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61" name="Freeform 3788"/>
            <p:cNvSpPr>
              <a:spLocks/>
            </p:cNvSpPr>
            <p:nvPr/>
          </p:nvSpPr>
          <p:spPr bwMode="auto">
            <a:xfrm>
              <a:off x="1271" y="3285"/>
              <a:ext cx="7" cy="11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45" y="0"/>
                  </a:moveTo>
                  <a:lnTo>
                    <a:pt x="0" y="0"/>
                  </a:lnTo>
                  <a:lnTo>
                    <a:pt x="45" y="6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62" name="Freeform 3789"/>
            <p:cNvSpPr>
              <a:spLocks/>
            </p:cNvSpPr>
            <p:nvPr/>
          </p:nvSpPr>
          <p:spPr bwMode="auto">
            <a:xfrm>
              <a:off x="1271" y="3285"/>
              <a:ext cx="7" cy="11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0" y="0"/>
                  </a:moveTo>
                  <a:lnTo>
                    <a:pt x="45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63" name="Rectangle 3790"/>
            <p:cNvSpPr>
              <a:spLocks noChangeArrowheads="1"/>
            </p:cNvSpPr>
            <p:nvPr/>
          </p:nvSpPr>
          <p:spPr bwMode="auto">
            <a:xfrm>
              <a:off x="1271" y="3285"/>
              <a:ext cx="7" cy="1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64" name="Freeform 3791"/>
            <p:cNvSpPr>
              <a:spLocks/>
            </p:cNvSpPr>
            <p:nvPr/>
          </p:nvSpPr>
          <p:spPr bwMode="auto">
            <a:xfrm>
              <a:off x="1344" y="3273"/>
              <a:ext cx="11" cy="7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45"/>
                <a:gd name="T14" fmla="*/ 67 w 6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45">
                  <a:moveTo>
                    <a:pt x="0" y="0"/>
                  </a:moveTo>
                  <a:lnTo>
                    <a:pt x="0" y="45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65" name="Freeform 3792"/>
            <p:cNvSpPr>
              <a:spLocks/>
            </p:cNvSpPr>
            <p:nvPr/>
          </p:nvSpPr>
          <p:spPr bwMode="auto">
            <a:xfrm>
              <a:off x="1344" y="3273"/>
              <a:ext cx="11" cy="7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45"/>
                <a:gd name="T14" fmla="*/ 67 w 6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45">
                  <a:moveTo>
                    <a:pt x="0" y="45"/>
                  </a:moveTo>
                  <a:lnTo>
                    <a:pt x="67" y="0"/>
                  </a:lnTo>
                  <a:lnTo>
                    <a:pt x="6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66" name="Rectangle 3793"/>
            <p:cNvSpPr>
              <a:spLocks noChangeArrowheads="1"/>
            </p:cNvSpPr>
            <p:nvPr/>
          </p:nvSpPr>
          <p:spPr bwMode="auto">
            <a:xfrm>
              <a:off x="1344" y="3273"/>
              <a:ext cx="1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67" name="Freeform 3794"/>
            <p:cNvSpPr>
              <a:spLocks/>
            </p:cNvSpPr>
            <p:nvPr/>
          </p:nvSpPr>
          <p:spPr bwMode="auto">
            <a:xfrm>
              <a:off x="1308" y="3273"/>
              <a:ext cx="22" cy="7"/>
            </a:xfrm>
            <a:custGeom>
              <a:avLst/>
              <a:gdLst>
                <a:gd name="T0" fmla="*/ 0 w 127"/>
                <a:gd name="T1" fmla="*/ 0 h 45"/>
                <a:gd name="T2" fmla="*/ 0 w 127"/>
                <a:gd name="T3" fmla="*/ 0 h 45"/>
                <a:gd name="T4" fmla="*/ 0 w 127"/>
                <a:gd name="T5" fmla="*/ 0 h 45"/>
                <a:gd name="T6" fmla="*/ 0 w 12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"/>
                <a:gd name="T13" fmla="*/ 0 h 45"/>
                <a:gd name="T14" fmla="*/ 127 w 12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" h="45">
                  <a:moveTo>
                    <a:pt x="0" y="0"/>
                  </a:moveTo>
                  <a:lnTo>
                    <a:pt x="0" y="45"/>
                  </a:lnTo>
                  <a:lnTo>
                    <a:pt x="1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68" name="Freeform 3795"/>
            <p:cNvSpPr>
              <a:spLocks/>
            </p:cNvSpPr>
            <p:nvPr/>
          </p:nvSpPr>
          <p:spPr bwMode="auto">
            <a:xfrm>
              <a:off x="1308" y="3273"/>
              <a:ext cx="22" cy="7"/>
            </a:xfrm>
            <a:custGeom>
              <a:avLst/>
              <a:gdLst>
                <a:gd name="T0" fmla="*/ 0 w 127"/>
                <a:gd name="T1" fmla="*/ 0 h 45"/>
                <a:gd name="T2" fmla="*/ 0 w 127"/>
                <a:gd name="T3" fmla="*/ 0 h 45"/>
                <a:gd name="T4" fmla="*/ 0 w 127"/>
                <a:gd name="T5" fmla="*/ 0 h 45"/>
                <a:gd name="T6" fmla="*/ 0 w 12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"/>
                <a:gd name="T13" fmla="*/ 0 h 45"/>
                <a:gd name="T14" fmla="*/ 127 w 12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" h="45">
                  <a:moveTo>
                    <a:pt x="0" y="45"/>
                  </a:moveTo>
                  <a:lnTo>
                    <a:pt x="127" y="0"/>
                  </a:lnTo>
                  <a:lnTo>
                    <a:pt x="12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69" name="Rectangle 3796"/>
            <p:cNvSpPr>
              <a:spLocks noChangeArrowheads="1"/>
            </p:cNvSpPr>
            <p:nvPr/>
          </p:nvSpPr>
          <p:spPr bwMode="auto">
            <a:xfrm>
              <a:off x="1308" y="3273"/>
              <a:ext cx="2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70" name="Freeform 3797"/>
            <p:cNvSpPr>
              <a:spLocks/>
            </p:cNvSpPr>
            <p:nvPr/>
          </p:nvSpPr>
          <p:spPr bwMode="auto">
            <a:xfrm>
              <a:off x="1227" y="2794"/>
              <a:ext cx="22" cy="28"/>
            </a:xfrm>
            <a:custGeom>
              <a:avLst/>
              <a:gdLst>
                <a:gd name="T0" fmla="*/ 0 w 136"/>
                <a:gd name="T1" fmla="*/ 0 h 168"/>
                <a:gd name="T2" fmla="*/ 0 w 136"/>
                <a:gd name="T3" fmla="*/ 0 h 168"/>
                <a:gd name="T4" fmla="*/ 0 w 136"/>
                <a:gd name="T5" fmla="*/ 0 h 168"/>
                <a:gd name="T6" fmla="*/ 0 w 136"/>
                <a:gd name="T7" fmla="*/ 0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168"/>
                <a:gd name="T14" fmla="*/ 136 w 136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168">
                  <a:moveTo>
                    <a:pt x="0" y="136"/>
                  </a:moveTo>
                  <a:lnTo>
                    <a:pt x="32" y="168"/>
                  </a:lnTo>
                  <a:lnTo>
                    <a:pt x="136" y="0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71" name="Freeform 3798"/>
            <p:cNvSpPr>
              <a:spLocks/>
            </p:cNvSpPr>
            <p:nvPr/>
          </p:nvSpPr>
          <p:spPr bwMode="auto">
            <a:xfrm>
              <a:off x="1233" y="2794"/>
              <a:ext cx="21" cy="28"/>
            </a:xfrm>
            <a:custGeom>
              <a:avLst/>
              <a:gdLst>
                <a:gd name="T0" fmla="*/ 0 w 136"/>
                <a:gd name="T1" fmla="*/ 0 h 168"/>
                <a:gd name="T2" fmla="*/ 0 w 136"/>
                <a:gd name="T3" fmla="*/ 0 h 168"/>
                <a:gd name="T4" fmla="*/ 0 w 136"/>
                <a:gd name="T5" fmla="*/ 0 h 168"/>
                <a:gd name="T6" fmla="*/ 0 w 136"/>
                <a:gd name="T7" fmla="*/ 0 h 1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6"/>
                <a:gd name="T13" fmla="*/ 0 h 168"/>
                <a:gd name="T14" fmla="*/ 136 w 136"/>
                <a:gd name="T15" fmla="*/ 168 h 1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6" h="168">
                  <a:moveTo>
                    <a:pt x="0" y="168"/>
                  </a:moveTo>
                  <a:lnTo>
                    <a:pt x="104" y="0"/>
                  </a:lnTo>
                  <a:lnTo>
                    <a:pt x="136" y="32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72" name="Freeform 3799"/>
            <p:cNvSpPr>
              <a:spLocks/>
            </p:cNvSpPr>
            <p:nvPr/>
          </p:nvSpPr>
          <p:spPr bwMode="auto">
            <a:xfrm>
              <a:off x="1227" y="2794"/>
              <a:ext cx="27" cy="28"/>
            </a:xfrm>
            <a:custGeom>
              <a:avLst/>
              <a:gdLst>
                <a:gd name="T0" fmla="*/ 0 w 168"/>
                <a:gd name="T1" fmla="*/ 0 h 168"/>
                <a:gd name="T2" fmla="*/ 0 w 168"/>
                <a:gd name="T3" fmla="*/ 0 h 168"/>
                <a:gd name="T4" fmla="*/ 0 w 168"/>
                <a:gd name="T5" fmla="*/ 0 h 168"/>
                <a:gd name="T6" fmla="*/ 0 w 168"/>
                <a:gd name="T7" fmla="*/ 0 h 168"/>
                <a:gd name="T8" fmla="*/ 0 w 168"/>
                <a:gd name="T9" fmla="*/ 0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8"/>
                <a:gd name="T16" fmla="*/ 0 h 168"/>
                <a:gd name="T17" fmla="*/ 168 w 168"/>
                <a:gd name="T18" fmla="*/ 168 h 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8" h="168">
                  <a:moveTo>
                    <a:pt x="0" y="136"/>
                  </a:moveTo>
                  <a:lnTo>
                    <a:pt x="32" y="168"/>
                  </a:lnTo>
                  <a:lnTo>
                    <a:pt x="168" y="32"/>
                  </a:lnTo>
                  <a:lnTo>
                    <a:pt x="136" y="0"/>
                  </a:lnTo>
                  <a:lnTo>
                    <a:pt x="0" y="13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73" name="Freeform 3800"/>
            <p:cNvSpPr>
              <a:spLocks/>
            </p:cNvSpPr>
            <p:nvPr/>
          </p:nvSpPr>
          <p:spPr bwMode="auto">
            <a:xfrm>
              <a:off x="1236" y="2840"/>
              <a:ext cx="11" cy="27"/>
            </a:xfrm>
            <a:custGeom>
              <a:avLst/>
              <a:gdLst>
                <a:gd name="T0" fmla="*/ 0 w 69"/>
                <a:gd name="T1" fmla="*/ 0 h 166"/>
                <a:gd name="T2" fmla="*/ 0 w 69"/>
                <a:gd name="T3" fmla="*/ 0 h 166"/>
                <a:gd name="T4" fmla="*/ 0 w 69"/>
                <a:gd name="T5" fmla="*/ 0 h 166"/>
                <a:gd name="T6" fmla="*/ 0 w 69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166"/>
                <a:gd name="T14" fmla="*/ 69 w 69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166">
                  <a:moveTo>
                    <a:pt x="0" y="0"/>
                  </a:moveTo>
                  <a:lnTo>
                    <a:pt x="45" y="0"/>
                  </a:lnTo>
                  <a:lnTo>
                    <a:pt x="69" y="1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74" name="Freeform 3801"/>
            <p:cNvSpPr>
              <a:spLocks/>
            </p:cNvSpPr>
            <p:nvPr/>
          </p:nvSpPr>
          <p:spPr bwMode="auto">
            <a:xfrm>
              <a:off x="1243" y="2840"/>
              <a:ext cx="9" cy="27"/>
            </a:xfrm>
            <a:custGeom>
              <a:avLst/>
              <a:gdLst>
                <a:gd name="T0" fmla="*/ 0 w 56"/>
                <a:gd name="T1" fmla="*/ 0 h 166"/>
                <a:gd name="T2" fmla="*/ 0 w 56"/>
                <a:gd name="T3" fmla="*/ 0 h 166"/>
                <a:gd name="T4" fmla="*/ 0 w 56"/>
                <a:gd name="T5" fmla="*/ 0 h 166"/>
                <a:gd name="T6" fmla="*/ 0 w 56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"/>
                <a:gd name="T13" fmla="*/ 0 h 166"/>
                <a:gd name="T14" fmla="*/ 56 w 56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" h="166">
                  <a:moveTo>
                    <a:pt x="0" y="0"/>
                  </a:moveTo>
                  <a:lnTo>
                    <a:pt x="24" y="166"/>
                  </a:lnTo>
                  <a:lnTo>
                    <a:pt x="56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75" name="Freeform 3802"/>
            <p:cNvSpPr>
              <a:spLocks/>
            </p:cNvSpPr>
            <p:nvPr/>
          </p:nvSpPr>
          <p:spPr bwMode="auto">
            <a:xfrm>
              <a:off x="1236" y="2840"/>
              <a:ext cx="16" cy="27"/>
            </a:xfrm>
            <a:custGeom>
              <a:avLst/>
              <a:gdLst>
                <a:gd name="T0" fmla="*/ 0 w 101"/>
                <a:gd name="T1" fmla="*/ 0 h 166"/>
                <a:gd name="T2" fmla="*/ 0 w 101"/>
                <a:gd name="T3" fmla="*/ 0 h 166"/>
                <a:gd name="T4" fmla="*/ 0 w 101"/>
                <a:gd name="T5" fmla="*/ 0 h 166"/>
                <a:gd name="T6" fmla="*/ 0 w 101"/>
                <a:gd name="T7" fmla="*/ 0 h 166"/>
                <a:gd name="T8" fmla="*/ 0 w 101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66"/>
                <a:gd name="T17" fmla="*/ 101 w 101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66">
                  <a:moveTo>
                    <a:pt x="0" y="0"/>
                  </a:moveTo>
                  <a:lnTo>
                    <a:pt x="45" y="0"/>
                  </a:lnTo>
                  <a:lnTo>
                    <a:pt x="101" y="134"/>
                  </a:lnTo>
                  <a:lnTo>
                    <a:pt x="69" y="166"/>
                  </a:lnTo>
                  <a:lnTo>
                    <a:pt x="0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76" name="Line 3803"/>
            <p:cNvSpPr>
              <a:spLocks noChangeShapeType="1"/>
            </p:cNvSpPr>
            <p:nvPr/>
          </p:nvSpPr>
          <p:spPr bwMode="auto">
            <a:xfrm flipH="1">
              <a:off x="1247" y="2862"/>
              <a:ext cx="6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77" name="Freeform 3804"/>
            <p:cNvSpPr>
              <a:spLocks/>
            </p:cNvSpPr>
            <p:nvPr/>
          </p:nvSpPr>
          <p:spPr bwMode="auto">
            <a:xfrm>
              <a:off x="1261" y="2867"/>
              <a:ext cx="13" cy="11"/>
            </a:xfrm>
            <a:custGeom>
              <a:avLst/>
              <a:gdLst>
                <a:gd name="T0" fmla="*/ 0 w 78"/>
                <a:gd name="T1" fmla="*/ 0 h 72"/>
                <a:gd name="T2" fmla="*/ 0 w 78"/>
                <a:gd name="T3" fmla="*/ 0 h 72"/>
                <a:gd name="T4" fmla="*/ 0 w 78"/>
                <a:gd name="T5" fmla="*/ 0 h 72"/>
                <a:gd name="T6" fmla="*/ 0 w 78"/>
                <a:gd name="T7" fmla="*/ 0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72"/>
                <a:gd name="T14" fmla="*/ 78 w 78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72">
                  <a:moveTo>
                    <a:pt x="0" y="39"/>
                  </a:moveTo>
                  <a:lnTo>
                    <a:pt x="15" y="0"/>
                  </a:lnTo>
                  <a:lnTo>
                    <a:pt x="78" y="72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78" name="Freeform 3805"/>
            <p:cNvSpPr>
              <a:spLocks/>
            </p:cNvSpPr>
            <p:nvPr/>
          </p:nvSpPr>
          <p:spPr bwMode="auto">
            <a:xfrm>
              <a:off x="1264" y="2867"/>
              <a:ext cx="10" cy="11"/>
            </a:xfrm>
            <a:custGeom>
              <a:avLst/>
              <a:gdLst>
                <a:gd name="T0" fmla="*/ 0 w 63"/>
                <a:gd name="T1" fmla="*/ 0 h 72"/>
                <a:gd name="T2" fmla="*/ 0 w 63"/>
                <a:gd name="T3" fmla="*/ 0 h 72"/>
                <a:gd name="T4" fmla="*/ 0 w 63"/>
                <a:gd name="T5" fmla="*/ 0 h 72"/>
                <a:gd name="T6" fmla="*/ 0 w 63"/>
                <a:gd name="T7" fmla="*/ 0 h 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3"/>
                <a:gd name="T13" fmla="*/ 0 h 72"/>
                <a:gd name="T14" fmla="*/ 63 w 63"/>
                <a:gd name="T15" fmla="*/ 72 h 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3" h="72">
                  <a:moveTo>
                    <a:pt x="0" y="0"/>
                  </a:moveTo>
                  <a:lnTo>
                    <a:pt x="63" y="72"/>
                  </a:lnTo>
                  <a:lnTo>
                    <a:pt x="63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79" name="Freeform 3806"/>
            <p:cNvSpPr>
              <a:spLocks/>
            </p:cNvSpPr>
            <p:nvPr/>
          </p:nvSpPr>
          <p:spPr bwMode="auto">
            <a:xfrm>
              <a:off x="1261" y="2867"/>
              <a:ext cx="13" cy="11"/>
            </a:xfrm>
            <a:custGeom>
              <a:avLst/>
              <a:gdLst>
                <a:gd name="T0" fmla="*/ 0 w 78"/>
                <a:gd name="T1" fmla="*/ 0 h 72"/>
                <a:gd name="T2" fmla="*/ 0 w 78"/>
                <a:gd name="T3" fmla="*/ 0 h 72"/>
                <a:gd name="T4" fmla="*/ 0 w 78"/>
                <a:gd name="T5" fmla="*/ 0 h 72"/>
                <a:gd name="T6" fmla="*/ 0 w 78"/>
                <a:gd name="T7" fmla="*/ 0 h 72"/>
                <a:gd name="T8" fmla="*/ 0 w 78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2"/>
                <a:gd name="T17" fmla="*/ 78 w 78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2">
                  <a:moveTo>
                    <a:pt x="0" y="39"/>
                  </a:moveTo>
                  <a:lnTo>
                    <a:pt x="15" y="0"/>
                  </a:lnTo>
                  <a:lnTo>
                    <a:pt x="78" y="27"/>
                  </a:lnTo>
                  <a:lnTo>
                    <a:pt x="78" y="72"/>
                  </a:lnTo>
                  <a:lnTo>
                    <a:pt x="0" y="3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80" name="Freeform 3807"/>
            <p:cNvSpPr>
              <a:spLocks/>
            </p:cNvSpPr>
            <p:nvPr/>
          </p:nvSpPr>
          <p:spPr bwMode="auto">
            <a:xfrm>
              <a:off x="1274" y="2871"/>
              <a:ext cx="13" cy="7"/>
            </a:xfrm>
            <a:custGeom>
              <a:avLst/>
              <a:gdLst>
                <a:gd name="T0" fmla="*/ 0 w 78"/>
                <a:gd name="T1" fmla="*/ 0 h 45"/>
                <a:gd name="T2" fmla="*/ 0 w 78"/>
                <a:gd name="T3" fmla="*/ 0 h 45"/>
                <a:gd name="T4" fmla="*/ 0 w 78"/>
                <a:gd name="T5" fmla="*/ 0 h 45"/>
                <a:gd name="T6" fmla="*/ 0 w 7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45"/>
                <a:gd name="T14" fmla="*/ 78 w 7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45">
                  <a:moveTo>
                    <a:pt x="0" y="45"/>
                  </a:moveTo>
                  <a:lnTo>
                    <a:pt x="0" y="0"/>
                  </a:lnTo>
                  <a:lnTo>
                    <a:pt x="78" y="1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81" name="Freeform 3808"/>
            <p:cNvSpPr>
              <a:spLocks/>
            </p:cNvSpPr>
            <p:nvPr/>
          </p:nvSpPr>
          <p:spPr bwMode="auto">
            <a:xfrm>
              <a:off x="1274" y="2867"/>
              <a:ext cx="13" cy="5"/>
            </a:xfrm>
            <a:custGeom>
              <a:avLst/>
              <a:gdLst>
                <a:gd name="T0" fmla="*/ 0 w 78"/>
                <a:gd name="T1" fmla="*/ 0 h 39"/>
                <a:gd name="T2" fmla="*/ 0 w 78"/>
                <a:gd name="T3" fmla="*/ 0 h 39"/>
                <a:gd name="T4" fmla="*/ 0 w 78"/>
                <a:gd name="T5" fmla="*/ 0 h 39"/>
                <a:gd name="T6" fmla="*/ 0 w 78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39"/>
                <a:gd name="T14" fmla="*/ 78 w 78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39">
                  <a:moveTo>
                    <a:pt x="0" y="27"/>
                  </a:moveTo>
                  <a:lnTo>
                    <a:pt x="78" y="39"/>
                  </a:lnTo>
                  <a:lnTo>
                    <a:pt x="64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82" name="Freeform 3809"/>
            <p:cNvSpPr>
              <a:spLocks/>
            </p:cNvSpPr>
            <p:nvPr/>
          </p:nvSpPr>
          <p:spPr bwMode="auto">
            <a:xfrm>
              <a:off x="1274" y="2867"/>
              <a:ext cx="13" cy="11"/>
            </a:xfrm>
            <a:custGeom>
              <a:avLst/>
              <a:gdLst>
                <a:gd name="T0" fmla="*/ 0 w 78"/>
                <a:gd name="T1" fmla="*/ 0 h 72"/>
                <a:gd name="T2" fmla="*/ 0 w 78"/>
                <a:gd name="T3" fmla="*/ 0 h 72"/>
                <a:gd name="T4" fmla="*/ 0 w 78"/>
                <a:gd name="T5" fmla="*/ 0 h 72"/>
                <a:gd name="T6" fmla="*/ 0 w 78"/>
                <a:gd name="T7" fmla="*/ 0 h 72"/>
                <a:gd name="T8" fmla="*/ 0 w 78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8"/>
                <a:gd name="T16" fmla="*/ 0 h 72"/>
                <a:gd name="T17" fmla="*/ 78 w 78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8" h="72">
                  <a:moveTo>
                    <a:pt x="0" y="72"/>
                  </a:moveTo>
                  <a:lnTo>
                    <a:pt x="0" y="27"/>
                  </a:lnTo>
                  <a:lnTo>
                    <a:pt x="64" y="0"/>
                  </a:lnTo>
                  <a:lnTo>
                    <a:pt x="78" y="39"/>
                  </a:lnTo>
                  <a:lnTo>
                    <a:pt x="0" y="7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83" name="Line 3810"/>
            <p:cNvSpPr>
              <a:spLocks noChangeShapeType="1"/>
            </p:cNvSpPr>
            <p:nvPr/>
          </p:nvSpPr>
          <p:spPr bwMode="auto">
            <a:xfrm flipH="1" flipV="1">
              <a:off x="1296" y="2862"/>
              <a:ext cx="5" cy="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84" name="Freeform 3811"/>
            <p:cNvSpPr>
              <a:spLocks/>
            </p:cNvSpPr>
            <p:nvPr/>
          </p:nvSpPr>
          <p:spPr bwMode="auto">
            <a:xfrm>
              <a:off x="1297" y="2840"/>
              <a:ext cx="17" cy="27"/>
            </a:xfrm>
            <a:custGeom>
              <a:avLst/>
              <a:gdLst>
                <a:gd name="T0" fmla="*/ 0 w 101"/>
                <a:gd name="T1" fmla="*/ 0 h 166"/>
                <a:gd name="T2" fmla="*/ 0 w 101"/>
                <a:gd name="T3" fmla="*/ 0 h 166"/>
                <a:gd name="T4" fmla="*/ 0 w 101"/>
                <a:gd name="T5" fmla="*/ 0 h 166"/>
                <a:gd name="T6" fmla="*/ 0 w 101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166"/>
                <a:gd name="T14" fmla="*/ 101 w 101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166">
                  <a:moveTo>
                    <a:pt x="32" y="166"/>
                  </a:moveTo>
                  <a:lnTo>
                    <a:pt x="0" y="134"/>
                  </a:lnTo>
                  <a:lnTo>
                    <a:pt x="101" y="0"/>
                  </a:lnTo>
                  <a:lnTo>
                    <a:pt x="32" y="1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85" name="Freeform 3812"/>
            <p:cNvSpPr>
              <a:spLocks/>
            </p:cNvSpPr>
            <p:nvPr/>
          </p:nvSpPr>
          <p:spPr bwMode="auto">
            <a:xfrm>
              <a:off x="1297" y="2840"/>
              <a:ext cx="17" cy="22"/>
            </a:xfrm>
            <a:custGeom>
              <a:avLst/>
              <a:gdLst>
                <a:gd name="T0" fmla="*/ 0 w 101"/>
                <a:gd name="T1" fmla="*/ 0 h 134"/>
                <a:gd name="T2" fmla="*/ 0 w 101"/>
                <a:gd name="T3" fmla="*/ 0 h 134"/>
                <a:gd name="T4" fmla="*/ 0 w 101"/>
                <a:gd name="T5" fmla="*/ 0 h 134"/>
                <a:gd name="T6" fmla="*/ 0 w 101"/>
                <a:gd name="T7" fmla="*/ 0 h 1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"/>
                <a:gd name="T13" fmla="*/ 0 h 134"/>
                <a:gd name="T14" fmla="*/ 101 w 101"/>
                <a:gd name="T15" fmla="*/ 134 h 1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" h="134">
                  <a:moveTo>
                    <a:pt x="0" y="134"/>
                  </a:moveTo>
                  <a:lnTo>
                    <a:pt x="101" y="0"/>
                  </a:lnTo>
                  <a:lnTo>
                    <a:pt x="56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86" name="Freeform 3813"/>
            <p:cNvSpPr>
              <a:spLocks/>
            </p:cNvSpPr>
            <p:nvPr/>
          </p:nvSpPr>
          <p:spPr bwMode="auto">
            <a:xfrm>
              <a:off x="1297" y="2840"/>
              <a:ext cx="17" cy="27"/>
            </a:xfrm>
            <a:custGeom>
              <a:avLst/>
              <a:gdLst>
                <a:gd name="T0" fmla="*/ 0 w 101"/>
                <a:gd name="T1" fmla="*/ 0 h 166"/>
                <a:gd name="T2" fmla="*/ 0 w 101"/>
                <a:gd name="T3" fmla="*/ 0 h 166"/>
                <a:gd name="T4" fmla="*/ 0 w 101"/>
                <a:gd name="T5" fmla="*/ 0 h 166"/>
                <a:gd name="T6" fmla="*/ 0 w 101"/>
                <a:gd name="T7" fmla="*/ 0 h 166"/>
                <a:gd name="T8" fmla="*/ 0 w 101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1"/>
                <a:gd name="T16" fmla="*/ 0 h 166"/>
                <a:gd name="T17" fmla="*/ 101 w 101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1" h="166">
                  <a:moveTo>
                    <a:pt x="32" y="166"/>
                  </a:moveTo>
                  <a:lnTo>
                    <a:pt x="0" y="134"/>
                  </a:lnTo>
                  <a:lnTo>
                    <a:pt x="56" y="0"/>
                  </a:lnTo>
                  <a:lnTo>
                    <a:pt x="101" y="0"/>
                  </a:lnTo>
                  <a:lnTo>
                    <a:pt x="32" y="1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87" name="Line 3814"/>
            <p:cNvSpPr>
              <a:spLocks noChangeShapeType="1"/>
            </p:cNvSpPr>
            <p:nvPr/>
          </p:nvSpPr>
          <p:spPr bwMode="auto">
            <a:xfrm>
              <a:off x="1306" y="2840"/>
              <a:ext cx="8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88" name="Freeform 3815"/>
            <p:cNvSpPr>
              <a:spLocks/>
            </p:cNvSpPr>
            <p:nvPr/>
          </p:nvSpPr>
          <p:spPr bwMode="auto">
            <a:xfrm>
              <a:off x="1230" y="2837"/>
              <a:ext cx="9" cy="7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0"/>
                  </a:moveTo>
                  <a:lnTo>
                    <a:pt x="0" y="45"/>
                  </a:lnTo>
                  <a:lnTo>
                    <a:pt x="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89" name="Freeform 3816"/>
            <p:cNvSpPr>
              <a:spLocks/>
            </p:cNvSpPr>
            <p:nvPr/>
          </p:nvSpPr>
          <p:spPr bwMode="auto">
            <a:xfrm>
              <a:off x="1230" y="2837"/>
              <a:ext cx="9" cy="7"/>
            </a:xfrm>
            <a:custGeom>
              <a:avLst/>
              <a:gdLst>
                <a:gd name="T0" fmla="*/ 0 w 58"/>
                <a:gd name="T1" fmla="*/ 0 h 45"/>
                <a:gd name="T2" fmla="*/ 0 w 58"/>
                <a:gd name="T3" fmla="*/ 0 h 45"/>
                <a:gd name="T4" fmla="*/ 0 w 58"/>
                <a:gd name="T5" fmla="*/ 0 h 45"/>
                <a:gd name="T6" fmla="*/ 0 w 5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45"/>
                <a:gd name="T14" fmla="*/ 58 w 5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45">
                  <a:moveTo>
                    <a:pt x="0" y="45"/>
                  </a:moveTo>
                  <a:lnTo>
                    <a:pt x="58" y="0"/>
                  </a:lnTo>
                  <a:lnTo>
                    <a:pt x="5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90" name="Rectangle 3817"/>
            <p:cNvSpPr>
              <a:spLocks noChangeArrowheads="1"/>
            </p:cNvSpPr>
            <p:nvPr/>
          </p:nvSpPr>
          <p:spPr bwMode="auto">
            <a:xfrm>
              <a:off x="1230" y="2837"/>
              <a:ext cx="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91" name="Freeform 3818"/>
            <p:cNvSpPr>
              <a:spLocks/>
            </p:cNvSpPr>
            <p:nvPr/>
          </p:nvSpPr>
          <p:spPr bwMode="auto">
            <a:xfrm>
              <a:off x="1284" y="2837"/>
              <a:ext cx="11" cy="7"/>
            </a:xfrm>
            <a:custGeom>
              <a:avLst/>
              <a:gdLst>
                <a:gd name="T0" fmla="*/ 0 w 68"/>
                <a:gd name="T1" fmla="*/ 0 h 45"/>
                <a:gd name="T2" fmla="*/ 0 w 68"/>
                <a:gd name="T3" fmla="*/ 0 h 45"/>
                <a:gd name="T4" fmla="*/ 0 w 68"/>
                <a:gd name="T5" fmla="*/ 0 h 45"/>
                <a:gd name="T6" fmla="*/ 0 w 6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45"/>
                <a:gd name="T14" fmla="*/ 68 w 6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45">
                  <a:moveTo>
                    <a:pt x="0" y="0"/>
                  </a:moveTo>
                  <a:lnTo>
                    <a:pt x="0" y="45"/>
                  </a:lnTo>
                  <a:lnTo>
                    <a:pt x="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92" name="Freeform 3819"/>
            <p:cNvSpPr>
              <a:spLocks/>
            </p:cNvSpPr>
            <p:nvPr/>
          </p:nvSpPr>
          <p:spPr bwMode="auto">
            <a:xfrm>
              <a:off x="1284" y="2837"/>
              <a:ext cx="11" cy="7"/>
            </a:xfrm>
            <a:custGeom>
              <a:avLst/>
              <a:gdLst>
                <a:gd name="T0" fmla="*/ 0 w 68"/>
                <a:gd name="T1" fmla="*/ 0 h 45"/>
                <a:gd name="T2" fmla="*/ 0 w 68"/>
                <a:gd name="T3" fmla="*/ 0 h 45"/>
                <a:gd name="T4" fmla="*/ 0 w 68"/>
                <a:gd name="T5" fmla="*/ 0 h 45"/>
                <a:gd name="T6" fmla="*/ 0 w 6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45"/>
                <a:gd name="T14" fmla="*/ 68 w 6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45">
                  <a:moveTo>
                    <a:pt x="0" y="45"/>
                  </a:moveTo>
                  <a:lnTo>
                    <a:pt x="68" y="0"/>
                  </a:lnTo>
                  <a:lnTo>
                    <a:pt x="6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93" name="Rectangle 3820"/>
            <p:cNvSpPr>
              <a:spLocks noChangeArrowheads="1"/>
            </p:cNvSpPr>
            <p:nvPr/>
          </p:nvSpPr>
          <p:spPr bwMode="auto">
            <a:xfrm>
              <a:off x="1284" y="2837"/>
              <a:ext cx="1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94" name="Freeform 3821"/>
            <p:cNvSpPr>
              <a:spLocks/>
            </p:cNvSpPr>
            <p:nvPr/>
          </p:nvSpPr>
          <p:spPr bwMode="auto">
            <a:xfrm>
              <a:off x="1271" y="2821"/>
              <a:ext cx="7" cy="11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45" y="0"/>
                  </a:moveTo>
                  <a:lnTo>
                    <a:pt x="0" y="0"/>
                  </a:lnTo>
                  <a:lnTo>
                    <a:pt x="45" y="6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95" name="Freeform 3822"/>
            <p:cNvSpPr>
              <a:spLocks/>
            </p:cNvSpPr>
            <p:nvPr/>
          </p:nvSpPr>
          <p:spPr bwMode="auto">
            <a:xfrm>
              <a:off x="1271" y="2821"/>
              <a:ext cx="7" cy="11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0" y="0"/>
                  </a:moveTo>
                  <a:lnTo>
                    <a:pt x="45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96" name="Rectangle 3823"/>
            <p:cNvSpPr>
              <a:spLocks noChangeArrowheads="1"/>
            </p:cNvSpPr>
            <p:nvPr/>
          </p:nvSpPr>
          <p:spPr bwMode="auto">
            <a:xfrm>
              <a:off x="1271" y="2821"/>
              <a:ext cx="7" cy="1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497" name="Freeform 3824"/>
            <p:cNvSpPr>
              <a:spLocks/>
            </p:cNvSpPr>
            <p:nvPr/>
          </p:nvSpPr>
          <p:spPr bwMode="auto">
            <a:xfrm>
              <a:off x="1254" y="2837"/>
              <a:ext cx="11" cy="7"/>
            </a:xfrm>
            <a:custGeom>
              <a:avLst/>
              <a:gdLst>
                <a:gd name="T0" fmla="*/ 0 w 68"/>
                <a:gd name="T1" fmla="*/ 0 h 45"/>
                <a:gd name="T2" fmla="*/ 0 w 68"/>
                <a:gd name="T3" fmla="*/ 0 h 45"/>
                <a:gd name="T4" fmla="*/ 0 w 68"/>
                <a:gd name="T5" fmla="*/ 0 h 45"/>
                <a:gd name="T6" fmla="*/ 0 w 6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45"/>
                <a:gd name="T14" fmla="*/ 68 w 6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45">
                  <a:moveTo>
                    <a:pt x="0" y="0"/>
                  </a:moveTo>
                  <a:lnTo>
                    <a:pt x="0" y="45"/>
                  </a:lnTo>
                  <a:lnTo>
                    <a:pt x="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98" name="Freeform 3825"/>
            <p:cNvSpPr>
              <a:spLocks/>
            </p:cNvSpPr>
            <p:nvPr/>
          </p:nvSpPr>
          <p:spPr bwMode="auto">
            <a:xfrm>
              <a:off x="1254" y="2837"/>
              <a:ext cx="11" cy="7"/>
            </a:xfrm>
            <a:custGeom>
              <a:avLst/>
              <a:gdLst>
                <a:gd name="T0" fmla="*/ 0 w 68"/>
                <a:gd name="T1" fmla="*/ 0 h 45"/>
                <a:gd name="T2" fmla="*/ 0 w 68"/>
                <a:gd name="T3" fmla="*/ 0 h 45"/>
                <a:gd name="T4" fmla="*/ 0 w 68"/>
                <a:gd name="T5" fmla="*/ 0 h 45"/>
                <a:gd name="T6" fmla="*/ 0 w 68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45"/>
                <a:gd name="T14" fmla="*/ 68 w 68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45">
                  <a:moveTo>
                    <a:pt x="0" y="45"/>
                  </a:moveTo>
                  <a:lnTo>
                    <a:pt x="68" y="0"/>
                  </a:lnTo>
                  <a:lnTo>
                    <a:pt x="68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499" name="Rectangle 3826"/>
            <p:cNvSpPr>
              <a:spLocks noChangeArrowheads="1"/>
            </p:cNvSpPr>
            <p:nvPr/>
          </p:nvSpPr>
          <p:spPr bwMode="auto">
            <a:xfrm>
              <a:off x="1254" y="2837"/>
              <a:ext cx="1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00" name="Freeform 3827"/>
            <p:cNvSpPr>
              <a:spLocks/>
            </p:cNvSpPr>
            <p:nvPr/>
          </p:nvSpPr>
          <p:spPr bwMode="auto">
            <a:xfrm>
              <a:off x="1271" y="2850"/>
              <a:ext cx="7" cy="10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45" y="0"/>
                  </a:moveTo>
                  <a:lnTo>
                    <a:pt x="0" y="0"/>
                  </a:lnTo>
                  <a:lnTo>
                    <a:pt x="45" y="6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01" name="Freeform 3828"/>
            <p:cNvSpPr>
              <a:spLocks/>
            </p:cNvSpPr>
            <p:nvPr/>
          </p:nvSpPr>
          <p:spPr bwMode="auto">
            <a:xfrm>
              <a:off x="1271" y="2850"/>
              <a:ext cx="7" cy="10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0" y="0"/>
                  </a:moveTo>
                  <a:lnTo>
                    <a:pt x="45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02" name="Rectangle 3829"/>
            <p:cNvSpPr>
              <a:spLocks noChangeArrowheads="1"/>
            </p:cNvSpPr>
            <p:nvPr/>
          </p:nvSpPr>
          <p:spPr bwMode="auto">
            <a:xfrm>
              <a:off x="1271" y="2850"/>
              <a:ext cx="7" cy="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03" name="Freeform 3830"/>
            <p:cNvSpPr>
              <a:spLocks/>
            </p:cNvSpPr>
            <p:nvPr/>
          </p:nvSpPr>
          <p:spPr bwMode="auto">
            <a:xfrm>
              <a:off x="1344" y="2837"/>
              <a:ext cx="11" cy="7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45"/>
                <a:gd name="T14" fmla="*/ 67 w 6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45">
                  <a:moveTo>
                    <a:pt x="0" y="0"/>
                  </a:moveTo>
                  <a:lnTo>
                    <a:pt x="0" y="45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04" name="Freeform 3831"/>
            <p:cNvSpPr>
              <a:spLocks/>
            </p:cNvSpPr>
            <p:nvPr/>
          </p:nvSpPr>
          <p:spPr bwMode="auto">
            <a:xfrm>
              <a:off x="1344" y="2837"/>
              <a:ext cx="11" cy="7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45"/>
                <a:gd name="T14" fmla="*/ 67 w 6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45">
                  <a:moveTo>
                    <a:pt x="0" y="45"/>
                  </a:moveTo>
                  <a:lnTo>
                    <a:pt x="67" y="0"/>
                  </a:lnTo>
                  <a:lnTo>
                    <a:pt x="6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05" name="Rectangle 3832"/>
            <p:cNvSpPr>
              <a:spLocks noChangeArrowheads="1"/>
            </p:cNvSpPr>
            <p:nvPr/>
          </p:nvSpPr>
          <p:spPr bwMode="auto">
            <a:xfrm>
              <a:off x="1344" y="2837"/>
              <a:ext cx="1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06" name="Freeform 3833"/>
            <p:cNvSpPr>
              <a:spLocks/>
            </p:cNvSpPr>
            <p:nvPr/>
          </p:nvSpPr>
          <p:spPr bwMode="auto">
            <a:xfrm>
              <a:off x="1308" y="2837"/>
              <a:ext cx="22" cy="7"/>
            </a:xfrm>
            <a:custGeom>
              <a:avLst/>
              <a:gdLst>
                <a:gd name="T0" fmla="*/ 0 w 127"/>
                <a:gd name="T1" fmla="*/ 0 h 45"/>
                <a:gd name="T2" fmla="*/ 0 w 127"/>
                <a:gd name="T3" fmla="*/ 0 h 45"/>
                <a:gd name="T4" fmla="*/ 0 w 127"/>
                <a:gd name="T5" fmla="*/ 0 h 45"/>
                <a:gd name="T6" fmla="*/ 0 w 12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"/>
                <a:gd name="T13" fmla="*/ 0 h 45"/>
                <a:gd name="T14" fmla="*/ 127 w 12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" h="45">
                  <a:moveTo>
                    <a:pt x="0" y="0"/>
                  </a:moveTo>
                  <a:lnTo>
                    <a:pt x="0" y="45"/>
                  </a:lnTo>
                  <a:lnTo>
                    <a:pt x="12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07" name="Freeform 3834"/>
            <p:cNvSpPr>
              <a:spLocks/>
            </p:cNvSpPr>
            <p:nvPr/>
          </p:nvSpPr>
          <p:spPr bwMode="auto">
            <a:xfrm>
              <a:off x="1308" y="2837"/>
              <a:ext cx="22" cy="7"/>
            </a:xfrm>
            <a:custGeom>
              <a:avLst/>
              <a:gdLst>
                <a:gd name="T0" fmla="*/ 0 w 127"/>
                <a:gd name="T1" fmla="*/ 0 h 45"/>
                <a:gd name="T2" fmla="*/ 0 w 127"/>
                <a:gd name="T3" fmla="*/ 0 h 45"/>
                <a:gd name="T4" fmla="*/ 0 w 127"/>
                <a:gd name="T5" fmla="*/ 0 h 45"/>
                <a:gd name="T6" fmla="*/ 0 w 12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"/>
                <a:gd name="T13" fmla="*/ 0 h 45"/>
                <a:gd name="T14" fmla="*/ 127 w 12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" h="45">
                  <a:moveTo>
                    <a:pt x="0" y="45"/>
                  </a:moveTo>
                  <a:lnTo>
                    <a:pt x="127" y="0"/>
                  </a:lnTo>
                  <a:lnTo>
                    <a:pt x="12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08" name="Rectangle 3835"/>
            <p:cNvSpPr>
              <a:spLocks noChangeArrowheads="1"/>
            </p:cNvSpPr>
            <p:nvPr/>
          </p:nvSpPr>
          <p:spPr bwMode="auto">
            <a:xfrm>
              <a:off x="1308" y="2837"/>
              <a:ext cx="2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09" name="Freeform 3836"/>
            <p:cNvSpPr>
              <a:spLocks/>
            </p:cNvSpPr>
            <p:nvPr/>
          </p:nvSpPr>
          <p:spPr bwMode="auto">
            <a:xfrm>
              <a:off x="1406" y="2819"/>
              <a:ext cx="7" cy="65"/>
            </a:xfrm>
            <a:custGeom>
              <a:avLst/>
              <a:gdLst>
                <a:gd name="T0" fmla="*/ 0 w 45"/>
                <a:gd name="T1" fmla="*/ 0 h 408"/>
                <a:gd name="T2" fmla="*/ 0 w 45"/>
                <a:gd name="T3" fmla="*/ 0 h 408"/>
                <a:gd name="T4" fmla="*/ 0 w 45"/>
                <a:gd name="T5" fmla="*/ 0 h 408"/>
                <a:gd name="T6" fmla="*/ 0 w 45"/>
                <a:gd name="T7" fmla="*/ 0 h 4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8"/>
                <a:gd name="T14" fmla="*/ 45 w 45"/>
                <a:gd name="T15" fmla="*/ 408 h 4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8">
                  <a:moveTo>
                    <a:pt x="0" y="408"/>
                  </a:moveTo>
                  <a:lnTo>
                    <a:pt x="45" y="408"/>
                  </a:lnTo>
                  <a:lnTo>
                    <a:pt x="0" y="0"/>
                  </a:lnTo>
                  <a:lnTo>
                    <a:pt x="0" y="4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10" name="Freeform 3837"/>
            <p:cNvSpPr>
              <a:spLocks/>
            </p:cNvSpPr>
            <p:nvPr/>
          </p:nvSpPr>
          <p:spPr bwMode="auto">
            <a:xfrm>
              <a:off x="1406" y="2819"/>
              <a:ext cx="7" cy="65"/>
            </a:xfrm>
            <a:custGeom>
              <a:avLst/>
              <a:gdLst>
                <a:gd name="T0" fmla="*/ 0 w 45"/>
                <a:gd name="T1" fmla="*/ 0 h 408"/>
                <a:gd name="T2" fmla="*/ 0 w 45"/>
                <a:gd name="T3" fmla="*/ 0 h 408"/>
                <a:gd name="T4" fmla="*/ 0 w 45"/>
                <a:gd name="T5" fmla="*/ 0 h 408"/>
                <a:gd name="T6" fmla="*/ 0 w 45"/>
                <a:gd name="T7" fmla="*/ 0 h 4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8"/>
                <a:gd name="T14" fmla="*/ 45 w 45"/>
                <a:gd name="T15" fmla="*/ 408 h 4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8">
                  <a:moveTo>
                    <a:pt x="45" y="408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4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11" name="Rectangle 3838"/>
            <p:cNvSpPr>
              <a:spLocks noChangeArrowheads="1"/>
            </p:cNvSpPr>
            <p:nvPr/>
          </p:nvSpPr>
          <p:spPr bwMode="auto">
            <a:xfrm>
              <a:off x="1406" y="2819"/>
              <a:ext cx="7" cy="6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12" name="Freeform 3839"/>
            <p:cNvSpPr>
              <a:spLocks/>
            </p:cNvSpPr>
            <p:nvPr/>
          </p:nvSpPr>
          <p:spPr bwMode="auto">
            <a:xfrm>
              <a:off x="1400" y="3273"/>
              <a:ext cx="9" cy="7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0" y="0"/>
                  </a:moveTo>
                  <a:lnTo>
                    <a:pt x="0" y="45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13" name="Freeform 3840"/>
            <p:cNvSpPr>
              <a:spLocks/>
            </p:cNvSpPr>
            <p:nvPr/>
          </p:nvSpPr>
          <p:spPr bwMode="auto">
            <a:xfrm>
              <a:off x="1400" y="3273"/>
              <a:ext cx="9" cy="7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0" y="45"/>
                  </a:moveTo>
                  <a:lnTo>
                    <a:pt x="59" y="0"/>
                  </a:lnTo>
                  <a:lnTo>
                    <a:pt x="5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14" name="Rectangle 3841"/>
            <p:cNvSpPr>
              <a:spLocks noChangeArrowheads="1"/>
            </p:cNvSpPr>
            <p:nvPr/>
          </p:nvSpPr>
          <p:spPr bwMode="auto">
            <a:xfrm>
              <a:off x="1400" y="3273"/>
              <a:ext cx="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15" name="Freeform 3842"/>
            <p:cNvSpPr>
              <a:spLocks/>
            </p:cNvSpPr>
            <p:nvPr/>
          </p:nvSpPr>
          <p:spPr bwMode="auto">
            <a:xfrm>
              <a:off x="1373" y="3273"/>
              <a:ext cx="12" cy="7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45"/>
                <a:gd name="T14" fmla="*/ 67 w 6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45">
                  <a:moveTo>
                    <a:pt x="0" y="0"/>
                  </a:moveTo>
                  <a:lnTo>
                    <a:pt x="0" y="45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16" name="Freeform 3843"/>
            <p:cNvSpPr>
              <a:spLocks/>
            </p:cNvSpPr>
            <p:nvPr/>
          </p:nvSpPr>
          <p:spPr bwMode="auto">
            <a:xfrm>
              <a:off x="1373" y="3273"/>
              <a:ext cx="12" cy="7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45"/>
                <a:gd name="T14" fmla="*/ 67 w 6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45">
                  <a:moveTo>
                    <a:pt x="0" y="45"/>
                  </a:moveTo>
                  <a:lnTo>
                    <a:pt x="67" y="0"/>
                  </a:lnTo>
                  <a:lnTo>
                    <a:pt x="6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17" name="Rectangle 3844"/>
            <p:cNvSpPr>
              <a:spLocks noChangeArrowheads="1"/>
            </p:cNvSpPr>
            <p:nvPr/>
          </p:nvSpPr>
          <p:spPr bwMode="auto">
            <a:xfrm>
              <a:off x="1373" y="3273"/>
              <a:ext cx="1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18" name="Freeform 3845"/>
            <p:cNvSpPr>
              <a:spLocks/>
            </p:cNvSpPr>
            <p:nvPr/>
          </p:nvSpPr>
          <p:spPr bwMode="auto">
            <a:xfrm>
              <a:off x="1384" y="3236"/>
              <a:ext cx="28" cy="22"/>
            </a:xfrm>
            <a:custGeom>
              <a:avLst/>
              <a:gdLst>
                <a:gd name="T0" fmla="*/ 0 w 167"/>
                <a:gd name="T1" fmla="*/ 0 h 137"/>
                <a:gd name="T2" fmla="*/ 0 w 167"/>
                <a:gd name="T3" fmla="*/ 0 h 137"/>
                <a:gd name="T4" fmla="*/ 0 w 167"/>
                <a:gd name="T5" fmla="*/ 0 h 137"/>
                <a:gd name="T6" fmla="*/ 0 w 167"/>
                <a:gd name="T7" fmla="*/ 0 h 1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37"/>
                <a:gd name="T14" fmla="*/ 167 w 167"/>
                <a:gd name="T15" fmla="*/ 137 h 1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37">
                  <a:moveTo>
                    <a:pt x="135" y="137"/>
                  </a:moveTo>
                  <a:lnTo>
                    <a:pt x="167" y="104"/>
                  </a:lnTo>
                  <a:lnTo>
                    <a:pt x="0" y="0"/>
                  </a:lnTo>
                  <a:lnTo>
                    <a:pt x="135" y="1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19" name="Freeform 3846"/>
            <p:cNvSpPr>
              <a:spLocks/>
            </p:cNvSpPr>
            <p:nvPr/>
          </p:nvSpPr>
          <p:spPr bwMode="auto">
            <a:xfrm>
              <a:off x="1384" y="3231"/>
              <a:ext cx="28" cy="21"/>
            </a:xfrm>
            <a:custGeom>
              <a:avLst/>
              <a:gdLst>
                <a:gd name="T0" fmla="*/ 0 w 167"/>
                <a:gd name="T1" fmla="*/ 0 h 136"/>
                <a:gd name="T2" fmla="*/ 0 w 167"/>
                <a:gd name="T3" fmla="*/ 0 h 136"/>
                <a:gd name="T4" fmla="*/ 0 w 167"/>
                <a:gd name="T5" fmla="*/ 0 h 136"/>
                <a:gd name="T6" fmla="*/ 0 w 167"/>
                <a:gd name="T7" fmla="*/ 0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36"/>
                <a:gd name="T14" fmla="*/ 167 w 167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36">
                  <a:moveTo>
                    <a:pt x="167" y="136"/>
                  </a:moveTo>
                  <a:lnTo>
                    <a:pt x="0" y="32"/>
                  </a:lnTo>
                  <a:lnTo>
                    <a:pt x="31" y="0"/>
                  </a:lnTo>
                  <a:lnTo>
                    <a:pt x="167" y="1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20" name="Freeform 3847"/>
            <p:cNvSpPr>
              <a:spLocks/>
            </p:cNvSpPr>
            <p:nvPr/>
          </p:nvSpPr>
          <p:spPr bwMode="auto">
            <a:xfrm>
              <a:off x="1384" y="3231"/>
              <a:ext cx="28" cy="27"/>
            </a:xfrm>
            <a:custGeom>
              <a:avLst/>
              <a:gdLst>
                <a:gd name="T0" fmla="*/ 0 w 167"/>
                <a:gd name="T1" fmla="*/ 0 h 169"/>
                <a:gd name="T2" fmla="*/ 0 w 167"/>
                <a:gd name="T3" fmla="*/ 0 h 169"/>
                <a:gd name="T4" fmla="*/ 0 w 167"/>
                <a:gd name="T5" fmla="*/ 0 h 169"/>
                <a:gd name="T6" fmla="*/ 0 w 167"/>
                <a:gd name="T7" fmla="*/ 0 h 169"/>
                <a:gd name="T8" fmla="*/ 0 w 167"/>
                <a:gd name="T9" fmla="*/ 0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169"/>
                <a:gd name="T17" fmla="*/ 167 w 167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169">
                  <a:moveTo>
                    <a:pt x="135" y="169"/>
                  </a:moveTo>
                  <a:lnTo>
                    <a:pt x="167" y="136"/>
                  </a:lnTo>
                  <a:lnTo>
                    <a:pt x="31" y="0"/>
                  </a:lnTo>
                  <a:lnTo>
                    <a:pt x="0" y="32"/>
                  </a:lnTo>
                  <a:lnTo>
                    <a:pt x="135" y="16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21" name="Freeform 3848"/>
            <p:cNvSpPr>
              <a:spLocks/>
            </p:cNvSpPr>
            <p:nvPr/>
          </p:nvSpPr>
          <p:spPr bwMode="auto">
            <a:xfrm>
              <a:off x="1406" y="3255"/>
              <a:ext cx="7" cy="65"/>
            </a:xfrm>
            <a:custGeom>
              <a:avLst/>
              <a:gdLst>
                <a:gd name="T0" fmla="*/ 0 w 45"/>
                <a:gd name="T1" fmla="*/ 0 h 409"/>
                <a:gd name="T2" fmla="*/ 0 w 45"/>
                <a:gd name="T3" fmla="*/ 0 h 409"/>
                <a:gd name="T4" fmla="*/ 0 w 45"/>
                <a:gd name="T5" fmla="*/ 0 h 409"/>
                <a:gd name="T6" fmla="*/ 0 w 45"/>
                <a:gd name="T7" fmla="*/ 0 h 4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9"/>
                <a:gd name="T14" fmla="*/ 45 w 45"/>
                <a:gd name="T15" fmla="*/ 409 h 4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9">
                  <a:moveTo>
                    <a:pt x="0" y="409"/>
                  </a:moveTo>
                  <a:lnTo>
                    <a:pt x="45" y="409"/>
                  </a:lnTo>
                  <a:lnTo>
                    <a:pt x="0" y="0"/>
                  </a:lnTo>
                  <a:lnTo>
                    <a:pt x="0" y="4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22" name="Freeform 3849"/>
            <p:cNvSpPr>
              <a:spLocks/>
            </p:cNvSpPr>
            <p:nvPr/>
          </p:nvSpPr>
          <p:spPr bwMode="auto">
            <a:xfrm>
              <a:off x="1406" y="3255"/>
              <a:ext cx="7" cy="65"/>
            </a:xfrm>
            <a:custGeom>
              <a:avLst/>
              <a:gdLst>
                <a:gd name="T0" fmla="*/ 0 w 45"/>
                <a:gd name="T1" fmla="*/ 0 h 409"/>
                <a:gd name="T2" fmla="*/ 0 w 45"/>
                <a:gd name="T3" fmla="*/ 0 h 409"/>
                <a:gd name="T4" fmla="*/ 0 w 45"/>
                <a:gd name="T5" fmla="*/ 0 h 409"/>
                <a:gd name="T6" fmla="*/ 0 w 45"/>
                <a:gd name="T7" fmla="*/ 0 h 4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409"/>
                <a:gd name="T14" fmla="*/ 45 w 45"/>
                <a:gd name="T15" fmla="*/ 409 h 4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409">
                  <a:moveTo>
                    <a:pt x="45" y="409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4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23" name="Rectangle 3850"/>
            <p:cNvSpPr>
              <a:spLocks noChangeArrowheads="1"/>
            </p:cNvSpPr>
            <p:nvPr/>
          </p:nvSpPr>
          <p:spPr bwMode="auto">
            <a:xfrm>
              <a:off x="1406" y="3255"/>
              <a:ext cx="7" cy="65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24" name="Freeform 3851"/>
            <p:cNvSpPr>
              <a:spLocks/>
            </p:cNvSpPr>
            <p:nvPr/>
          </p:nvSpPr>
          <p:spPr bwMode="auto">
            <a:xfrm>
              <a:off x="1360" y="3257"/>
              <a:ext cx="8" cy="10"/>
            </a:xfrm>
            <a:custGeom>
              <a:avLst/>
              <a:gdLst>
                <a:gd name="T0" fmla="*/ 0 w 45"/>
                <a:gd name="T1" fmla="*/ 0 h 68"/>
                <a:gd name="T2" fmla="*/ 0 w 45"/>
                <a:gd name="T3" fmla="*/ 0 h 68"/>
                <a:gd name="T4" fmla="*/ 0 w 45"/>
                <a:gd name="T5" fmla="*/ 0 h 68"/>
                <a:gd name="T6" fmla="*/ 0 w 45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8"/>
                <a:gd name="T14" fmla="*/ 45 w 45"/>
                <a:gd name="T15" fmla="*/ 68 h 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8">
                  <a:moveTo>
                    <a:pt x="45" y="0"/>
                  </a:moveTo>
                  <a:lnTo>
                    <a:pt x="0" y="0"/>
                  </a:lnTo>
                  <a:lnTo>
                    <a:pt x="45" y="68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25" name="Freeform 3852"/>
            <p:cNvSpPr>
              <a:spLocks/>
            </p:cNvSpPr>
            <p:nvPr/>
          </p:nvSpPr>
          <p:spPr bwMode="auto">
            <a:xfrm>
              <a:off x="1360" y="3257"/>
              <a:ext cx="8" cy="10"/>
            </a:xfrm>
            <a:custGeom>
              <a:avLst/>
              <a:gdLst>
                <a:gd name="T0" fmla="*/ 0 w 45"/>
                <a:gd name="T1" fmla="*/ 0 h 68"/>
                <a:gd name="T2" fmla="*/ 0 w 45"/>
                <a:gd name="T3" fmla="*/ 0 h 68"/>
                <a:gd name="T4" fmla="*/ 0 w 45"/>
                <a:gd name="T5" fmla="*/ 0 h 68"/>
                <a:gd name="T6" fmla="*/ 0 w 45"/>
                <a:gd name="T7" fmla="*/ 0 h 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8"/>
                <a:gd name="T14" fmla="*/ 45 w 45"/>
                <a:gd name="T15" fmla="*/ 68 h 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8">
                  <a:moveTo>
                    <a:pt x="0" y="0"/>
                  </a:moveTo>
                  <a:lnTo>
                    <a:pt x="45" y="68"/>
                  </a:lnTo>
                  <a:lnTo>
                    <a:pt x="0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26" name="Rectangle 3853"/>
            <p:cNvSpPr>
              <a:spLocks noChangeArrowheads="1"/>
            </p:cNvSpPr>
            <p:nvPr/>
          </p:nvSpPr>
          <p:spPr bwMode="auto">
            <a:xfrm>
              <a:off x="1360" y="3257"/>
              <a:ext cx="8" cy="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27" name="Freeform 3854"/>
            <p:cNvSpPr>
              <a:spLocks/>
            </p:cNvSpPr>
            <p:nvPr/>
          </p:nvSpPr>
          <p:spPr bwMode="auto">
            <a:xfrm>
              <a:off x="1360" y="3285"/>
              <a:ext cx="8" cy="11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45" y="0"/>
                  </a:moveTo>
                  <a:lnTo>
                    <a:pt x="0" y="0"/>
                  </a:lnTo>
                  <a:lnTo>
                    <a:pt x="45" y="6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28" name="Freeform 3855"/>
            <p:cNvSpPr>
              <a:spLocks/>
            </p:cNvSpPr>
            <p:nvPr/>
          </p:nvSpPr>
          <p:spPr bwMode="auto">
            <a:xfrm>
              <a:off x="1360" y="3285"/>
              <a:ext cx="8" cy="11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0" y="0"/>
                  </a:moveTo>
                  <a:lnTo>
                    <a:pt x="45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29" name="Rectangle 3856"/>
            <p:cNvSpPr>
              <a:spLocks noChangeArrowheads="1"/>
            </p:cNvSpPr>
            <p:nvPr/>
          </p:nvSpPr>
          <p:spPr bwMode="auto">
            <a:xfrm>
              <a:off x="1360" y="3285"/>
              <a:ext cx="8" cy="1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30" name="Freeform 3857"/>
            <p:cNvSpPr>
              <a:spLocks/>
            </p:cNvSpPr>
            <p:nvPr/>
          </p:nvSpPr>
          <p:spPr bwMode="auto">
            <a:xfrm>
              <a:off x="1400" y="2837"/>
              <a:ext cx="9" cy="7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0" y="0"/>
                  </a:moveTo>
                  <a:lnTo>
                    <a:pt x="0" y="45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31" name="Freeform 3858"/>
            <p:cNvSpPr>
              <a:spLocks/>
            </p:cNvSpPr>
            <p:nvPr/>
          </p:nvSpPr>
          <p:spPr bwMode="auto">
            <a:xfrm>
              <a:off x="1400" y="2837"/>
              <a:ext cx="9" cy="7"/>
            </a:xfrm>
            <a:custGeom>
              <a:avLst/>
              <a:gdLst>
                <a:gd name="T0" fmla="*/ 0 w 59"/>
                <a:gd name="T1" fmla="*/ 0 h 45"/>
                <a:gd name="T2" fmla="*/ 0 w 59"/>
                <a:gd name="T3" fmla="*/ 0 h 45"/>
                <a:gd name="T4" fmla="*/ 0 w 59"/>
                <a:gd name="T5" fmla="*/ 0 h 45"/>
                <a:gd name="T6" fmla="*/ 0 w 59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"/>
                <a:gd name="T13" fmla="*/ 0 h 45"/>
                <a:gd name="T14" fmla="*/ 59 w 59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" h="45">
                  <a:moveTo>
                    <a:pt x="0" y="45"/>
                  </a:moveTo>
                  <a:lnTo>
                    <a:pt x="59" y="0"/>
                  </a:lnTo>
                  <a:lnTo>
                    <a:pt x="59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32" name="Rectangle 3859"/>
            <p:cNvSpPr>
              <a:spLocks noChangeArrowheads="1"/>
            </p:cNvSpPr>
            <p:nvPr/>
          </p:nvSpPr>
          <p:spPr bwMode="auto">
            <a:xfrm>
              <a:off x="1400" y="2837"/>
              <a:ext cx="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33" name="Freeform 3860"/>
            <p:cNvSpPr>
              <a:spLocks/>
            </p:cNvSpPr>
            <p:nvPr/>
          </p:nvSpPr>
          <p:spPr bwMode="auto">
            <a:xfrm>
              <a:off x="1373" y="2837"/>
              <a:ext cx="12" cy="7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45"/>
                <a:gd name="T14" fmla="*/ 67 w 6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45">
                  <a:moveTo>
                    <a:pt x="0" y="0"/>
                  </a:moveTo>
                  <a:lnTo>
                    <a:pt x="0" y="45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34" name="Freeform 3861"/>
            <p:cNvSpPr>
              <a:spLocks/>
            </p:cNvSpPr>
            <p:nvPr/>
          </p:nvSpPr>
          <p:spPr bwMode="auto">
            <a:xfrm>
              <a:off x="1373" y="2837"/>
              <a:ext cx="12" cy="7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45"/>
                <a:gd name="T14" fmla="*/ 67 w 6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45">
                  <a:moveTo>
                    <a:pt x="0" y="45"/>
                  </a:moveTo>
                  <a:lnTo>
                    <a:pt x="67" y="0"/>
                  </a:lnTo>
                  <a:lnTo>
                    <a:pt x="6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35" name="Rectangle 3862"/>
            <p:cNvSpPr>
              <a:spLocks noChangeArrowheads="1"/>
            </p:cNvSpPr>
            <p:nvPr/>
          </p:nvSpPr>
          <p:spPr bwMode="auto">
            <a:xfrm>
              <a:off x="1373" y="2837"/>
              <a:ext cx="12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36" name="Freeform 3863"/>
            <p:cNvSpPr>
              <a:spLocks/>
            </p:cNvSpPr>
            <p:nvPr/>
          </p:nvSpPr>
          <p:spPr bwMode="auto">
            <a:xfrm>
              <a:off x="1384" y="2800"/>
              <a:ext cx="28" cy="22"/>
            </a:xfrm>
            <a:custGeom>
              <a:avLst/>
              <a:gdLst>
                <a:gd name="T0" fmla="*/ 0 w 167"/>
                <a:gd name="T1" fmla="*/ 0 h 136"/>
                <a:gd name="T2" fmla="*/ 0 w 167"/>
                <a:gd name="T3" fmla="*/ 0 h 136"/>
                <a:gd name="T4" fmla="*/ 0 w 167"/>
                <a:gd name="T5" fmla="*/ 0 h 136"/>
                <a:gd name="T6" fmla="*/ 0 w 167"/>
                <a:gd name="T7" fmla="*/ 0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36"/>
                <a:gd name="T14" fmla="*/ 167 w 167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36">
                  <a:moveTo>
                    <a:pt x="135" y="136"/>
                  </a:moveTo>
                  <a:lnTo>
                    <a:pt x="167" y="104"/>
                  </a:lnTo>
                  <a:lnTo>
                    <a:pt x="0" y="0"/>
                  </a:lnTo>
                  <a:lnTo>
                    <a:pt x="135" y="1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37" name="Freeform 3864"/>
            <p:cNvSpPr>
              <a:spLocks/>
            </p:cNvSpPr>
            <p:nvPr/>
          </p:nvSpPr>
          <p:spPr bwMode="auto">
            <a:xfrm>
              <a:off x="1384" y="2794"/>
              <a:ext cx="28" cy="22"/>
            </a:xfrm>
            <a:custGeom>
              <a:avLst/>
              <a:gdLst>
                <a:gd name="T0" fmla="*/ 0 w 167"/>
                <a:gd name="T1" fmla="*/ 0 h 136"/>
                <a:gd name="T2" fmla="*/ 0 w 167"/>
                <a:gd name="T3" fmla="*/ 0 h 136"/>
                <a:gd name="T4" fmla="*/ 0 w 167"/>
                <a:gd name="T5" fmla="*/ 0 h 136"/>
                <a:gd name="T6" fmla="*/ 0 w 167"/>
                <a:gd name="T7" fmla="*/ 0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7"/>
                <a:gd name="T13" fmla="*/ 0 h 136"/>
                <a:gd name="T14" fmla="*/ 167 w 167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7" h="136">
                  <a:moveTo>
                    <a:pt x="167" y="136"/>
                  </a:moveTo>
                  <a:lnTo>
                    <a:pt x="0" y="32"/>
                  </a:lnTo>
                  <a:lnTo>
                    <a:pt x="31" y="0"/>
                  </a:lnTo>
                  <a:lnTo>
                    <a:pt x="167" y="1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38" name="Freeform 3865"/>
            <p:cNvSpPr>
              <a:spLocks/>
            </p:cNvSpPr>
            <p:nvPr/>
          </p:nvSpPr>
          <p:spPr bwMode="auto">
            <a:xfrm>
              <a:off x="1384" y="2794"/>
              <a:ext cx="28" cy="28"/>
            </a:xfrm>
            <a:custGeom>
              <a:avLst/>
              <a:gdLst>
                <a:gd name="T0" fmla="*/ 0 w 167"/>
                <a:gd name="T1" fmla="*/ 0 h 168"/>
                <a:gd name="T2" fmla="*/ 0 w 167"/>
                <a:gd name="T3" fmla="*/ 0 h 168"/>
                <a:gd name="T4" fmla="*/ 0 w 167"/>
                <a:gd name="T5" fmla="*/ 0 h 168"/>
                <a:gd name="T6" fmla="*/ 0 w 167"/>
                <a:gd name="T7" fmla="*/ 0 h 168"/>
                <a:gd name="T8" fmla="*/ 0 w 167"/>
                <a:gd name="T9" fmla="*/ 0 h 1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7"/>
                <a:gd name="T16" fmla="*/ 0 h 168"/>
                <a:gd name="T17" fmla="*/ 167 w 167"/>
                <a:gd name="T18" fmla="*/ 168 h 1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7" h="168">
                  <a:moveTo>
                    <a:pt x="135" y="168"/>
                  </a:moveTo>
                  <a:lnTo>
                    <a:pt x="167" y="136"/>
                  </a:lnTo>
                  <a:lnTo>
                    <a:pt x="31" y="0"/>
                  </a:lnTo>
                  <a:lnTo>
                    <a:pt x="0" y="32"/>
                  </a:lnTo>
                  <a:lnTo>
                    <a:pt x="135" y="168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39" name="Freeform 3866"/>
            <p:cNvSpPr>
              <a:spLocks/>
            </p:cNvSpPr>
            <p:nvPr/>
          </p:nvSpPr>
          <p:spPr bwMode="auto">
            <a:xfrm>
              <a:off x="1360" y="2821"/>
              <a:ext cx="8" cy="11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45" y="0"/>
                  </a:moveTo>
                  <a:lnTo>
                    <a:pt x="0" y="0"/>
                  </a:lnTo>
                  <a:lnTo>
                    <a:pt x="45" y="6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40" name="Freeform 3867"/>
            <p:cNvSpPr>
              <a:spLocks/>
            </p:cNvSpPr>
            <p:nvPr/>
          </p:nvSpPr>
          <p:spPr bwMode="auto">
            <a:xfrm>
              <a:off x="1360" y="2821"/>
              <a:ext cx="8" cy="11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0" y="0"/>
                  </a:moveTo>
                  <a:lnTo>
                    <a:pt x="45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41" name="Rectangle 3868"/>
            <p:cNvSpPr>
              <a:spLocks noChangeArrowheads="1"/>
            </p:cNvSpPr>
            <p:nvPr/>
          </p:nvSpPr>
          <p:spPr bwMode="auto">
            <a:xfrm>
              <a:off x="1360" y="2821"/>
              <a:ext cx="8" cy="11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42" name="Freeform 3869"/>
            <p:cNvSpPr>
              <a:spLocks/>
            </p:cNvSpPr>
            <p:nvPr/>
          </p:nvSpPr>
          <p:spPr bwMode="auto">
            <a:xfrm>
              <a:off x="1360" y="2850"/>
              <a:ext cx="8" cy="10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45" y="0"/>
                  </a:moveTo>
                  <a:lnTo>
                    <a:pt x="0" y="0"/>
                  </a:lnTo>
                  <a:lnTo>
                    <a:pt x="45" y="67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43" name="Freeform 3870"/>
            <p:cNvSpPr>
              <a:spLocks/>
            </p:cNvSpPr>
            <p:nvPr/>
          </p:nvSpPr>
          <p:spPr bwMode="auto">
            <a:xfrm>
              <a:off x="1360" y="2850"/>
              <a:ext cx="8" cy="10"/>
            </a:xfrm>
            <a:custGeom>
              <a:avLst/>
              <a:gdLst>
                <a:gd name="T0" fmla="*/ 0 w 45"/>
                <a:gd name="T1" fmla="*/ 0 h 67"/>
                <a:gd name="T2" fmla="*/ 0 w 45"/>
                <a:gd name="T3" fmla="*/ 0 h 67"/>
                <a:gd name="T4" fmla="*/ 0 w 45"/>
                <a:gd name="T5" fmla="*/ 0 h 67"/>
                <a:gd name="T6" fmla="*/ 0 w 45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67"/>
                <a:gd name="T14" fmla="*/ 45 w 45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67">
                  <a:moveTo>
                    <a:pt x="0" y="0"/>
                  </a:moveTo>
                  <a:lnTo>
                    <a:pt x="45" y="67"/>
                  </a:lnTo>
                  <a:lnTo>
                    <a:pt x="0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44" name="Rectangle 3871"/>
            <p:cNvSpPr>
              <a:spLocks noChangeArrowheads="1"/>
            </p:cNvSpPr>
            <p:nvPr/>
          </p:nvSpPr>
          <p:spPr bwMode="auto">
            <a:xfrm>
              <a:off x="1360" y="2850"/>
              <a:ext cx="8" cy="1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45" name="Freeform 3872"/>
            <p:cNvSpPr>
              <a:spLocks/>
            </p:cNvSpPr>
            <p:nvPr/>
          </p:nvSpPr>
          <p:spPr bwMode="auto">
            <a:xfrm>
              <a:off x="4409" y="2354"/>
              <a:ext cx="31" cy="7"/>
            </a:xfrm>
            <a:custGeom>
              <a:avLst/>
              <a:gdLst>
                <a:gd name="T0" fmla="*/ 0 w 187"/>
                <a:gd name="T1" fmla="*/ 0 h 46"/>
                <a:gd name="T2" fmla="*/ 0 w 187"/>
                <a:gd name="T3" fmla="*/ 0 h 46"/>
                <a:gd name="T4" fmla="*/ 0 w 187"/>
                <a:gd name="T5" fmla="*/ 0 h 46"/>
                <a:gd name="T6" fmla="*/ 0 w 18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6"/>
                <a:gd name="T14" fmla="*/ 187 w 18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6">
                  <a:moveTo>
                    <a:pt x="0" y="0"/>
                  </a:moveTo>
                  <a:lnTo>
                    <a:pt x="0" y="46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46" name="Freeform 3873"/>
            <p:cNvSpPr>
              <a:spLocks/>
            </p:cNvSpPr>
            <p:nvPr/>
          </p:nvSpPr>
          <p:spPr bwMode="auto">
            <a:xfrm>
              <a:off x="4409" y="2354"/>
              <a:ext cx="31" cy="7"/>
            </a:xfrm>
            <a:custGeom>
              <a:avLst/>
              <a:gdLst>
                <a:gd name="T0" fmla="*/ 0 w 187"/>
                <a:gd name="T1" fmla="*/ 0 h 46"/>
                <a:gd name="T2" fmla="*/ 0 w 187"/>
                <a:gd name="T3" fmla="*/ 0 h 46"/>
                <a:gd name="T4" fmla="*/ 0 w 187"/>
                <a:gd name="T5" fmla="*/ 0 h 46"/>
                <a:gd name="T6" fmla="*/ 0 w 187"/>
                <a:gd name="T7" fmla="*/ 0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6"/>
                <a:gd name="T14" fmla="*/ 187 w 18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6">
                  <a:moveTo>
                    <a:pt x="0" y="46"/>
                  </a:moveTo>
                  <a:lnTo>
                    <a:pt x="187" y="0"/>
                  </a:lnTo>
                  <a:lnTo>
                    <a:pt x="187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47" name="Rectangle 3874"/>
            <p:cNvSpPr>
              <a:spLocks noChangeArrowheads="1"/>
            </p:cNvSpPr>
            <p:nvPr/>
          </p:nvSpPr>
          <p:spPr bwMode="auto">
            <a:xfrm>
              <a:off x="4409" y="2354"/>
              <a:ext cx="3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48" name="Freeform 3875"/>
            <p:cNvSpPr>
              <a:spLocks/>
            </p:cNvSpPr>
            <p:nvPr/>
          </p:nvSpPr>
          <p:spPr bwMode="auto">
            <a:xfrm>
              <a:off x="4421" y="2337"/>
              <a:ext cx="22" cy="23"/>
            </a:xfrm>
            <a:custGeom>
              <a:avLst/>
              <a:gdLst>
                <a:gd name="T0" fmla="*/ 0 w 132"/>
                <a:gd name="T1" fmla="*/ 0 h 139"/>
                <a:gd name="T2" fmla="*/ 0 w 132"/>
                <a:gd name="T3" fmla="*/ 0 h 139"/>
                <a:gd name="T4" fmla="*/ 0 w 132"/>
                <a:gd name="T5" fmla="*/ 0 h 139"/>
                <a:gd name="T6" fmla="*/ 0 w 132"/>
                <a:gd name="T7" fmla="*/ 0 h 1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139"/>
                <a:gd name="T14" fmla="*/ 132 w 132"/>
                <a:gd name="T15" fmla="*/ 139 h 1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139">
                  <a:moveTo>
                    <a:pt x="94" y="139"/>
                  </a:moveTo>
                  <a:lnTo>
                    <a:pt x="132" y="115"/>
                  </a:lnTo>
                  <a:lnTo>
                    <a:pt x="0" y="0"/>
                  </a:lnTo>
                  <a:lnTo>
                    <a:pt x="94" y="1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49" name="Freeform 3876"/>
            <p:cNvSpPr>
              <a:spLocks/>
            </p:cNvSpPr>
            <p:nvPr/>
          </p:nvSpPr>
          <p:spPr bwMode="auto">
            <a:xfrm>
              <a:off x="4421" y="2333"/>
              <a:ext cx="22" cy="22"/>
            </a:xfrm>
            <a:custGeom>
              <a:avLst/>
              <a:gdLst>
                <a:gd name="T0" fmla="*/ 0 w 132"/>
                <a:gd name="T1" fmla="*/ 0 h 141"/>
                <a:gd name="T2" fmla="*/ 0 w 132"/>
                <a:gd name="T3" fmla="*/ 0 h 141"/>
                <a:gd name="T4" fmla="*/ 0 w 132"/>
                <a:gd name="T5" fmla="*/ 0 h 141"/>
                <a:gd name="T6" fmla="*/ 0 w 132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"/>
                <a:gd name="T13" fmla="*/ 0 h 141"/>
                <a:gd name="T14" fmla="*/ 132 w 132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" h="141">
                  <a:moveTo>
                    <a:pt x="132" y="141"/>
                  </a:moveTo>
                  <a:lnTo>
                    <a:pt x="0" y="26"/>
                  </a:lnTo>
                  <a:lnTo>
                    <a:pt x="38" y="0"/>
                  </a:lnTo>
                  <a:lnTo>
                    <a:pt x="132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50" name="Freeform 3877"/>
            <p:cNvSpPr>
              <a:spLocks/>
            </p:cNvSpPr>
            <p:nvPr/>
          </p:nvSpPr>
          <p:spPr bwMode="auto">
            <a:xfrm>
              <a:off x="4421" y="2333"/>
              <a:ext cx="22" cy="27"/>
            </a:xfrm>
            <a:custGeom>
              <a:avLst/>
              <a:gdLst>
                <a:gd name="T0" fmla="*/ 0 w 132"/>
                <a:gd name="T1" fmla="*/ 0 h 165"/>
                <a:gd name="T2" fmla="*/ 0 w 132"/>
                <a:gd name="T3" fmla="*/ 0 h 165"/>
                <a:gd name="T4" fmla="*/ 0 w 132"/>
                <a:gd name="T5" fmla="*/ 0 h 165"/>
                <a:gd name="T6" fmla="*/ 0 w 132"/>
                <a:gd name="T7" fmla="*/ 0 h 165"/>
                <a:gd name="T8" fmla="*/ 0 w 132"/>
                <a:gd name="T9" fmla="*/ 0 h 1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165"/>
                <a:gd name="T17" fmla="*/ 132 w 132"/>
                <a:gd name="T18" fmla="*/ 165 h 1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165">
                  <a:moveTo>
                    <a:pt x="94" y="165"/>
                  </a:moveTo>
                  <a:lnTo>
                    <a:pt x="132" y="141"/>
                  </a:lnTo>
                  <a:lnTo>
                    <a:pt x="38" y="0"/>
                  </a:lnTo>
                  <a:lnTo>
                    <a:pt x="0" y="26"/>
                  </a:lnTo>
                  <a:lnTo>
                    <a:pt x="94" y="16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51" name="Freeform 3878"/>
            <p:cNvSpPr>
              <a:spLocks/>
            </p:cNvSpPr>
            <p:nvPr/>
          </p:nvSpPr>
          <p:spPr bwMode="auto">
            <a:xfrm>
              <a:off x="4412" y="2333"/>
              <a:ext cx="15" cy="27"/>
            </a:xfrm>
            <a:custGeom>
              <a:avLst/>
              <a:gdLst>
                <a:gd name="T0" fmla="*/ 0 w 93"/>
                <a:gd name="T1" fmla="*/ 0 h 165"/>
                <a:gd name="T2" fmla="*/ 0 w 93"/>
                <a:gd name="T3" fmla="*/ 0 h 165"/>
                <a:gd name="T4" fmla="*/ 0 w 93"/>
                <a:gd name="T5" fmla="*/ 0 h 165"/>
                <a:gd name="T6" fmla="*/ 0 w 93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5"/>
                <a:gd name="T14" fmla="*/ 93 w 93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5">
                  <a:moveTo>
                    <a:pt x="93" y="26"/>
                  </a:moveTo>
                  <a:lnTo>
                    <a:pt x="55" y="0"/>
                  </a:lnTo>
                  <a:lnTo>
                    <a:pt x="0" y="165"/>
                  </a:lnTo>
                  <a:lnTo>
                    <a:pt x="93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52" name="Freeform 3879"/>
            <p:cNvSpPr>
              <a:spLocks/>
            </p:cNvSpPr>
            <p:nvPr/>
          </p:nvSpPr>
          <p:spPr bwMode="auto">
            <a:xfrm>
              <a:off x="4405" y="2333"/>
              <a:ext cx="16" cy="27"/>
            </a:xfrm>
            <a:custGeom>
              <a:avLst/>
              <a:gdLst>
                <a:gd name="T0" fmla="*/ 0 w 93"/>
                <a:gd name="T1" fmla="*/ 0 h 165"/>
                <a:gd name="T2" fmla="*/ 0 w 93"/>
                <a:gd name="T3" fmla="*/ 0 h 165"/>
                <a:gd name="T4" fmla="*/ 0 w 93"/>
                <a:gd name="T5" fmla="*/ 0 h 165"/>
                <a:gd name="T6" fmla="*/ 0 w 93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3"/>
                <a:gd name="T13" fmla="*/ 0 h 165"/>
                <a:gd name="T14" fmla="*/ 93 w 93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3" h="165">
                  <a:moveTo>
                    <a:pt x="93" y="0"/>
                  </a:moveTo>
                  <a:lnTo>
                    <a:pt x="38" y="165"/>
                  </a:lnTo>
                  <a:lnTo>
                    <a:pt x="0" y="14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53" name="Freeform 3880"/>
            <p:cNvSpPr>
              <a:spLocks/>
            </p:cNvSpPr>
            <p:nvPr/>
          </p:nvSpPr>
          <p:spPr bwMode="auto">
            <a:xfrm>
              <a:off x="4405" y="2333"/>
              <a:ext cx="22" cy="27"/>
            </a:xfrm>
            <a:custGeom>
              <a:avLst/>
              <a:gdLst>
                <a:gd name="T0" fmla="*/ 0 w 131"/>
                <a:gd name="T1" fmla="*/ 0 h 165"/>
                <a:gd name="T2" fmla="*/ 0 w 131"/>
                <a:gd name="T3" fmla="*/ 0 h 165"/>
                <a:gd name="T4" fmla="*/ 0 w 131"/>
                <a:gd name="T5" fmla="*/ 0 h 165"/>
                <a:gd name="T6" fmla="*/ 0 w 131"/>
                <a:gd name="T7" fmla="*/ 0 h 165"/>
                <a:gd name="T8" fmla="*/ 0 w 131"/>
                <a:gd name="T9" fmla="*/ 0 h 1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5"/>
                <a:gd name="T17" fmla="*/ 131 w 131"/>
                <a:gd name="T18" fmla="*/ 165 h 16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5">
                  <a:moveTo>
                    <a:pt x="131" y="26"/>
                  </a:moveTo>
                  <a:lnTo>
                    <a:pt x="93" y="0"/>
                  </a:lnTo>
                  <a:lnTo>
                    <a:pt x="0" y="141"/>
                  </a:lnTo>
                  <a:lnTo>
                    <a:pt x="38" y="165"/>
                  </a:lnTo>
                  <a:lnTo>
                    <a:pt x="131" y="2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54" name="Freeform 3881"/>
            <p:cNvSpPr>
              <a:spLocks/>
            </p:cNvSpPr>
            <p:nvPr/>
          </p:nvSpPr>
          <p:spPr bwMode="auto">
            <a:xfrm>
              <a:off x="2637" y="3370"/>
              <a:ext cx="89" cy="43"/>
            </a:xfrm>
            <a:custGeom>
              <a:avLst/>
              <a:gdLst>
                <a:gd name="T0" fmla="*/ 0 w 543"/>
                <a:gd name="T1" fmla="*/ 0 h 273"/>
                <a:gd name="T2" fmla="*/ 0 w 543"/>
                <a:gd name="T3" fmla="*/ 0 h 273"/>
                <a:gd name="T4" fmla="*/ 0 w 543"/>
                <a:gd name="T5" fmla="*/ 0 h 273"/>
                <a:gd name="T6" fmla="*/ 0 w 543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3"/>
                <a:gd name="T13" fmla="*/ 0 h 273"/>
                <a:gd name="T14" fmla="*/ 543 w 543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3" h="273">
                  <a:moveTo>
                    <a:pt x="543" y="137"/>
                  </a:moveTo>
                  <a:lnTo>
                    <a:pt x="0" y="273"/>
                  </a:lnTo>
                  <a:lnTo>
                    <a:pt x="0" y="0"/>
                  </a:lnTo>
                  <a:lnTo>
                    <a:pt x="543" y="1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55" name="Freeform 3882"/>
            <p:cNvSpPr>
              <a:spLocks/>
            </p:cNvSpPr>
            <p:nvPr/>
          </p:nvSpPr>
          <p:spPr bwMode="auto">
            <a:xfrm>
              <a:off x="2637" y="3370"/>
              <a:ext cx="89" cy="43"/>
            </a:xfrm>
            <a:custGeom>
              <a:avLst/>
              <a:gdLst>
                <a:gd name="T0" fmla="*/ 0 w 543"/>
                <a:gd name="T1" fmla="*/ 0 h 273"/>
                <a:gd name="T2" fmla="*/ 0 w 543"/>
                <a:gd name="T3" fmla="*/ 0 h 273"/>
                <a:gd name="T4" fmla="*/ 0 w 543"/>
                <a:gd name="T5" fmla="*/ 0 h 273"/>
                <a:gd name="T6" fmla="*/ 0 w 543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3"/>
                <a:gd name="T13" fmla="*/ 0 h 273"/>
                <a:gd name="T14" fmla="*/ 543 w 543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3" h="273">
                  <a:moveTo>
                    <a:pt x="543" y="137"/>
                  </a:moveTo>
                  <a:lnTo>
                    <a:pt x="0" y="273"/>
                  </a:lnTo>
                  <a:lnTo>
                    <a:pt x="0" y="0"/>
                  </a:lnTo>
                  <a:lnTo>
                    <a:pt x="543" y="13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56" name="Freeform 3883"/>
            <p:cNvSpPr>
              <a:spLocks/>
            </p:cNvSpPr>
            <p:nvPr/>
          </p:nvSpPr>
          <p:spPr bwMode="auto">
            <a:xfrm>
              <a:off x="2625" y="2936"/>
              <a:ext cx="89" cy="43"/>
            </a:xfrm>
            <a:custGeom>
              <a:avLst/>
              <a:gdLst>
                <a:gd name="T0" fmla="*/ 0 w 543"/>
                <a:gd name="T1" fmla="*/ 0 h 272"/>
                <a:gd name="T2" fmla="*/ 0 w 543"/>
                <a:gd name="T3" fmla="*/ 0 h 272"/>
                <a:gd name="T4" fmla="*/ 0 w 543"/>
                <a:gd name="T5" fmla="*/ 0 h 272"/>
                <a:gd name="T6" fmla="*/ 0 w 543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3"/>
                <a:gd name="T13" fmla="*/ 0 h 272"/>
                <a:gd name="T14" fmla="*/ 543 w 543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3" h="272">
                  <a:moveTo>
                    <a:pt x="543" y="136"/>
                  </a:moveTo>
                  <a:lnTo>
                    <a:pt x="0" y="272"/>
                  </a:lnTo>
                  <a:lnTo>
                    <a:pt x="0" y="0"/>
                  </a:lnTo>
                  <a:lnTo>
                    <a:pt x="543" y="1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57" name="Freeform 3884"/>
            <p:cNvSpPr>
              <a:spLocks/>
            </p:cNvSpPr>
            <p:nvPr/>
          </p:nvSpPr>
          <p:spPr bwMode="auto">
            <a:xfrm>
              <a:off x="2625" y="2936"/>
              <a:ext cx="89" cy="43"/>
            </a:xfrm>
            <a:custGeom>
              <a:avLst/>
              <a:gdLst>
                <a:gd name="T0" fmla="*/ 0 w 543"/>
                <a:gd name="T1" fmla="*/ 0 h 272"/>
                <a:gd name="T2" fmla="*/ 0 w 543"/>
                <a:gd name="T3" fmla="*/ 0 h 272"/>
                <a:gd name="T4" fmla="*/ 0 w 543"/>
                <a:gd name="T5" fmla="*/ 0 h 272"/>
                <a:gd name="T6" fmla="*/ 0 w 543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3"/>
                <a:gd name="T13" fmla="*/ 0 h 272"/>
                <a:gd name="T14" fmla="*/ 543 w 543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3" h="272">
                  <a:moveTo>
                    <a:pt x="543" y="136"/>
                  </a:moveTo>
                  <a:lnTo>
                    <a:pt x="0" y="272"/>
                  </a:lnTo>
                  <a:lnTo>
                    <a:pt x="0" y="0"/>
                  </a:lnTo>
                  <a:lnTo>
                    <a:pt x="543" y="13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58" name="Freeform 3885"/>
            <p:cNvSpPr>
              <a:spLocks/>
            </p:cNvSpPr>
            <p:nvPr/>
          </p:nvSpPr>
          <p:spPr bwMode="auto">
            <a:xfrm>
              <a:off x="2168" y="2860"/>
              <a:ext cx="44" cy="87"/>
            </a:xfrm>
            <a:custGeom>
              <a:avLst/>
              <a:gdLst>
                <a:gd name="T0" fmla="*/ 0 w 273"/>
                <a:gd name="T1" fmla="*/ 0 h 544"/>
                <a:gd name="T2" fmla="*/ 0 w 273"/>
                <a:gd name="T3" fmla="*/ 0 h 544"/>
                <a:gd name="T4" fmla="*/ 0 w 273"/>
                <a:gd name="T5" fmla="*/ 0 h 544"/>
                <a:gd name="T6" fmla="*/ 0 w 273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3"/>
                <a:gd name="T13" fmla="*/ 0 h 544"/>
                <a:gd name="T14" fmla="*/ 273 w 273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3" h="544">
                  <a:moveTo>
                    <a:pt x="136" y="544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136" y="5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59" name="Freeform 3886"/>
            <p:cNvSpPr>
              <a:spLocks/>
            </p:cNvSpPr>
            <p:nvPr/>
          </p:nvSpPr>
          <p:spPr bwMode="auto">
            <a:xfrm>
              <a:off x="2168" y="2860"/>
              <a:ext cx="44" cy="87"/>
            </a:xfrm>
            <a:custGeom>
              <a:avLst/>
              <a:gdLst>
                <a:gd name="T0" fmla="*/ 0 w 273"/>
                <a:gd name="T1" fmla="*/ 0 h 544"/>
                <a:gd name="T2" fmla="*/ 0 w 273"/>
                <a:gd name="T3" fmla="*/ 0 h 544"/>
                <a:gd name="T4" fmla="*/ 0 w 273"/>
                <a:gd name="T5" fmla="*/ 0 h 544"/>
                <a:gd name="T6" fmla="*/ 0 w 273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3"/>
                <a:gd name="T13" fmla="*/ 0 h 544"/>
                <a:gd name="T14" fmla="*/ 273 w 273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3" h="544">
                  <a:moveTo>
                    <a:pt x="136" y="544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136" y="5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60" name="Freeform 3887"/>
            <p:cNvSpPr>
              <a:spLocks/>
            </p:cNvSpPr>
            <p:nvPr/>
          </p:nvSpPr>
          <p:spPr bwMode="auto">
            <a:xfrm>
              <a:off x="1042" y="2694"/>
              <a:ext cx="89" cy="42"/>
            </a:xfrm>
            <a:custGeom>
              <a:avLst/>
              <a:gdLst>
                <a:gd name="T0" fmla="*/ 0 w 543"/>
                <a:gd name="T1" fmla="*/ 0 h 272"/>
                <a:gd name="T2" fmla="*/ 0 w 543"/>
                <a:gd name="T3" fmla="*/ 0 h 272"/>
                <a:gd name="T4" fmla="*/ 0 w 543"/>
                <a:gd name="T5" fmla="*/ 0 h 272"/>
                <a:gd name="T6" fmla="*/ 0 w 543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3"/>
                <a:gd name="T13" fmla="*/ 0 h 272"/>
                <a:gd name="T14" fmla="*/ 543 w 543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3" h="272">
                  <a:moveTo>
                    <a:pt x="543" y="136"/>
                  </a:moveTo>
                  <a:lnTo>
                    <a:pt x="0" y="272"/>
                  </a:lnTo>
                  <a:lnTo>
                    <a:pt x="0" y="0"/>
                  </a:lnTo>
                  <a:lnTo>
                    <a:pt x="543" y="1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61" name="Freeform 3888"/>
            <p:cNvSpPr>
              <a:spLocks/>
            </p:cNvSpPr>
            <p:nvPr/>
          </p:nvSpPr>
          <p:spPr bwMode="auto">
            <a:xfrm>
              <a:off x="1042" y="2694"/>
              <a:ext cx="89" cy="42"/>
            </a:xfrm>
            <a:custGeom>
              <a:avLst/>
              <a:gdLst>
                <a:gd name="T0" fmla="*/ 0 w 543"/>
                <a:gd name="T1" fmla="*/ 0 h 272"/>
                <a:gd name="T2" fmla="*/ 0 w 543"/>
                <a:gd name="T3" fmla="*/ 0 h 272"/>
                <a:gd name="T4" fmla="*/ 0 w 543"/>
                <a:gd name="T5" fmla="*/ 0 h 272"/>
                <a:gd name="T6" fmla="*/ 0 w 543"/>
                <a:gd name="T7" fmla="*/ 0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3"/>
                <a:gd name="T13" fmla="*/ 0 h 272"/>
                <a:gd name="T14" fmla="*/ 543 w 543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3" h="272">
                  <a:moveTo>
                    <a:pt x="543" y="136"/>
                  </a:moveTo>
                  <a:lnTo>
                    <a:pt x="0" y="272"/>
                  </a:lnTo>
                  <a:lnTo>
                    <a:pt x="0" y="0"/>
                  </a:lnTo>
                  <a:lnTo>
                    <a:pt x="543" y="13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62" name="Freeform 3889"/>
            <p:cNvSpPr>
              <a:spLocks/>
            </p:cNvSpPr>
            <p:nvPr/>
          </p:nvSpPr>
          <p:spPr bwMode="auto">
            <a:xfrm>
              <a:off x="1042" y="3129"/>
              <a:ext cx="89" cy="43"/>
            </a:xfrm>
            <a:custGeom>
              <a:avLst/>
              <a:gdLst>
                <a:gd name="T0" fmla="*/ 0 w 543"/>
                <a:gd name="T1" fmla="*/ 0 h 271"/>
                <a:gd name="T2" fmla="*/ 0 w 543"/>
                <a:gd name="T3" fmla="*/ 0 h 271"/>
                <a:gd name="T4" fmla="*/ 0 w 543"/>
                <a:gd name="T5" fmla="*/ 0 h 271"/>
                <a:gd name="T6" fmla="*/ 0 w 543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3"/>
                <a:gd name="T13" fmla="*/ 0 h 271"/>
                <a:gd name="T14" fmla="*/ 543 w 543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3" h="271">
                  <a:moveTo>
                    <a:pt x="543" y="135"/>
                  </a:moveTo>
                  <a:lnTo>
                    <a:pt x="0" y="271"/>
                  </a:lnTo>
                  <a:lnTo>
                    <a:pt x="0" y="0"/>
                  </a:lnTo>
                  <a:lnTo>
                    <a:pt x="543" y="1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63" name="Freeform 3890"/>
            <p:cNvSpPr>
              <a:spLocks/>
            </p:cNvSpPr>
            <p:nvPr/>
          </p:nvSpPr>
          <p:spPr bwMode="auto">
            <a:xfrm>
              <a:off x="1042" y="3129"/>
              <a:ext cx="89" cy="43"/>
            </a:xfrm>
            <a:custGeom>
              <a:avLst/>
              <a:gdLst>
                <a:gd name="T0" fmla="*/ 0 w 543"/>
                <a:gd name="T1" fmla="*/ 0 h 271"/>
                <a:gd name="T2" fmla="*/ 0 w 543"/>
                <a:gd name="T3" fmla="*/ 0 h 271"/>
                <a:gd name="T4" fmla="*/ 0 w 543"/>
                <a:gd name="T5" fmla="*/ 0 h 271"/>
                <a:gd name="T6" fmla="*/ 0 w 543"/>
                <a:gd name="T7" fmla="*/ 0 h 2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3"/>
                <a:gd name="T13" fmla="*/ 0 h 271"/>
                <a:gd name="T14" fmla="*/ 543 w 543"/>
                <a:gd name="T15" fmla="*/ 271 h 2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3" h="271">
                  <a:moveTo>
                    <a:pt x="543" y="135"/>
                  </a:moveTo>
                  <a:lnTo>
                    <a:pt x="0" y="271"/>
                  </a:lnTo>
                  <a:lnTo>
                    <a:pt x="0" y="0"/>
                  </a:lnTo>
                  <a:lnTo>
                    <a:pt x="543" y="13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64" name="Freeform 3891"/>
            <p:cNvSpPr>
              <a:spLocks/>
            </p:cNvSpPr>
            <p:nvPr/>
          </p:nvSpPr>
          <p:spPr bwMode="auto">
            <a:xfrm>
              <a:off x="4305" y="2334"/>
              <a:ext cx="45" cy="87"/>
            </a:xfrm>
            <a:custGeom>
              <a:avLst/>
              <a:gdLst>
                <a:gd name="T0" fmla="*/ 0 w 272"/>
                <a:gd name="T1" fmla="*/ 0 h 544"/>
                <a:gd name="T2" fmla="*/ 0 w 272"/>
                <a:gd name="T3" fmla="*/ 0 h 544"/>
                <a:gd name="T4" fmla="*/ 0 w 272"/>
                <a:gd name="T5" fmla="*/ 0 h 544"/>
                <a:gd name="T6" fmla="*/ 0 w 272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544"/>
                <a:gd name="T14" fmla="*/ 272 w 272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544">
                  <a:moveTo>
                    <a:pt x="136" y="544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136" y="5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65" name="Freeform 3892"/>
            <p:cNvSpPr>
              <a:spLocks/>
            </p:cNvSpPr>
            <p:nvPr/>
          </p:nvSpPr>
          <p:spPr bwMode="auto">
            <a:xfrm>
              <a:off x="4305" y="2334"/>
              <a:ext cx="45" cy="87"/>
            </a:xfrm>
            <a:custGeom>
              <a:avLst/>
              <a:gdLst>
                <a:gd name="T0" fmla="*/ 0 w 272"/>
                <a:gd name="T1" fmla="*/ 0 h 544"/>
                <a:gd name="T2" fmla="*/ 0 w 272"/>
                <a:gd name="T3" fmla="*/ 0 h 544"/>
                <a:gd name="T4" fmla="*/ 0 w 272"/>
                <a:gd name="T5" fmla="*/ 0 h 544"/>
                <a:gd name="T6" fmla="*/ 0 w 272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544"/>
                <a:gd name="T14" fmla="*/ 272 w 272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544">
                  <a:moveTo>
                    <a:pt x="136" y="544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136" y="5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66" name="Freeform 3893"/>
            <p:cNvSpPr>
              <a:spLocks/>
            </p:cNvSpPr>
            <p:nvPr/>
          </p:nvSpPr>
          <p:spPr bwMode="auto">
            <a:xfrm>
              <a:off x="4324" y="2325"/>
              <a:ext cx="7" cy="42"/>
            </a:xfrm>
            <a:custGeom>
              <a:avLst/>
              <a:gdLst>
                <a:gd name="T0" fmla="*/ 0 w 45"/>
                <a:gd name="T1" fmla="*/ 0 h 273"/>
                <a:gd name="T2" fmla="*/ 0 w 45"/>
                <a:gd name="T3" fmla="*/ 0 h 273"/>
                <a:gd name="T4" fmla="*/ 0 w 45"/>
                <a:gd name="T5" fmla="*/ 0 h 273"/>
                <a:gd name="T6" fmla="*/ 0 w 45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3"/>
                <a:gd name="T14" fmla="*/ 45 w 45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3">
                  <a:moveTo>
                    <a:pt x="0" y="273"/>
                  </a:moveTo>
                  <a:lnTo>
                    <a:pt x="45" y="273"/>
                  </a:lnTo>
                  <a:lnTo>
                    <a:pt x="0" y="0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67" name="Freeform 3894"/>
            <p:cNvSpPr>
              <a:spLocks/>
            </p:cNvSpPr>
            <p:nvPr/>
          </p:nvSpPr>
          <p:spPr bwMode="auto">
            <a:xfrm>
              <a:off x="4324" y="2325"/>
              <a:ext cx="7" cy="42"/>
            </a:xfrm>
            <a:custGeom>
              <a:avLst/>
              <a:gdLst>
                <a:gd name="T0" fmla="*/ 0 w 45"/>
                <a:gd name="T1" fmla="*/ 0 h 273"/>
                <a:gd name="T2" fmla="*/ 0 w 45"/>
                <a:gd name="T3" fmla="*/ 0 h 273"/>
                <a:gd name="T4" fmla="*/ 0 w 45"/>
                <a:gd name="T5" fmla="*/ 0 h 273"/>
                <a:gd name="T6" fmla="*/ 0 w 45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3"/>
                <a:gd name="T14" fmla="*/ 45 w 45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3">
                  <a:moveTo>
                    <a:pt x="45" y="27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68" name="Rectangle 3895"/>
            <p:cNvSpPr>
              <a:spLocks noChangeArrowheads="1"/>
            </p:cNvSpPr>
            <p:nvPr/>
          </p:nvSpPr>
          <p:spPr bwMode="auto">
            <a:xfrm>
              <a:off x="4324" y="2325"/>
              <a:ext cx="7" cy="4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69" name="Freeform 3896"/>
            <p:cNvSpPr>
              <a:spLocks/>
            </p:cNvSpPr>
            <p:nvPr/>
          </p:nvSpPr>
          <p:spPr bwMode="auto">
            <a:xfrm>
              <a:off x="4324" y="2325"/>
              <a:ext cx="7" cy="42"/>
            </a:xfrm>
            <a:custGeom>
              <a:avLst/>
              <a:gdLst>
                <a:gd name="T0" fmla="*/ 0 w 45"/>
                <a:gd name="T1" fmla="*/ 0 h 273"/>
                <a:gd name="T2" fmla="*/ 0 w 45"/>
                <a:gd name="T3" fmla="*/ 0 h 273"/>
                <a:gd name="T4" fmla="*/ 0 w 45"/>
                <a:gd name="T5" fmla="*/ 0 h 273"/>
                <a:gd name="T6" fmla="*/ 0 w 45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3"/>
                <a:gd name="T14" fmla="*/ 45 w 45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3">
                  <a:moveTo>
                    <a:pt x="0" y="273"/>
                  </a:moveTo>
                  <a:lnTo>
                    <a:pt x="45" y="273"/>
                  </a:lnTo>
                  <a:lnTo>
                    <a:pt x="0" y="0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70" name="Freeform 3897"/>
            <p:cNvSpPr>
              <a:spLocks/>
            </p:cNvSpPr>
            <p:nvPr/>
          </p:nvSpPr>
          <p:spPr bwMode="auto">
            <a:xfrm>
              <a:off x="4324" y="2325"/>
              <a:ext cx="7" cy="42"/>
            </a:xfrm>
            <a:custGeom>
              <a:avLst/>
              <a:gdLst>
                <a:gd name="T0" fmla="*/ 0 w 45"/>
                <a:gd name="T1" fmla="*/ 0 h 273"/>
                <a:gd name="T2" fmla="*/ 0 w 45"/>
                <a:gd name="T3" fmla="*/ 0 h 273"/>
                <a:gd name="T4" fmla="*/ 0 w 45"/>
                <a:gd name="T5" fmla="*/ 0 h 273"/>
                <a:gd name="T6" fmla="*/ 0 w 45"/>
                <a:gd name="T7" fmla="*/ 0 h 2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"/>
                <a:gd name="T13" fmla="*/ 0 h 273"/>
                <a:gd name="T14" fmla="*/ 45 w 45"/>
                <a:gd name="T15" fmla="*/ 273 h 2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" h="273">
                  <a:moveTo>
                    <a:pt x="45" y="273"/>
                  </a:moveTo>
                  <a:lnTo>
                    <a:pt x="0" y="0"/>
                  </a:lnTo>
                  <a:lnTo>
                    <a:pt x="45" y="0"/>
                  </a:lnTo>
                  <a:lnTo>
                    <a:pt x="45" y="2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71" name="Rectangle 3898"/>
            <p:cNvSpPr>
              <a:spLocks noChangeArrowheads="1"/>
            </p:cNvSpPr>
            <p:nvPr/>
          </p:nvSpPr>
          <p:spPr bwMode="auto">
            <a:xfrm>
              <a:off x="4324" y="2325"/>
              <a:ext cx="7" cy="42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572" name="Freeform 3899"/>
            <p:cNvSpPr>
              <a:spLocks/>
            </p:cNvSpPr>
            <p:nvPr/>
          </p:nvSpPr>
          <p:spPr bwMode="auto">
            <a:xfrm>
              <a:off x="5178" y="2953"/>
              <a:ext cx="44" cy="87"/>
            </a:xfrm>
            <a:custGeom>
              <a:avLst/>
              <a:gdLst>
                <a:gd name="T0" fmla="*/ 0 w 272"/>
                <a:gd name="T1" fmla="*/ 0 h 544"/>
                <a:gd name="T2" fmla="*/ 0 w 272"/>
                <a:gd name="T3" fmla="*/ 0 h 544"/>
                <a:gd name="T4" fmla="*/ 0 w 272"/>
                <a:gd name="T5" fmla="*/ 0 h 544"/>
                <a:gd name="T6" fmla="*/ 0 w 272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544"/>
                <a:gd name="T14" fmla="*/ 272 w 272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544">
                  <a:moveTo>
                    <a:pt x="136" y="544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136" y="5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73" name="Freeform 3900"/>
            <p:cNvSpPr>
              <a:spLocks/>
            </p:cNvSpPr>
            <p:nvPr/>
          </p:nvSpPr>
          <p:spPr bwMode="auto">
            <a:xfrm>
              <a:off x="5178" y="2953"/>
              <a:ext cx="44" cy="87"/>
            </a:xfrm>
            <a:custGeom>
              <a:avLst/>
              <a:gdLst>
                <a:gd name="T0" fmla="*/ 0 w 272"/>
                <a:gd name="T1" fmla="*/ 0 h 544"/>
                <a:gd name="T2" fmla="*/ 0 w 272"/>
                <a:gd name="T3" fmla="*/ 0 h 544"/>
                <a:gd name="T4" fmla="*/ 0 w 272"/>
                <a:gd name="T5" fmla="*/ 0 h 544"/>
                <a:gd name="T6" fmla="*/ 0 w 272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544"/>
                <a:gd name="T14" fmla="*/ 272 w 272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544">
                  <a:moveTo>
                    <a:pt x="136" y="544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136" y="5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74" name="Freeform 3901"/>
            <p:cNvSpPr>
              <a:spLocks/>
            </p:cNvSpPr>
            <p:nvPr/>
          </p:nvSpPr>
          <p:spPr bwMode="auto">
            <a:xfrm>
              <a:off x="4980" y="2230"/>
              <a:ext cx="46" cy="87"/>
            </a:xfrm>
            <a:custGeom>
              <a:avLst/>
              <a:gdLst>
                <a:gd name="T0" fmla="*/ 0 w 271"/>
                <a:gd name="T1" fmla="*/ 0 h 545"/>
                <a:gd name="T2" fmla="*/ 0 w 271"/>
                <a:gd name="T3" fmla="*/ 0 h 545"/>
                <a:gd name="T4" fmla="*/ 0 w 271"/>
                <a:gd name="T5" fmla="*/ 0 h 545"/>
                <a:gd name="T6" fmla="*/ 0 w 271"/>
                <a:gd name="T7" fmla="*/ 0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545"/>
                <a:gd name="T14" fmla="*/ 271 w 271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545">
                  <a:moveTo>
                    <a:pt x="135" y="545"/>
                  </a:moveTo>
                  <a:lnTo>
                    <a:pt x="0" y="0"/>
                  </a:lnTo>
                  <a:lnTo>
                    <a:pt x="271" y="0"/>
                  </a:lnTo>
                  <a:lnTo>
                    <a:pt x="135" y="5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75" name="Freeform 3902"/>
            <p:cNvSpPr>
              <a:spLocks/>
            </p:cNvSpPr>
            <p:nvPr/>
          </p:nvSpPr>
          <p:spPr bwMode="auto">
            <a:xfrm>
              <a:off x="4980" y="2230"/>
              <a:ext cx="46" cy="87"/>
            </a:xfrm>
            <a:custGeom>
              <a:avLst/>
              <a:gdLst>
                <a:gd name="T0" fmla="*/ 0 w 271"/>
                <a:gd name="T1" fmla="*/ 0 h 545"/>
                <a:gd name="T2" fmla="*/ 0 w 271"/>
                <a:gd name="T3" fmla="*/ 0 h 545"/>
                <a:gd name="T4" fmla="*/ 0 w 271"/>
                <a:gd name="T5" fmla="*/ 0 h 545"/>
                <a:gd name="T6" fmla="*/ 0 w 271"/>
                <a:gd name="T7" fmla="*/ 0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545"/>
                <a:gd name="T14" fmla="*/ 271 w 271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545">
                  <a:moveTo>
                    <a:pt x="135" y="545"/>
                  </a:moveTo>
                  <a:lnTo>
                    <a:pt x="0" y="0"/>
                  </a:lnTo>
                  <a:lnTo>
                    <a:pt x="271" y="0"/>
                  </a:lnTo>
                  <a:lnTo>
                    <a:pt x="135" y="5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76" name="Freeform 3903"/>
            <p:cNvSpPr>
              <a:spLocks/>
            </p:cNvSpPr>
            <p:nvPr/>
          </p:nvSpPr>
          <p:spPr bwMode="auto">
            <a:xfrm>
              <a:off x="4745" y="2346"/>
              <a:ext cx="46" cy="87"/>
            </a:xfrm>
            <a:custGeom>
              <a:avLst/>
              <a:gdLst>
                <a:gd name="T0" fmla="*/ 0 w 272"/>
                <a:gd name="T1" fmla="*/ 0 h 544"/>
                <a:gd name="T2" fmla="*/ 0 w 272"/>
                <a:gd name="T3" fmla="*/ 0 h 544"/>
                <a:gd name="T4" fmla="*/ 0 w 272"/>
                <a:gd name="T5" fmla="*/ 0 h 544"/>
                <a:gd name="T6" fmla="*/ 0 w 272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544"/>
                <a:gd name="T14" fmla="*/ 272 w 272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544">
                  <a:moveTo>
                    <a:pt x="136" y="544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136" y="5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77" name="Freeform 3904"/>
            <p:cNvSpPr>
              <a:spLocks/>
            </p:cNvSpPr>
            <p:nvPr/>
          </p:nvSpPr>
          <p:spPr bwMode="auto">
            <a:xfrm>
              <a:off x="4745" y="2346"/>
              <a:ext cx="46" cy="87"/>
            </a:xfrm>
            <a:custGeom>
              <a:avLst/>
              <a:gdLst>
                <a:gd name="T0" fmla="*/ 0 w 272"/>
                <a:gd name="T1" fmla="*/ 0 h 544"/>
                <a:gd name="T2" fmla="*/ 0 w 272"/>
                <a:gd name="T3" fmla="*/ 0 h 544"/>
                <a:gd name="T4" fmla="*/ 0 w 272"/>
                <a:gd name="T5" fmla="*/ 0 h 544"/>
                <a:gd name="T6" fmla="*/ 0 w 272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544"/>
                <a:gd name="T14" fmla="*/ 272 w 272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544">
                  <a:moveTo>
                    <a:pt x="136" y="544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136" y="5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78" name="Freeform 3905"/>
            <p:cNvSpPr>
              <a:spLocks/>
            </p:cNvSpPr>
            <p:nvPr/>
          </p:nvSpPr>
          <p:spPr bwMode="auto">
            <a:xfrm>
              <a:off x="5663" y="2869"/>
              <a:ext cx="44" cy="85"/>
            </a:xfrm>
            <a:custGeom>
              <a:avLst/>
              <a:gdLst>
                <a:gd name="T0" fmla="*/ 0 w 273"/>
                <a:gd name="T1" fmla="*/ 0 h 543"/>
                <a:gd name="T2" fmla="*/ 0 w 273"/>
                <a:gd name="T3" fmla="*/ 0 h 543"/>
                <a:gd name="T4" fmla="*/ 0 w 273"/>
                <a:gd name="T5" fmla="*/ 0 h 543"/>
                <a:gd name="T6" fmla="*/ 0 w 273"/>
                <a:gd name="T7" fmla="*/ 0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3"/>
                <a:gd name="T13" fmla="*/ 0 h 543"/>
                <a:gd name="T14" fmla="*/ 273 w 273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3" h="543">
                  <a:moveTo>
                    <a:pt x="136" y="543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136" y="5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79" name="Freeform 3906"/>
            <p:cNvSpPr>
              <a:spLocks/>
            </p:cNvSpPr>
            <p:nvPr/>
          </p:nvSpPr>
          <p:spPr bwMode="auto">
            <a:xfrm>
              <a:off x="5663" y="2869"/>
              <a:ext cx="44" cy="85"/>
            </a:xfrm>
            <a:custGeom>
              <a:avLst/>
              <a:gdLst>
                <a:gd name="T0" fmla="*/ 0 w 273"/>
                <a:gd name="T1" fmla="*/ 0 h 543"/>
                <a:gd name="T2" fmla="*/ 0 w 273"/>
                <a:gd name="T3" fmla="*/ 0 h 543"/>
                <a:gd name="T4" fmla="*/ 0 w 273"/>
                <a:gd name="T5" fmla="*/ 0 h 543"/>
                <a:gd name="T6" fmla="*/ 0 w 273"/>
                <a:gd name="T7" fmla="*/ 0 h 5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3"/>
                <a:gd name="T13" fmla="*/ 0 h 543"/>
                <a:gd name="T14" fmla="*/ 273 w 273"/>
                <a:gd name="T15" fmla="*/ 543 h 5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3" h="543">
                  <a:moveTo>
                    <a:pt x="136" y="543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136" y="543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80" name="Freeform 3907"/>
            <p:cNvSpPr>
              <a:spLocks/>
            </p:cNvSpPr>
            <p:nvPr/>
          </p:nvSpPr>
          <p:spPr bwMode="auto">
            <a:xfrm>
              <a:off x="5663" y="3484"/>
              <a:ext cx="44" cy="87"/>
            </a:xfrm>
            <a:custGeom>
              <a:avLst/>
              <a:gdLst>
                <a:gd name="T0" fmla="*/ 0 w 273"/>
                <a:gd name="T1" fmla="*/ 0 h 544"/>
                <a:gd name="T2" fmla="*/ 0 w 273"/>
                <a:gd name="T3" fmla="*/ 0 h 544"/>
                <a:gd name="T4" fmla="*/ 0 w 273"/>
                <a:gd name="T5" fmla="*/ 0 h 544"/>
                <a:gd name="T6" fmla="*/ 0 w 273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3"/>
                <a:gd name="T13" fmla="*/ 0 h 544"/>
                <a:gd name="T14" fmla="*/ 273 w 273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3" h="544">
                  <a:moveTo>
                    <a:pt x="136" y="544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136" y="5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81" name="Freeform 3908"/>
            <p:cNvSpPr>
              <a:spLocks/>
            </p:cNvSpPr>
            <p:nvPr/>
          </p:nvSpPr>
          <p:spPr bwMode="auto">
            <a:xfrm>
              <a:off x="5663" y="3484"/>
              <a:ext cx="44" cy="87"/>
            </a:xfrm>
            <a:custGeom>
              <a:avLst/>
              <a:gdLst>
                <a:gd name="T0" fmla="*/ 0 w 273"/>
                <a:gd name="T1" fmla="*/ 0 h 544"/>
                <a:gd name="T2" fmla="*/ 0 w 273"/>
                <a:gd name="T3" fmla="*/ 0 h 544"/>
                <a:gd name="T4" fmla="*/ 0 w 273"/>
                <a:gd name="T5" fmla="*/ 0 h 544"/>
                <a:gd name="T6" fmla="*/ 0 w 273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3"/>
                <a:gd name="T13" fmla="*/ 0 h 544"/>
                <a:gd name="T14" fmla="*/ 273 w 273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3" h="544">
                  <a:moveTo>
                    <a:pt x="136" y="544"/>
                  </a:moveTo>
                  <a:lnTo>
                    <a:pt x="0" y="0"/>
                  </a:lnTo>
                  <a:lnTo>
                    <a:pt x="273" y="0"/>
                  </a:lnTo>
                  <a:lnTo>
                    <a:pt x="136" y="5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82" name="Freeform 3909"/>
            <p:cNvSpPr>
              <a:spLocks/>
            </p:cNvSpPr>
            <p:nvPr/>
          </p:nvSpPr>
          <p:spPr bwMode="auto">
            <a:xfrm>
              <a:off x="3947" y="1678"/>
              <a:ext cx="45" cy="86"/>
            </a:xfrm>
            <a:custGeom>
              <a:avLst/>
              <a:gdLst>
                <a:gd name="T0" fmla="*/ 0 w 272"/>
                <a:gd name="T1" fmla="*/ 0 h 545"/>
                <a:gd name="T2" fmla="*/ 0 w 272"/>
                <a:gd name="T3" fmla="*/ 0 h 545"/>
                <a:gd name="T4" fmla="*/ 0 w 272"/>
                <a:gd name="T5" fmla="*/ 0 h 545"/>
                <a:gd name="T6" fmla="*/ 0 w 272"/>
                <a:gd name="T7" fmla="*/ 0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545"/>
                <a:gd name="T14" fmla="*/ 272 w 272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545">
                  <a:moveTo>
                    <a:pt x="136" y="545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136" y="5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83" name="Freeform 3910"/>
            <p:cNvSpPr>
              <a:spLocks/>
            </p:cNvSpPr>
            <p:nvPr/>
          </p:nvSpPr>
          <p:spPr bwMode="auto">
            <a:xfrm>
              <a:off x="3947" y="1678"/>
              <a:ext cx="45" cy="86"/>
            </a:xfrm>
            <a:custGeom>
              <a:avLst/>
              <a:gdLst>
                <a:gd name="T0" fmla="*/ 0 w 272"/>
                <a:gd name="T1" fmla="*/ 0 h 545"/>
                <a:gd name="T2" fmla="*/ 0 w 272"/>
                <a:gd name="T3" fmla="*/ 0 h 545"/>
                <a:gd name="T4" fmla="*/ 0 w 272"/>
                <a:gd name="T5" fmla="*/ 0 h 545"/>
                <a:gd name="T6" fmla="*/ 0 w 272"/>
                <a:gd name="T7" fmla="*/ 0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545"/>
                <a:gd name="T14" fmla="*/ 272 w 272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545">
                  <a:moveTo>
                    <a:pt x="136" y="545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136" y="5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84" name="Freeform 3911"/>
            <p:cNvSpPr>
              <a:spLocks/>
            </p:cNvSpPr>
            <p:nvPr/>
          </p:nvSpPr>
          <p:spPr bwMode="auto">
            <a:xfrm>
              <a:off x="3669" y="1678"/>
              <a:ext cx="45" cy="86"/>
            </a:xfrm>
            <a:custGeom>
              <a:avLst/>
              <a:gdLst>
                <a:gd name="T0" fmla="*/ 0 w 272"/>
                <a:gd name="T1" fmla="*/ 0 h 545"/>
                <a:gd name="T2" fmla="*/ 0 w 272"/>
                <a:gd name="T3" fmla="*/ 0 h 545"/>
                <a:gd name="T4" fmla="*/ 0 w 272"/>
                <a:gd name="T5" fmla="*/ 0 h 545"/>
                <a:gd name="T6" fmla="*/ 0 w 272"/>
                <a:gd name="T7" fmla="*/ 0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545"/>
                <a:gd name="T14" fmla="*/ 272 w 272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545">
                  <a:moveTo>
                    <a:pt x="136" y="545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136" y="5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85" name="Freeform 3912"/>
            <p:cNvSpPr>
              <a:spLocks/>
            </p:cNvSpPr>
            <p:nvPr/>
          </p:nvSpPr>
          <p:spPr bwMode="auto">
            <a:xfrm>
              <a:off x="3669" y="1678"/>
              <a:ext cx="45" cy="86"/>
            </a:xfrm>
            <a:custGeom>
              <a:avLst/>
              <a:gdLst>
                <a:gd name="T0" fmla="*/ 0 w 272"/>
                <a:gd name="T1" fmla="*/ 0 h 545"/>
                <a:gd name="T2" fmla="*/ 0 w 272"/>
                <a:gd name="T3" fmla="*/ 0 h 545"/>
                <a:gd name="T4" fmla="*/ 0 w 272"/>
                <a:gd name="T5" fmla="*/ 0 h 545"/>
                <a:gd name="T6" fmla="*/ 0 w 272"/>
                <a:gd name="T7" fmla="*/ 0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2"/>
                <a:gd name="T13" fmla="*/ 0 h 545"/>
                <a:gd name="T14" fmla="*/ 272 w 272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2" h="545">
                  <a:moveTo>
                    <a:pt x="136" y="545"/>
                  </a:moveTo>
                  <a:lnTo>
                    <a:pt x="0" y="0"/>
                  </a:lnTo>
                  <a:lnTo>
                    <a:pt x="272" y="0"/>
                  </a:lnTo>
                  <a:lnTo>
                    <a:pt x="136" y="5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86" name="Freeform 3913"/>
            <p:cNvSpPr>
              <a:spLocks/>
            </p:cNvSpPr>
            <p:nvPr/>
          </p:nvSpPr>
          <p:spPr bwMode="auto">
            <a:xfrm>
              <a:off x="3391" y="1678"/>
              <a:ext cx="45" cy="86"/>
            </a:xfrm>
            <a:custGeom>
              <a:avLst/>
              <a:gdLst>
                <a:gd name="T0" fmla="*/ 0 w 271"/>
                <a:gd name="T1" fmla="*/ 0 h 545"/>
                <a:gd name="T2" fmla="*/ 0 w 271"/>
                <a:gd name="T3" fmla="*/ 0 h 545"/>
                <a:gd name="T4" fmla="*/ 0 w 271"/>
                <a:gd name="T5" fmla="*/ 0 h 545"/>
                <a:gd name="T6" fmla="*/ 0 w 271"/>
                <a:gd name="T7" fmla="*/ 0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545"/>
                <a:gd name="T14" fmla="*/ 271 w 271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545">
                  <a:moveTo>
                    <a:pt x="136" y="545"/>
                  </a:moveTo>
                  <a:lnTo>
                    <a:pt x="0" y="0"/>
                  </a:lnTo>
                  <a:lnTo>
                    <a:pt x="271" y="0"/>
                  </a:lnTo>
                  <a:lnTo>
                    <a:pt x="136" y="5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87" name="Freeform 3914"/>
            <p:cNvSpPr>
              <a:spLocks/>
            </p:cNvSpPr>
            <p:nvPr/>
          </p:nvSpPr>
          <p:spPr bwMode="auto">
            <a:xfrm>
              <a:off x="3391" y="1678"/>
              <a:ext cx="45" cy="86"/>
            </a:xfrm>
            <a:custGeom>
              <a:avLst/>
              <a:gdLst>
                <a:gd name="T0" fmla="*/ 0 w 271"/>
                <a:gd name="T1" fmla="*/ 0 h 545"/>
                <a:gd name="T2" fmla="*/ 0 w 271"/>
                <a:gd name="T3" fmla="*/ 0 h 545"/>
                <a:gd name="T4" fmla="*/ 0 w 271"/>
                <a:gd name="T5" fmla="*/ 0 h 545"/>
                <a:gd name="T6" fmla="*/ 0 w 271"/>
                <a:gd name="T7" fmla="*/ 0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545"/>
                <a:gd name="T14" fmla="*/ 271 w 271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545">
                  <a:moveTo>
                    <a:pt x="136" y="545"/>
                  </a:moveTo>
                  <a:lnTo>
                    <a:pt x="0" y="0"/>
                  </a:lnTo>
                  <a:lnTo>
                    <a:pt x="271" y="0"/>
                  </a:lnTo>
                  <a:lnTo>
                    <a:pt x="136" y="5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88" name="Freeform 3915"/>
            <p:cNvSpPr>
              <a:spLocks/>
            </p:cNvSpPr>
            <p:nvPr/>
          </p:nvSpPr>
          <p:spPr bwMode="auto">
            <a:xfrm>
              <a:off x="3113" y="1678"/>
              <a:ext cx="45" cy="86"/>
            </a:xfrm>
            <a:custGeom>
              <a:avLst/>
              <a:gdLst>
                <a:gd name="T0" fmla="*/ 0 w 271"/>
                <a:gd name="T1" fmla="*/ 0 h 545"/>
                <a:gd name="T2" fmla="*/ 0 w 271"/>
                <a:gd name="T3" fmla="*/ 0 h 545"/>
                <a:gd name="T4" fmla="*/ 0 w 271"/>
                <a:gd name="T5" fmla="*/ 0 h 545"/>
                <a:gd name="T6" fmla="*/ 0 w 271"/>
                <a:gd name="T7" fmla="*/ 0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545"/>
                <a:gd name="T14" fmla="*/ 271 w 271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545">
                  <a:moveTo>
                    <a:pt x="135" y="545"/>
                  </a:moveTo>
                  <a:lnTo>
                    <a:pt x="0" y="0"/>
                  </a:lnTo>
                  <a:lnTo>
                    <a:pt x="271" y="0"/>
                  </a:lnTo>
                  <a:lnTo>
                    <a:pt x="135" y="5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89" name="Freeform 3916"/>
            <p:cNvSpPr>
              <a:spLocks/>
            </p:cNvSpPr>
            <p:nvPr/>
          </p:nvSpPr>
          <p:spPr bwMode="auto">
            <a:xfrm>
              <a:off x="3113" y="1678"/>
              <a:ext cx="45" cy="86"/>
            </a:xfrm>
            <a:custGeom>
              <a:avLst/>
              <a:gdLst>
                <a:gd name="T0" fmla="*/ 0 w 271"/>
                <a:gd name="T1" fmla="*/ 0 h 545"/>
                <a:gd name="T2" fmla="*/ 0 w 271"/>
                <a:gd name="T3" fmla="*/ 0 h 545"/>
                <a:gd name="T4" fmla="*/ 0 w 271"/>
                <a:gd name="T5" fmla="*/ 0 h 545"/>
                <a:gd name="T6" fmla="*/ 0 w 271"/>
                <a:gd name="T7" fmla="*/ 0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545"/>
                <a:gd name="T14" fmla="*/ 271 w 271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545">
                  <a:moveTo>
                    <a:pt x="135" y="545"/>
                  </a:moveTo>
                  <a:lnTo>
                    <a:pt x="0" y="0"/>
                  </a:lnTo>
                  <a:lnTo>
                    <a:pt x="271" y="0"/>
                  </a:lnTo>
                  <a:lnTo>
                    <a:pt x="135" y="54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90" name="Freeform 3917"/>
            <p:cNvSpPr>
              <a:spLocks/>
            </p:cNvSpPr>
            <p:nvPr/>
          </p:nvSpPr>
          <p:spPr bwMode="auto">
            <a:xfrm>
              <a:off x="2047" y="2188"/>
              <a:ext cx="44" cy="85"/>
            </a:xfrm>
            <a:custGeom>
              <a:avLst/>
              <a:gdLst>
                <a:gd name="T0" fmla="*/ 0 w 271"/>
                <a:gd name="T1" fmla="*/ 0 h 544"/>
                <a:gd name="T2" fmla="*/ 0 w 271"/>
                <a:gd name="T3" fmla="*/ 0 h 544"/>
                <a:gd name="T4" fmla="*/ 0 w 271"/>
                <a:gd name="T5" fmla="*/ 0 h 544"/>
                <a:gd name="T6" fmla="*/ 0 w 271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544"/>
                <a:gd name="T14" fmla="*/ 271 w 271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544">
                  <a:moveTo>
                    <a:pt x="136" y="544"/>
                  </a:moveTo>
                  <a:lnTo>
                    <a:pt x="0" y="0"/>
                  </a:lnTo>
                  <a:lnTo>
                    <a:pt x="271" y="0"/>
                  </a:lnTo>
                  <a:lnTo>
                    <a:pt x="136" y="5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91" name="Freeform 3918"/>
            <p:cNvSpPr>
              <a:spLocks/>
            </p:cNvSpPr>
            <p:nvPr/>
          </p:nvSpPr>
          <p:spPr bwMode="auto">
            <a:xfrm>
              <a:off x="2047" y="2188"/>
              <a:ext cx="44" cy="85"/>
            </a:xfrm>
            <a:custGeom>
              <a:avLst/>
              <a:gdLst>
                <a:gd name="T0" fmla="*/ 0 w 271"/>
                <a:gd name="T1" fmla="*/ 0 h 544"/>
                <a:gd name="T2" fmla="*/ 0 w 271"/>
                <a:gd name="T3" fmla="*/ 0 h 544"/>
                <a:gd name="T4" fmla="*/ 0 w 271"/>
                <a:gd name="T5" fmla="*/ 0 h 544"/>
                <a:gd name="T6" fmla="*/ 0 w 271"/>
                <a:gd name="T7" fmla="*/ 0 h 5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1"/>
                <a:gd name="T13" fmla="*/ 0 h 544"/>
                <a:gd name="T14" fmla="*/ 271 w 271"/>
                <a:gd name="T15" fmla="*/ 544 h 5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1" h="544">
                  <a:moveTo>
                    <a:pt x="136" y="544"/>
                  </a:moveTo>
                  <a:lnTo>
                    <a:pt x="0" y="0"/>
                  </a:lnTo>
                  <a:lnTo>
                    <a:pt x="271" y="0"/>
                  </a:lnTo>
                  <a:lnTo>
                    <a:pt x="136" y="544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92" name="Freeform 3919"/>
            <p:cNvSpPr>
              <a:spLocks/>
            </p:cNvSpPr>
            <p:nvPr/>
          </p:nvSpPr>
          <p:spPr bwMode="auto">
            <a:xfrm>
              <a:off x="1156" y="2828"/>
              <a:ext cx="26" cy="25"/>
            </a:xfrm>
            <a:custGeom>
              <a:avLst/>
              <a:gdLst>
                <a:gd name="T0" fmla="*/ 0 w 158"/>
                <a:gd name="T1" fmla="*/ 0 h 159"/>
                <a:gd name="T2" fmla="*/ 0 w 158"/>
                <a:gd name="T3" fmla="*/ 0 h 159"/>
                <a:gd name="T4" fmla="*/ 0 w 158"/>
                <a:gd name="T5" fmla="*/ 0 h 159"/>
                <a:gd name="T6" fmla="*/ 0 w 158"/>
                <a:gd name="T7" fmla="*/ 0 h 159"/>
                <a:gd name="T8" fmla="*/ 0 w 158"/>
                <a:gd name="T9" fmla="*/ 0 h 159"/>
                <a:gd name="T10" fmla="*/ 0 w 158"/>
                <a:gd name="T11" fmla="*/ 0 h 159"/>
                <a:gd name="T12" fmla="*/ 0 w 158"/>
                <a:gd name="T13" fmla="*/ 0 h 159"/>
                <a:gd name="T14" fmla="*/ 0 w 158"/>
                <a:gd name="T15" fmla="*/ 0 h 159"/>
                <a:gd name="T16" fmla="*/ 0 w 158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"/>
                <a:gd name="T28" fmla="*/ 0 h 159"/>
                <a:gd name="T29" fmla="*/ 158 w 158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" h="159">
                  <a:moveTo>
                    <a:pt x="158" y="79"/>
                  </a:moveTo>
                  <a:lnTo>
                    <a:pt x="135" y="23"/>
                  </a:lnTo>
                  <a:lnTo>
                    <a:pt x="79" y="0"/>
                  </a:lnTo>
                  <a:lnTo>
                    <a:pt x="23" y="23"/>
                  </a:lnTo>
                  <a:lnTo>
                    <a:pt x="0" y="79"/>
                  </a:lnTo>
                  <a:lnTo>
                    <a:pt x="23" y="135"/>
                  </a:lnTo>
                  <a:lnTo>
                    <a:pt x="79" y="159"/>
                  </a:lnTo>
                  <a:lnTo>
                    <a:pt x="135" y="135"/>
                  </a:lnTo>
                  <a:lnTo>
                    <a:pt x="158" y="7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93" name="Freeform 3920"/>
            <p:cNvSpPr>
              <a:spLocks/>
            </p:cNvSpPr>
            <p:nvPr/>
          </p:nvSpPr>
          <p:spPr bwMode="auto">
            <a:xfrm>
              <a:off x="1152" y="2824"/>
              <a:ext cx="34" cy="33"/>
            </a:xfrm>
            <a:custGeom>
              <a:avLst/>
              <a:gdLst>
                <a:gd name="T0" fmla="*/ 0 w 204"/>
                <a:gd name="T1" fmla="*/ 0 h 205"/>
                <a:gd name="T2" fmla="*/ 0 w 204"/>
                <a:gd name="T3" fmla="*/ 0 h 205"/>
                <a:gd name="T4" fmla="*/ 0 w 204"/>
                <a:gd name="T5" fmla="*/ 0 h 205"/>
                <a:gd name="T6" fmla="*/ 0 w 204"/>
                <a:gd name="T7" fmla="*/ 0 h 205"/>
                <a:gd name="T8" fmla="*/ 0 w 204"/>
                <a:gd name="T9" fmla="*/ 0 h 205"/>
                <a:gd name="T10" fmla="*/ 0 w 204"/>
                <a:gd name="T11" fmla="*/ 0 h 205"/>
                <a:gd name="T12" fmla="*/ 0 w 204"/>
                <a:gd name="T13" fmla="*/ 0 h 205"/>
                <a:gd name="T14" fmla="*/ 0 w 204"/>
                <a:gd name="T15" fmla="*/ 0 h 205"/>
                <a:gd name="T16" fmla="*/ 0 w 204"/>
                <a:gd name="T17" fmla="*/ 0 h 2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4"/>
                <a:gd name="T28" fmla="*/ 0 h 205"/>
                <a:gd name="T29" fmla="*/ 204 w 204"/>
                <a:gd name="T30" fmla="*/ 205 h 2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4" h="205">
                  <a:moveTo>
                    <a:pt x="204" y="102"/>
                  </a:moveTo>
                  <a:lnTo>
                    <a:pt x="174" y="30"/>
                  </a:lnTo>
                  <a:lnTo>
                    <a:pt x="102" y="0"/>
                  </a:lnTo>
                  <a:lnTo>
                    <a:pt x="30" y="30"/>
                  </a:lnTo>
                  <a:lnTo>
                    <a:pt x="0" y="102"/>
                  </a:lnTo>
                  <a:lnTo>
                    <a:pt x="30" y="174"/>
                  </a:lnTo>
                  <a:lnTo>
                    <a:pt x="102" y="205"/>
                  </a:lnTo>
                  <a:lnTo>
                    <a:pt x="174" y="174"/>
                  </a:lnTo>
                  <a:lnTo>
                    <a:pt x="204" y="10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94" name="Freeform 3921"/>
            <p:cNvSpPr>
              <a:spLocks/>
            </p:cNvSpPr>
            <p:nvPr/>
          </p:nvSpPr>
          <p:spPr bwMode="auto">
            <a:xfrm>
              <a:off x="1164" y="2833"/>
              <a:ext cx="10" cy="15"/>
            </a:xfrm>
            <a:custGeom>
              <a:avLst/>
              <a:gdLst>
                <a:gd name="T0" fmla="*/ 0 w 63"/>
                <a:gd name="T1" fmla="*/ 0 h 91"/>
                <a:gd name="T2" fmla="*/ 0 w 63"/>
                <a:gd name="T3" fmla="*/ 0 h 91"/>
                <a:gd name="T4" fmla="*/ 0 w 63"/>
                <a:gd name="T5" fmla="*/ 0 h 91"/>
                <a:gd name="T6" fmla="*/ 0 w 63"/>
                <a:gd name="T7" fmla="*/ 0 h 91"/>
                <a:gd name="T8" fmla="*/ 0 w 63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91"/>
                <a:gd name="T17" fmla="*/ 63 w 63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91">
                  <a:moveTo>
                    <a:pt x="0" y="91"/>
                  </a:moveTo>
                  <a:lnTo>
                    <a:pt x="0" y="0"/>
                  </a:lnTo>
                  <a:lnTo>
                    <a:pt x="31" y="91"/>
                  </a:lnTo>
                  <a:lnTo>
                    <a:pt x="63" y="0"/>
                  </a:lnTo>
                  <a:lnTo>
                    <a:pt x="63" y="9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95" name="Freeform 3922"/>
            <p:cNvSpPr>
              <a:spLocks/>
            </p:cNvSpPr>
            <p:nvPr/>
          </p:nvSpPr>
          <p:spPr bwMode="auto">
            <a:xfrm>
              <a:off x="1451" y="2828"/>
              <a:ext cx="27" cy="25"/>
            </a:xfrm>
            <a:custGeom>
              <a:avLst/>
              <a:gdLst>
                <a:gd name="T0" fmla="*/ 0 w 158"/>
                <a:gd name="T1" fmla="*/ 0 h 159"/>
                <a:gd name="T2" fmla="*/ 0 w 158"/>
                <a:gd name="T3" fmla="*/ 0 h 159"/>
                <a:gd name="T4" fmla="*/ 0 w 158"/>
                <a:gd name="T5" fmla="*/ 0 h 159"/>
                <a:gd name="T6" fmla="*/ 0 w 158"/>
                <a:gd name="T7" fmla="*/ 0 h 159"/>
                <a:gd name="T8" fmla="*/ 0 w 158"/>
                <a:gd name="T9" fmla="*/ 0 h 159"/>
                <a:gd name="T10" fmla="*/ 0 w 158"/>
                <a:gd name="T11" fmla="*/ 0 h 159"/>
                <a:gd name="T12" fmla="*/ 0 w 158"/>
                <a:gd name="T13" fmla="*/ 0 h 159"/>
                <a:gd name="T14" fmla="*/ 0 w 158"/>
                <a:gd name="T15" fmla="*/ 0 h 159"/>
                <a:gd name="T16" fmla="*/ 0 w 158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"/>
                <a:gd name="T28" fmla="*/ 0 h 159"/>
                <a:gd name="T29" fmla="*/ 158 w 158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" h="159">
                  <a:moveTo>
                    <a:pt x="158" y="79"/>
                  </a:moveTo>
                  <a:lnTo>
                    <a:pt x="135" y="23"/>
                  </a:lnTo>
                  <a:lnTo>
                    <a:pt x="79" y="0"/>
                  </a:lnTo>
                  <a:lnTo>
                    <a:pt x="23" y="23"/>
                  </a:lnTo>
                  <a:lnTo>
                    <a:pt x="0" y="79"/>
                  </a:lnTo>
                  <a:lnTo>
                    <a:pt x="23" y="135"/>
                  </a:lnTo>
                  <a:lnTo>
                    <a:pt x="79" y="159"/>
                  </a:lnTo>
                  <a:lnTo>
                    <a:pt x="135" y="135"/>
                  </a:lnTo>
                  <a:lnTo>
                    <a:pt x="158" y="7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96" name="Freeform 3923"/>
            <p:cNvSpPr>
              <a:spLocks/>
            </p:cNvSpPr>
            <p:nvPr/>
          </p:nvSpPr>
          <p:spPr bwMode="auto">
            <a:xfrm>
              <a:off x="1447" y="2824"/>
              <a:ext cx="33" cy="33"/>
            </a:xfrm>
            <a:custGeom>
              <a:avLst/>
              <a:gdLst>
                <a:gd name="T0" fmla="*/ 0 w 204"/>
                <a:gd name="T1" fmla="*/ 0 h 205"/>
                <a:gd name="T2" fmla="*/ 0 w 204"/>
                <a:gd name="T3" fmla="*/ 0 h 205"/>
                <a:gd name="T4" fmla="*/ 0 w 204"/>
                <a:gd name="T5" fmla="*/ 0 h 205"/>
                <a:gd name="T6" fmla="*/ 0 w 204"/>
                <a:gd name="T7" fmla="*/ 0 h 205"/>
                <a:gd name="T8" fmla="*/ 0 w 204"/>
                <a:gd name="T9" fmla="*/ 0 h 205"/>
                <a:gd name="T10" fmla="*/ 0 w 204"/>
                <a:gd name="T11" fmla="*/ 0 h 205"/>
                <a:gd name="T12" fmla="*/ 0 w 204"/>
                <a:gd name="T13" fmla="*/ 0 h 205"/>
                <a:gd name="T14" fmla="*/ 0 w 204"/>
                <a:gd name="T15" fmla="*/ 0 h 205"/>
                <a:gd name="T16" fmla="*/ 0 w 204"/>
                <a:gd name="T17" fmla="*/ 0 h 2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4"/>
                <a:gd name="T28" fmla="*/ 0 h 205"/>
                <a:gd name="T29" fmla="*/ 204 w 204"/>
                <a:gd name="T30" fmla="*/ 205 h 2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4" h="205">
                  <a:moveTo>
                    <a:pt x="204" y="102"/>
                  </a:moveTo>
                  <a:lnTo>
                    <a:pt x="174" y="30"/>
                  </a:lnTo>
                  <a:lnTo>
                    <a:pt x="102" y="0"/>
                  </a:lnTo>
                  <a:lnTo>
                    <a:pt x="30" y="30"/>
                  </a:lnTo>
                  <a:lnTo>
                    <a:pt x="0" y="102"/>
                  </a:lnTo>
                  <a:lnTo>
                    <a:pt x="30" y="174"/>
                  </a:lnTo>
                  <a:lnTo>
                    <a:pt x="102" y="205"/>
                  </a:lnTo>
                  <a:lnTo>
                    <a:pt x="174" y="174"/>
                  </a:lnTo>
                  <a:lnTo>
                    <a:pt x="204" y="10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97" name="Freeform 3924"/>
            <p:cNvSpPr>
              <a:spLocks/>
            </p:cNvSpPr>
            <p:nvPr/>
          </p:nvSpPr>
          <p:spPr bwMode="auto">
            <a:xfrm>
              <a:off x="1459" y="2833"/>
              <a:ext cx="10" cy="15"/>
            </a:xfrm>
            <a:custGeom>
              <a:avLst/>
              <a:gdLst>
                <a:gd name="T0" fmla="*/ 0 w 62"/>
                <a:gd name="T1" fmla="*/ 0 h 91"/>
                <a:gd name="T2" fmla="*/ 0 w 62"/>
                <a:gd name="T3" fmla="*/ 0 h 91"/>
                <a:gd name="T4" fmla="*/ 0 w 62"/>
                <a:gd name="T5" fmla="*/ 0 h 91"/>
                <a:gd name="T6" fmla="*/ 0 w 62"/>
                <a:gd name="T7" fmla="*/ 0 h 91"/>
                <a:gd name="T8" fmla="*/ 0 w 62"/>
                <a:gd name="T9" fmla="*/ 0 h 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91"/>
                <a:gd name="T17" fmla="*/ 62 w 62"/>
                <a:gd name="T18" fmla="*/ 91 h 9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91">
                  <a:moveTo>
                    <a:pt x="0" y="91"/>
                  </a:moveTo>
                  <a:lnTo>
                    <a:pt x="0" y="0"/>
                  </a:lnTo>
                  <a:lnTo>
                    <a:pt x="31" y="91"/>
                  </a:lnTo>
                  <a:lnTo>
                    <a:pt x="62" y="0"/>
                  </a:lnTo>
                  <a:lnTo>
                    <a:pt x="62" y="91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98" name="Freeform 3925"/>
            <p:cNvSpPr>
              <a:spLocks/>
            </p:cNvSpPr>
            <p:nvPr/>
          </p:nvSpPr>
          <p:spPr bwMode="auto">
            <a:xfrm>
              <a:off x="1156" y="3263"/>
              <a:ext cx="26" cy="26"/>
            </a:xfrm>
            <a:custGeom>
              <a:avLst/>
              <a:gdLst>
                <a:gd name="T0" fmla="*/ 0 w 158"/>
                <a:gd name="T1" fmla="*/ 0 h 158"/>
                <a:gd name="T2" fmla="*/ 0 w 158"/>
                <a:gd name="T3" fmla="*/ 0 h 158"/>
                <a:gd name="T4" fmla="*/ 0 w 158"/>
                <a:gd name="T5" fmla="*/ 0 h 158"/>
                <a:gd name="T6" fmla="*/ 0 w 158"/>
                <a:gd name="T7" fmla="*/ 0 h 158"/>
                <a:gd name="T8" fmla="*/ 0 w 158"/>
                <a:gd name="T9" fmla="*/ 0 h 158"/>
                <a:gd name="T10" fmla="*/ 0 w 158"/>
                <a:gd name="T11" fmla="*/ 0 h 158"/>
                <a:gd name="T12" fmla="*/ 0 w 158"/>
                <a:gd name="T13" fmla="*/ 0 h 158"/>
                <a:gd name="T14" fmla="*/ 0 w 158"/>
                <a:gd name="T15" fmla="*/ 0 h 158"/>
                <a:gd name="T16" fmla="*/ 0 w 158"/>
                <a:gd name="T17" fmla="*/ 0 h 1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"/>
                <a:gd name="T28" fmla="*/ 0 h 158"/>
                <a:gd name="T29" fmla="*/ 158 w 158"/>
                <a:gd name="T30" fmla="*/ 158 h 15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" h="158">
                  <a:moveTo>
                    <a:pt x="158" y="79"/>
                  </a:moveTo>
                  <a:lnTo>
                    <a:pt x="135" y="24"/>
                  </a:lnTo>
                  <a:lnTo>
                    <a:pt x="79" y="0"/>
                  </a:lnTo>
                  <a:lnTo>
                    <a:pt x="23" y="24"/>
                  </a:lnTo>
                  <a:lnTo>
                    <a:pt x="0" y="79"/>
                  </a:lnTo>
                  <a:lnTo>
                    <a:pt x="23" y="136"/>
                  </a:lnTo>
                  <a:lnTo>
                    <a:pt x="79" y="158"/>
                  </a:lnTo>
                  <a:lnTo>
                    <a:pt x="135" y="136"/>
                  </a:lnTo>
                  <a:lnTo>
                    <a:pt x="158" y="7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599" name="Freeform 3926"/>
            <p:cNvSpPr>
              <a:spLocks/>
            </p:cNvSpPr>
            <p:nvPr/>
          </p:nvSpPr>
          <p:spPr bwMode="auto">
            <a:xfrm>
              <a:off x="1152" y="3261"/>
              <a:ext cx="34" cy="32"/>
            </a:xfrm>
            <a:custGeom>
              <a:avLst/>
              <a:gdLst>
                <a:gd name="T0" fmla="*/ 0 w 204"/>
                <a:gd name="T1" fmla="*/ 0 h 204"/>
                <a:gd name="T2" fmla="*/ 0 w 204"/>
                <a:gd name="T3" fmla="*/ 0 h 204"/>
                <a:gd name="T4" fmla="*/ 0 w 204"/>
                <a:gd name="T5" fmla="*/ 0 h 204"/>
                <a:gd name="T6" fmla="*/ 0 w 204"/>
                <a:gd name="T7" fmla="*/ 0 h 204"/>
                <a:gd name="T8" fmla="*/ 0 w 204"/>
                <a:gd name="T9" fmla="*/ 0 h 204"/>
                <a:gd name="T10" fmla="*/ 0 w 204"/>
                <a:gd name="T11" fmla="*/ 0 h 204"/>
                <a:gd name="T12" fmla="*/ 0 w 204"/>
                <a:gd name="T13" fmla="*/ 0 h 204"/>
                <a:gd name="T14" fmla="*/ 0 w 204"/>
                <a:gd name="T15" fmla="*/ 0 h 204"/>
                <a:gd name="T16" fmla="*/ 0 w 204"/>
                <a:gd name="T17" fmla="*/ 0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4"/>
                <a:gd name="T28" fmla="*/ 0 h 204"/>
                <a:gd name="T29" fmla="*/ 204 w 204"/>
                <a:gd name="T30" fmla="*/ 204 h 20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4" h="204">
                  <a:moveTo>
                    <a:pt x="204" y="102"/>
                  </a:moveTo>
                  <a:lnTo>
                    <a:pt x="174" y="30"/>
                  </a:lnTo>
                  <a:lnTo>
                    <a:pt x="102" y="0"/>
                  </a:lnTo>
                  <a:lnTo>
                    <a:pt x="30" y="30"/>
                  </a:lnTo>
                  <a:lnTo>
                    <a:pt x="0" y="102"/>
                  </a:lnTo>
                  <a:lnTo>
                    <a:pt x="30" y="174"/>
                  </a:lnTo>
                  <a:lnTo>
                    <a:pt x="102" y="204"/>
                  </a:lnTo>
                  <a:lnTo>
                    <a:pt x="174" y="174"/>
                  </a:lnTo>
                  <a:lnTo>
                    <a:pt x="204" y="10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00" name="Freeform 3927"/>
            <p:cNvSpPr>
              <a:spLocks/>
            </p:cNvSpPr>
            <p:nvPr/>
          </p:nvSpPr>
          <p:spPr bwMode="auto">
            <a:xfrm>
              <a:off x="1164" y="3269"/>
              <a:ext cx="10" cy="14"/>
            </a:xfrm>
            <a:custGeom>
              <a:avLst/>
              <a:gdLst>
                <a:gd name="T0" fmla="*/ 0 w 63"/>
                <a:gd name="T1" fmla="*/ 0 h 90"/>
                <a:gd name="T2" fmla="*/ 0 w 63"/>
                <a:gd name="T3" fmla="*/ 0 h 90"/>
                <a:gd name="T4" fmla="*/ 0 w 63"/>
                <a:gd name="T5" fmla="*/ 0 h 90"/>
                <a:gd name="T6" fmla="*/ 0 w 63"/>
                <a:gd name="T7" fmla="*/ 0 h 90"/>
                <a:gd name="T8" fmla="*/ 0 w 63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"/>
                <a:gd name="T16" fmla="*/ 0 h 90"/>
                <a:gd name="T17" fmla="*/ 63 w 63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" h="90">
                  <a:moveTo>
                    <a:pt x="0" y="90"/>
                  </a:moveTo>
                  <a:lnTo>
                    <a:pt x="0" y="0"/>
                  </a:lnTo>
                  <a:lnTo>
                    <a:pt x="31" y="90"/>
                  </a:lnTo>
                  <a:lnTo>
                    <a:pt x="63" y="0"/>
                  </a:lnTo>
                  <a:lnTo>
                    <a:pt x="63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01" name="Freeform 3928"/>
            <p:cNvSpPr>
              <a:spLocks/>
            </p:cNvSpPr>
            <p:nvPr/>
          </p:nvSpPr>
          <p:spPr bwMode="auto">
            <a:xfrm>
              <a:off x="1451" y="3263"/>
              <a:ext cx="27" cy="26"/>
            </a:xfrm>
            <a:custGeom>
              <a:avLst/>
              <a:gdLst>
                <a:gd name="T0" fmla="*/ 0 w 158"/>
                <a:gd name="T1" fmla="*/ 0 h 158"/>
                <a:gd name="T2" fmla="*/ 0 w 158"/>
                <a:gd name="T3" fmla="*/ 0 h 158"/>
                <a:gd name="T4" fmla="*/ 0 w 158"/>
                <a:gd name="T5" fmla="*/ 0 h 158"/>
                <a:gd name="T6" fmla="*/ 0 w 158"/>
                <a:gd name="T7" fmla="*/ 0 h 158"/>
                <a:gd name="T8" fmla="*/ 0 w 158"/>
                <a:gd name="T9" fmla="*/ 0 h 158"/>
                <a:gd name="T10" fmla="*/ 0 w 158"/>
                <a:gd name="T11" fmla="*/ 0 h 158"/>
                <a:gd name="T12" fmla="*/ 0 w 158"/>
                <a:gd name="T13" fmla="*/ 0 h 158"/>
                <a:gd name="T14" fmla="*/ 0 w 158"/>
                <a:gd name="T15" fmla="*/ 0 h 158"/>
                <a:gd name="T16" fmla="*/ 0 w 158"/>
                <a:gd name="T17" fmla="*/ 0 h 15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"/>
                <a:gd name="T28" fmla="*/ 0 h 158"/>
                <a:gd name="T29" fmla="*/ 158 w 158"/>
                <a:gd name="T30" fmla="*/ 158 h 15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" h="158">
                  <a:moveTo>
                    <a:pt x="158" y="79"/>
                  </a:moveTo>
                  <a:lnTo>
                    <a:pt x="135" y="24"/>
                  </a:lnTo>
                  <a:lnTo>
                    <a:pt x="79" y="0"/>
                  </a:lnTo>
                  <a:lnTo>
                    <a:pt x="23" y="24"/>
                  </a:lnTo>
                  <a:lnTo>
                    <a:pt x="0" y="79"/>
                  </a:lnTo>
                  <a:lnTo>
                    <a:pt x="23" y="136"/>
                  </a:lnTo>
                  <a:lnTo>
                    <a:pt x="79" y="158"/>
                  </a:lnTo>
                  <a:lnTo>
                    <a:pt x="135" y="136"/>
                  </a:lnTo>
                  <a:lnTo>
                    <a:pt x="158" y="79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02" name="Freeform 3929"/>
            <p:cNvSpPr>
              <a:spLocks/>
            </p:cNvSpPr>
            <p:nvPr/>
          </p:nvSpPr>
          <p:spPr bwMode="auto">
            <a:xfrm>
              <a:off x="1447" y="3261"/>
              <a:ext cx="33" cy="32"/>
            </a:xfrm>
            <a:custGeom>
              <a:avLst/>
              <a:gdLst>
                <a:gd name="T0" fmla="*/ 0 w 204"/>
                <a:gd name="T1" fmla="*/ 0 h 204"/>
                <a:gd name="T2" fmla="*/ 0 w 204"/>
                <a:gd name="T3" fmla="*/ 0 h 204"/>
                <a:gd name="T4" fmla="*/ 0 w 204"/>
                <a:gd name="T5" fmla="*/ 0 h 204"/>
                <a:gd name="T6" fmla="*/ 0 w 204"/>
                <a:gd name="T7" fmla="*/ 0 h 204"/>
                <a:gd name="T8" fmla="*/ 0 w 204"/>
                <a:gd name="T9" fmla="*/ 0 h 204"/>
                <a:gd name="T10" fmla="*/ 0 w 204"/>
                <a:gd name="T11" fmla="*/ 0 h 204"/>
                <a:gd name="T12" fmla="*/ 0 w 204"/>
                <a:gd name="T13" fmla="*/ 0 h 204"/>
                <a:gd name="T14" fmla="*/ 0 w 204"/>
                <a:gd name="T15" fmla="*/ 0 h 204"/>
                <a:gd name="T16" fmla="*/ 0 w 204"/>
                <a:gd name="T17" fmla="*/ 0 h 20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4"/>
                <a:gd name="T28" fmla="*/ 0 h 204"/>
                <a:gd name="T29" fmla="*/ 204 w 204"/>
                <a:gd name="T30" fmla="*/ 204 h 20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4" h="204">
                  <a:moveTo>
                    <a:pt x="204" y="102"/>
                  </a:moveTo>
                  <a:lnTo>
                    <a:pt x="174" y="30"/>
                  </a:lnTo>
                  <a:lnTo>
                    <a:pt x="102" y="0"/>
                  </a:lnTo>
                  <a:lnTo>
                    <a:pt x="30" y="30"/>
                  </a:lnTo>
                  <a:lnTo>
                    <a:pt x="0" y="102"/>
                  </a:lnTo>
                  <a:lnTo>
                    <a:pt x="30" y="174"/>
                  </a:lnTo>
                  <a:lnTo>
                    <a:pt x="102" y="204"/>
                  </a:lnTo>
                  <a:lnTo>
                    <a:pt x="174" y="174"/>
                  </a:lnTo>
                  <a:lnTo>
                    <a:pt x="204" y="102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03" name="Freeform 3930"/>
            <p:cNvSpPr>
              <a:spLocks/>
            </p:cNvSpPr>
            <p:nvPr/>
          </p:nvSpPr>
          <p:spPr bwMode="auto">
            <a:xfrm>
              <a:off x="1459" y="3269"/>
              <a:ext cx="10" cy="14"/>
            </a:xfrm>
            <a:custGeom>
              <a:avLst/>
              <a:gdLst>
                <a:gd name="T0" fmla="*/ 0 w 62"/>
                <a:gd name="T1" fmla="*/ 0 h 90"/>
                <a:gd name="T2" fmla="*/ 0 w 62"/>
                <a:gd name="T3" fmla="*/ 0 h 90"/>
                <a:gd name="T4" fmla="*/ 0 w 62"/>
                <a:gd name="T5" fmla="*/ 0 h 90"/>
                <a:gd name="T6" fmla="*/ 0 w 62"/>
                <a:gd name="T7" fmla="*/ 0 h 90"/>
                <a:gd name="T8" fmla="*/ 0 w 62"/>
                <a:gd name="T9" fmla="*/ 0 h 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"/>
                <a:gd name="T16" fmla="*/ 0 h 90"/>
                <a:gd name="T17" fmla="*/ 62 w 62"/>
                <a:gd name="T18" fmla="*/ 90 h 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" h="90">
                  <a:moveTo>
                    <a:pt x="0" y="90"/>
                  </a:moveTo>
                  <a:lnTo>
                    <a:pt x="0" y="0"/>
                  </a:lnTo>
                  <a:lnTo>
                    <a:pt x="31" y="90"/>
                  </a:lnTo>
                  <a:lnTo>
                    <a:pt x="62" y="0"/>
                  </a:lnTo>
                  <a:lnTo>
                    <a:pt x="62" y="9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04" name="Freeform 3931"/>
            <p:cNvSpPr>
              <a:spLocks/>
            </p:cNvSpPr>
            <p:nvPr/>
          </p:nvSpPr>
          <p:spPr bwMode="auto">
            <a:xfrm>
              <a:off x="4567" y="2477"/>
              <a:ext cx="31" cy="7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0"/>
                  </a:moveTo>
                  <a:lnTo>
                    <a:pt x="0" y="45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05" name="Freeform 3932"/>
            <p:cNvSpPr>
              <a:spLocks/>
            </p:cNvSpPr>
            <p:nvPr/>
          </p:nvSpPr>
          <p:spPr bwMode="auto">
            <a:xfrm>
              <a:off x="4567" y="2477"/>
              <a:ext cx="31" cy="7"/>
            </a:xfrm>
            <a:custGeom>
              <a:avLst/>
              <a:gdLst>
                <a:gd name="T0" fmla="*/ 0 w 187"/>
                <a:gd name="T1" fmla="*/ 0 h 45"/>
                <a:gd name="T2" fmla="*/ 0 w 187"/>
                <a:gd name="T3" fmla="*/ 0 h 45"/>
                <a:gd name="T4" fmla="*/ 0 w 187"/>
                <a:gd name="T5" fmla="*/ 0 h 45"/>
                <a:gd name="T6" fmla="*/ 0 w 187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7"/>
                <a:gd name="T13" fmla="*/ 0 h 45"/>
                <a:gd name="T14" fmla="*/ 187 w 187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7" h="45">
                  <a:moveTo>
                    <a:pt x="0" y="45"/>
                  </a:moveTo>
                  <a:lnTo>
                    <a:pt x="187" y="0"/>
                  </a:lnTo>
                  <a:lnTo>
                    <a:pt x="187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06" name="Rectangle 3933"/>
            <p:cNvSpPr>
              <a:spLocks noChangeArrowheads="1"/>
            </p:cNvSpPr>
            <p:nvPr/>
          </p:nvSpPr>
          <p:spPr bwMode="auto">
            <a:xfrm>
              <a:off x="4567" y="2477"/>
              <a:ext cx="31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607" name="Freeform 3934"/>
            <p:cNvSpPr>
              <a:spLocks/>
            </p:cNvSpPr>
            <p:nvPr/>
          </p:nvSpPr>
          <p:spPr bwMode="auto">
            <a:xfrm>
              <a:off x="4580" y="2461"/>
              <a:ext cx="22" cy="21"/>
            </a:xfrm>
            <a:custGeom>
              <a:avLst/>
              <a:gdLst>
                <a:gd name="T0" fmla="*/ 0 w 131"/>
                <a:gd name="T1" fmla="*/ 0 h 141"/>
                <a:gd name="T2" fmla="*/ 0 w 131"/>
                <a:gd name="T3" fmla="*/ 0 h 141"/>
                <a:gd name="T4" fmla="*/ 0 w 131"/>
                <a:gd name="T5" fmla="*/ 0 h 141"/>
                <a:gd name="T6" fmla="*/ 0 w 13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1"/>
                <a:gd name="T14" fmla="*/ 131 w 13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1">
                  <a:moveTo>
                    <a:pt x="93" y="141"/>
                  </a:moveTo>
                  <a:lnTo>
                    <a:pt x="131" y="115"/>
                  </a:lnTo>
                  <a:lnTo>
                    <a:pt x="0" y="0"/>
                  </a:lnTo>
                  <a:lnTo>
                    <a:pt x="93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08" name="Freeform 3935"/>
            <p:cNvSpPr>
              <a:spLocks/>
            </p:cNvSpPr>
            <p:nvPr/>
          </p:nvSpPr>
          <p:spPr bwMode="auto">
            <a:xfrm>
              <a:off x="4580" y="2457"/>
              <a:ext cx="22" cy="22"/>
            </a:xfrm>
            <a:custGeom>
              <a:avLst/>
              <a:gdLst>
                <a:gd name="T0" fmla="*/ 0 w 131"/>
                <a:gd name="T1" fmla="*/ 0 h 140"/>
                <a:gd name="T2" fmla="*/ 0 w 131"/>
                <a:gd name="T3" fmla="*/ 0 h 140"/>
                <a:gd name="T4" fmla="*/ 0 w 131"/>
                <a:gd name="T5" fmla="*/ 0 h 140"/>
                <a:gd name="T6" fmla="*/ 0 w 131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1"/>
                <a:gd name="T13" fmla="*/ 0 h 140"/>
                <a:gd name="T14" fmla="*/ 131 w 131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1" h="140">
                  <a:moveTo>
                    <a:pt x="131" y="140"/>
                  </a:moveTo>
                  <a:lnTo>
                    <a:pt x="0" y="25"/>
                  </a:lnTo>
                  <a:lnTo>
                    <a:pt x="38" y="0"/>
                  </a:lnTo>
                  <a:lnTo>
                    <a:pt x="131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09" name="Freeform 3936"/>
            <p:cNvSpPr>
              <a:spLocks/>
            </p:cNvSpPr>
            <p:nvPr/>
          </p:nvSpPr>
          <p:spPr bwMode="auto">
            <a:xfrm>
              <a:off x="4580" y="2457"/>
              <a:ext cx="22" cy="25"/>
            </a:xfrm>
            <a:custGeom>
              <a:avLst/>
              <a:gdLst>
                <a:gd name="T0" fmla="*/ 0 w 131"/>
                <a:gd name="T1" fmla="*/ 0 h 166"/>
                <a:gd name="T2" fmla="*/ 0 w 131"/>
                <a:gd name="T3" fmla="*/ 0 h 166"/>
                <a:gd name="T4" fmla="*/ 0 w 131"/>
                <a:gd name="T5" fmla="*/ 0 h 166"/>
                <a:gd name="T6" fmla="*/ 0 w 131"/>
                <a:gd name="T7" fmla="*/ 0 h 166"/>
                <a:gd name="T8" fmla="*/ 0 w 131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1"/>
                <a:gd name="T16" fmla="*/ 0 h 166"/>
                <a:gd name="T17" fmla="*/ 131 w 131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1" h="166">
                  <a:moveTo>
                    <a:pt x="93" y="166"/>
                  </a:moveTo>
                  <a:lnTo>
                    <a:pt x="131" y="140"/>
                  </a:lnTo>
                  <a:lnTo>
                    <a:pt x="38" y="0"/>
                  </a:lnTo>
                  <a:lnTo>
                    <a:pt x="0" y="25"/>
                  </a:lnTo>
                  <a:lnTo>
                    <a:pt x="93" y="166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10" name="Freeform 3937"/>
            <p:cNvSpPr>
              <a:spLocks/>
            </p:cNvSpPr>
            <p:nvPr/>
          </p:nvSpPr>
          <p:spPr bwMode="auto">
            <a:xfrm>
              <a:off x="4544" y="2455"/>
              <a:ext cx="39" cy="7"/>
            </a:xfrm>
            <a:custGeom>
              <a:avLst/>
              <a:gdLst>
                <a:gd name="T0" fmla="*/ 0 w 234"/>
                <a:gd name="T1" fmla="*/ 0 h 45"/>
                <a:gd name="T2" fmla="*/ 0 w 234"/>
                <a:gd name="T3" fmla="*/ 0 h 45"/>
                <a:gd name="T4" fmla="*/ 0 w 234"/>
                <a:gd name="T5" fmla="*/ 0 h 45"/>
                <a:gd name="T6" fmla="*/ 0 w 23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4"/>
                <a:gd name="T13" fmla="*/ 0 h 45"/>
                <a:gd name="T14" fmla="*/ 234 w 23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4" h="45">
                  <a:moveTo>
                    <a:pt x="234" y="45"/>
                  </a:moveTo>
                  <a:lnTo>
                    <a:pt x="234" y="0"/>
                  </a:lnTo>
                  <a:lnTo>
                    <a:pt x="0" y="45"/>
                  </a:lnTo>
                  <a:lnTo>
                    <a:pt x="234" y="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11" name="Freeform 3938"/>
            <p:cNvSpPr>
              <a:spLocks/>
            </p:cNvSpPr>
            <p:nvPr/>
          </p:nvSpPr>
          <p:spPr bwMode="auto">
            <a:xfrm>
              <a:off x="4544" y="2455"/>
              <a:ext cx="39" cy="7"/>
            </a:xfrm>
            <a:custGeom>
              <a:avLst/>
              <a:gdLst>
                <a:gd name="T0" fmla="*/ 0 w 234"/>
                <a:gd name="T1" fmla="*/ 0 h 45"/>
                <a:gd name="T2" fmla="*/ 0 w 234"/>
                <a:gd name="T3" fmla="*/ 0 h 45"/>
                <a:gd name="T4" fmla="*/ 0 w 234"/>
                <a:gd name="T5" fmla="*/ 0 h 45"/>
                <a:gd name="T6" fmla="*/ 0 w 23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4"/>
                <a:gd name="T13" fmla="*/ 0 h 45"/>
                <a:gd name="T14" fmla="*/ 234 w 23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4" h="45">
                  <a:moveTo>
                    <a:pt x="234" y="0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12" name="Rectangle 3939"/>
            <p:cNvSpPr>
              <a:spLocks noChangeArrowheads="1"/>
            </p:cNvSpPr>
            <p:nvPr/>
          </p:nvSpPr>
          <p:spPr bwMode="auto">
            <a:xfrm>
              <a:off x="4544" y="2455"/>
              <a:ext cx="39" cy="7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75613" name="Freeform 3940"/>
            <p:cNvSpPr>
              <a:spLocks/>
            </p:cNvSpPr>
            <p:nvPr/>
          </p:nvSpPr>
          <p:spPr bwMode="auto">
            <a:xfrm>
              <a:off x="4571" y="2457"/>
              <a:ext cx="15" cy="25"/>
            </a:xfrm>
            <a:custGeom>
              <a:avLst/>
              <a:gdLst>
                <a:gd name="T0" fmla="*/ 0 w 94"/>
                <a:gd name="T1" fmla="*/ 0 h 166"/>
                <a:gd name="T2" fmla="*/ 0 w 94"/>
                <a:gd name="T3" fmla="*/ 0 h 166"/>
                <a:gd name="T4" fmla="*/ 0 w 94"/>
                <a:gd name="T5" fmla="*/ 0 h 166"/>
                <a:gd name="T6" fmla="*/ 0 w 9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6"/>
                <a:gd name="T14" fmla="*/ 94 w 9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6">
                  <a:moveTo>
                    <a:pt x="94" y="25"/>
                  </a:moveTo>
                  <a:lnTo>
                    <a:pt x="56" y="0"/>
                  </a:lnTo>
                  <a:lnTo>
                    <a:pt x="0" y="166"/>
                  </a:lnTo>
                  <a:lnTo>
                    <a:pt x="94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14" name="Freeform 3941"/>
            <p:cNvSpPr>
              <a:spLocks/>
            </p:cNvSpPr>
            <p:nvPr/>
          </p:nvSpPr>
          <p:spPr bwMode="auto">
            <a:xfrm>
              <a:off x="4564" y="2457"/>
              <a:ext cx="16" cy="25"/>
            </a:xfrm>
            <a:custGeom>
              <a:avLst/>
              <a:gdLst>
                <a:gd name="T0" fmla="*/ 0 w 94"/>
                <a:gd name="T1" fmla="*/ 0 h 166"/>
                <a:gd name="T2" fmla="*/ 0 w 94"/>
                <a:gd name="T3" fmla="*/ 0 h 166"/>
                <a:gd name="T4" fmla="*/ 0 w 94"/>
                <a:gd name="T5" fmla="*/ 0 h 166"/>
                <a:gd name="T6" fmla="*/ 0 w 94"/>
                <a:gd name="T7" fmla="*/ 0 h 16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4"/>
                <a:gd name="T13" fmla="*/ 0 h 166"/>
                <a:gd name="T14" fmla="*/ 94 w 94"/>
                <a:gd name="T15" fmla="*/ 166 h 16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4" h="166">
                  <a:moveTo>
                    <a:pt x="94" y="0"/>
                  </a:moveTo>
                  <a:lnTo>
                    <a:pt x="38" y="166"/>
                  </a:lnTo>
                  <a:lnTo>
                    <a:pt x="0" y="14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15" name="Freeform 3942"/>
            <p:cNvSpPr>
              <a:spLocks/>
            </p:cNvSpPr>
            <p:nvPr/>
          </p:nvSpPr>
          <p:spPr bwMode="auto">
            <a:xfrm>
              <a:off x="4564" y="2457"/>
              <a:ext cx="22" cy="25"/>
            </a:xfrm>
            <a:custGeom>
              <a:avLst/>
              <a:gdLst>
                <a:gd name="T0" fmla="*/ 0 w 132"/>
                <a:gd name="T1" fmla="*/ 0 h 166"/>
                <a:gd name="T2" fmla="*/ 0 w 132"/>
                <a:gd name="T3" fmla="*/ 0 h 166"/>
                <a:gd name="T4" fmla="*/ 0 w 132"/>
                <a:gd name="T5" fmla="*/ 0 h 166"/>
                <a:gd name="T6" fmla="*/ 0 w 132"/>
                <a:gd name="T7" fmla="*/ 0 h 166"/>
                <a:gd name="T8" fmla="*/ 0 w 132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166"/>
                <a:gd name="T17" fmla="*/ 132 w 132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166">
                  <a:moveTo>
                    <a:pt x="132" y="25"/>
                  </a:moveTo>
                  <a:lnTo>
                    <a:pt x="94" y="0"/>
                  </a:lnTo>
                  <a:lnTo>
                    <a:pt x="0" y="140"/>
                  </a:lnTo>
                  <a:lnTo>
                    <a:pt x="38" y="166"/>
                  </a:lnTo>
                  <a:lnTo>
                    <a:pt x="132" y="25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16" name="Freeform 3943"/>
            <p:cNvSpPr>
              <a:spLocks/>
            </p:cNvSpPr>
            <p:nvPr/>
          </p:nvSpPr>
          <p:spPr bwMode="auto">
            <a:xfrm>
              <a:off x="2443" y="2957"/>
              <a:ext cx="53" cy="89"/>
            </a:xfrm>
            <a:custGeom>
              <a:avLst/>
              <a:gdLst>
                <a:gd name="T0" fmla="*/ 0 w 318"/>
                <a:gd name="T1" fmla="*/ 0 h 557"/>
                <a:gd name="T2" fmla="*/ 0 w 318"/>
                <a:gd name="T3" fmla="*/ 0 h 557"/>
                <a:gd name="T4" fmla="*/ 0 w 318"/>
                <a:gd name="T5" fmla="*/ 0 h 557"/>
                <a:gd name="T6" fmla="*/ 0 w 318"/>
                <a:gd name="T7" fmla="*/ 0 h 5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8"/>
                <a:gd name="T13" fmla="*/ 0 h 557"/>
                <a:gd name="T14" fmla="*/ 318 w 318"/>
                <a:gd name="T15" fmla="*/ 557 h 5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8" h="557">
                  <a:moveTo>
                    <a:pt x="318" y="0"/>
                  </a:moveTo>
                  <a:lnTo>
                    <a:pt x="255" y="557"/>
                  </a:lnTo>
                  <a:lnTo>
                    <a:pt x="0" y="462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17" name="Freeform 3944"/>
            <p:cNvSpPr>
              <a:spLocks/>
            </p:cNvSpPr>
            <p:nvPr/>
          </p:nvSpPr>
          <p:spPr bwMode="auto">
            <a:xfrm>
              <a:off x="2443" y="2957"/>
              <a:ext cx="53" cy="89"/>
            </a:xfrm>
            <a:custGeom>
              <a:avLst/>
              <a:gdLst>
                <a:gd name="T0" fmla="*/ 0 w 318"/>
                <a:gd name="T1" fmla="*/ 0 h 557"/>
                <a:gd name="T2" fmla="*/ 0 w 318"/>
                <a:gd name="T3" fmla="*/ 0 h 557"/>
                <a:gd name="T4" fmla="*/ 0 w 318"/>
                <a:gd name="T5" fmla="*/ 0 h 557"/>
                <a:gd name="T6" fmla="*/ 0 w 318"/>
                <a:gd name="T7" fmla="*/ 0 h 5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8"/>
                <a:gd name="T13" fmla="*/ 0 h 557"/>
                <a:gd name="T14" fmla="*/ 318 w 318"/>
                <a:gd name="T15" fmla="*/ 557 h 5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8" h="557">
                  <a:moveTo>
                    <a:pt x="318" y="0"/>
                  </a:moveTo>
                  <a:lnTo>
                    <a:pt x="255" y="557"/>
                  </a:lnTo>
                  <a:lnTo>
                    <a:pt x="0" y="462"/>
                  </a:lnTo>
                  <a:lnTo>
                    <a:pt x="3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18" name="Freeform 3945"/>
            <p:cNvSpPr>
              <a:spLocks/>
            </p:cNvSpPr>
            <p:nvPr/>
          </p:nvSpPr>
          <p:spPr bwMode="auto">
            <a:xfrm>
              <a:off x="2443" y="3305"/>
              <a:ext cx="53" cy="89"/>
            </a:xfrm>
            <a:custGeom>
              <a:avLst/>
              <a:gdLst>
                <a:gd name="T0" fmla="*/ 0 w 318"/>
                <a:gd name="T1" fmla="*/ 0 h 557"/>
                <a:gd name="T2" fmla="*/ 0 w 318"/>
                <a:gd name="T3" fmla="*/ 0 h 557"/>
                <a:gd name="T4" fmla="*/ 0 w 318"/>
                <a:gd name="T5" fmla="*/ 0 h 557"/>
                <a:gd name="T6" fmla="*/ 0 w 318"/>
                <a:gd name="T7" fmla="*/ 0 h 5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8"/>
                <a:gd name="T13" fmla="*/ 0 h 557"/>
                <a:gd name="T14" fmla="*/ 318 w 318"/>
                <a:gd name="T15" fmla="*/ 557 h 5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8" h="557">
                  <a:moveTo>
                    <a:pt x="318" y="557"/>
                  </a:moveTo>
                  <a:lnTo>
                    <a:pt x="0" y="96"/>
                  </a:lnTo>
                  <a:lnTo>
                    <a:pt x="255" y="0"/>
                  </a:lnTo>
                  <a:lnTo>
                    <a:pt x="318" y="5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19" name="Freeform 3946"/>
            <p:cNvSpPr>
              <a:spLocks/>
            </p:cNvSpPr>
            <p:nvPr/>
          </p:nvSpPr>
          <p:spPr bwMode="auto">
            <a:xfrm>
              <a:off x="2443" y="3305"/>
              <a:ext cx="53" cy="89"/>
            </a:xfrm>
            <a:custGeom>
              <a:avLst/>
              <a:gdLst>
                <a:gd name="T0" fmla="*/ 0 w 318"/>
                <a:gd name="T1" fmla="*/ 0 h 557"/>
                <a:gd name="T2" fmla="*/ 0 w 318"/>
                <a:gd name="T3" fmla="*/ 0 h 557"/>
                <a:gd name="T4" fmla="*/ 0 w 318"/>
                <a:gd name="T5" fmla="*/ 0 h 557"/>
                <a:gd name="T6" fmla="*/ 0 w 318"/>
                <a:gd name="T7" fmla="*/ 0 h 5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8"/>
                <a:gd name="T13" fmla="*/ 0 h 557"/>
                <a:gd name="T14" fmla="*/ 318 w 318"/>
                <a:gd name="T15" fmla="*/ 557 h 5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8" h="557">
                  <a:moveTo>
                    <a:pt x="318" y="557"/>
                  </a:moveTo>
                  <a:lnTo>
                    <a:pt x="0" y="96"/>
                  </a:lnTo>
                  <a:lnTo>
                    <a:pt x="255" y="0"/>
                  </a:lnTo>
                  <a:lnTo>
                    <a:pt x="318" y="557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 dirty="0"/>
            </a:p>
          </p:txBody>
        </p:sp>
        <p:sp>
          <p:nvSpPr>
            <p:cNvPr id="75620" name="Rectangle 3947"/>
            <p:cNvSpPr>
              <a:spLocks noChangeArrowheads="1"/>
            </p:cNvSpPr>
            <p:nvPr/>
          </p:nvSpPr>
          <p:spPr bwMode="auto">
            <a:xfrm>
              <a:off x="2880" y="1872"/>
              <a:ext cx="57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CH" dirty="0"/>
            </a:p>
          </p:txBody>
        </p:sp>
        <p:sp>
          <p:nvSpPr>
            <p:cNvPr id="75621" name="Rectangle 3948"/>
            <p:cNvSpPr>
              <a:spLocks noChangeArrowheads="1"/>
            </p:cNvSpPr>
            <p:nvPr/>
          </p:nvSpPr>
          <p:spPr bwMode="auto">
            <a:xfrm>
              <a:off x="2880" y="1968"/>
              <a:ext cx="57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CH" dirty="0"/>
            </a:p>
          </p:txBody>
        </p:sp>
        <p:sp>
          <p:nvSpPr>
            <p:cNvPr id="75622" name="Rectangle 3949"/>
            <p:cNvSpPr>
              <a:spLocks noChangeArrowheads="1"/>
            </p:cNvSpPr>
            <p:nvPr/>
          </p:nvSpPr>
          <p:spPr bwMode="auto">
            <a:xfrm>
              <a:off x="2640" y="2256"/>
              <a:ext cx="576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CH" dirty="0"/>
            </a:p>
          </p:txBody>
        </p:sp>
        <p:sp>
          <p:nvSpPr>
            <p:cNvPr id="75623" name="Rectangle 3950"/>
            <p:cNvSpPr>
              <a:spLocks noChangeArrowheads="1"/>
            </p:cNvSpPr>
            <p:nvPr/>
          </p:nvSpPr>
          <p:spPr bwMode="auto">
            <a:xfrm>
              <a:off x="2796" y="1296"/>
              <a:ext cx="384" cy="144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Oxiton</a:t>
              </a:r>
            </a:p>
          </p:txBody>
        </p:sp>
        <p:sp>
          <p:nvSpPr>
            <p:cNvPr id="75624" name="Rectangle 3951"/>
            <p:cNvSpPr>
              <a:spLocks noChangeArrowheads="1"/>
            </p:cNvSpPr>
            <p:nvPr/>
          </p:nvSpPr>
          <p:spPr bwMode="auto">
            <a:xfrm>
              <a:off x="3702" y="1296"/>
              <a:ext cx="384" cy="144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200" b="1" dirty="0" err="1" smtClean="0">
                  <a:solidFill>
                    <a:schemeClr val="bg1"/>
                  </a:solidFill>
                </a:rPr>
                <a:t>Flyash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5625" name="Rectangle 3952"/>
            <p:cNvSpPr>
              <a:spLocks noChangeArrowheads="1"/>
            </p:cNvSpPr>
            <p:nvPr/>
          </p:nvSpPr>
          <p:spPr bwMode="auto">
            <a:xfrm>
              <a:off x="3372" y="1296"/>
              <a:ext cx="38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200" b="1" dirty="0"/>
                <a:t>Sand</a:t>
              </a:r>
            </a:p>
          </p:txBody>
        </p:sp>
        <p:sp>
          <p:nvSpPr>
            <p:cNvPr id="75626" name="Rectangle 3953"/>
            <p:cNvSpPr>
              <a:spLocks noChangeArrowheads="1"/>
            </p:cNvSpPr>
            <p:nvPr/>
          </p:nvSpPr>
          <p:spPr bwMode="auto">
            <a:xfrm>
              <a:off x="3143" y="1281"/>
              <a:ext cx="19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65000"/>
                </a:lnSpc>
              </a:pPr>
              <a:r>
                <a:rPr lang="en-US" sz="1200" b="1" dirty="0"/>
                <a:t>Iron</a:t>
              </a:r>
              <a:br>
                <a:rPr lang="en-US" sz="1200" b="1" dirty="0"/>
              </a:br>
              <a:r>
                <a:rPr lang="en-US" sz="1200" b="1" dirty="0"/>
                <a:t>ore </a:t>
              </a:r>
            </a:p>
          </p:txBody>
        </p:sp>
        <p:sp>
          <p:nvSpPr>
            <p:cNvPr id="75627" name="Rectangle 3954"/>
            <p:cNvSpPr>
              <a:spLocks noChangeArrowheads="1"/>
            </p:cNvSpPr>
            <p:nvPr/>
          </p:nvSpPr>
          <p:spPr bwMode="auto">
            <a:xfrm>
              <a:off x="1296" y="912"/>
              <a:ext cx="4416" cy="9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CH" dirty="0"/>
            </a:p>
          </p:txBody>
        </p:sp>
      </p:grpSp>
      <p:sp>
        <p:nvSpPr>
          <p:cNvPr id="61445" name="Rectangle 2"/>
          <p:cNvSpPr txBox="1">
            <a:spLocks noChangeArrowheads="1"/>
          </p:cNvSpPr>
          <p:nvPr/>
        </p:nvSpPr>
        <p:spPr bwMode="auto">
          <a:xfrm>
            <a:off x="3944938" y="1120775"/>
            <a:ext cx="31242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r>
              <a:rPr lang="de-DE" sz="2000" b="1" dirty="0"/>
              <a:t>New Correctives Hall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 for feed locations and control: Höver (cont.)</a:t>
            </a:r>
            <a:endParaRPr lang="de-CH" dirty="0" smtClean="0"/>
          </a:p>
        </p:txBody>
      </p:sp>
      <p:pic>
        <p:nvPicPr>
          <p:cNvPr id="62468" name="Picture 2050" descr="npo000026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31825" y="1268413"/>
            <a:ext cx="7345363" cy="496093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 between AF and AR (HARP)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raw materials: </a:t>
            </a:r>
            <a:endParaRPr lang="en-US" dirty="0" smtClean="0"/>
          </a:p>
          <a:p>
            <a:pPr lvl="1"/>
            <a:r>
              <a:rPr lang="en-US" dirty="0" smtClean="0"/>
              <a:t>Wastes </a:t>
            </a:r>
            <a:r>
              <a:rPr lang="en-US" dirty="0"/>
              <a:t>with a mineral mass fraction (i.e. ash content) contributing to clinker production higher than 50%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 err="1"/>
              <a:t>CaO</a:t>
            </a:r>
            <a:r>
              <a:rPr lang="en-US" dirty="0"/>
              <a:t> + SiO</a:t>
            </a:r>
            <a:r>
              <a:rPr lang="en-US" baseline="-25000" dirty="0"/>
              <a:t>2</a:t>
            </a:r>
            <a:r>
              <a:rPr lang="en-US" dirty="0"/>
              <a:t> + 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+ Fe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+ SO</a:t>
            </a:r>
            <a:r>
              <a:rPr lang="en-US" baseline="-25000" dirty="0"/>
              <a:t>3</a:t>
            </a:r>
            <a:r>
              <a:rPr lang="en-US" dirty="0"/>
              <a:t> &gt; 80% of ash mass) </a:t>
            </a:r>
          </a:p>
          <a:p>
            <a:endParaRPr lang="en-US" sz="1800" dirty="0"/>
          </a:p>
          <a:p>
            <a:r>
              <a:rPr lang="en-US" dirty="0"/>
              <a:t>Alternative fuels: </a:t>
            </a:r>
            <a:endParaRPr lang="en-US" dirty="0" smtClean="0"/>
          </a:p>
          <a:p>
            <a:pPr lvl="1"/>
            <a:r>
              <a:rPr lang="en-US" dirty="0" smtClean="0"/>
              <a:t>All </a:t>
            </a:r>
            <a:r>
              <a:rPr lang="en-US" dirty="0"/>
              <a:t>other wastes not classified as AR 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4D5A719-9486-42D7-BA0F-4220E951615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/>
          </p:cNvSpPr>
          <p:nvPr>
            <p:ph type="title" idx="4294967295"/>
          </p:nvPr>
        </p:nvSpPr>
        <p:spPr>
          <a:xfrm>
            <a:off x="546100" y="260350"/>
            <a:ext cx="8858250" cy="850900"/>
          </a:xfrm>
        </p:spPr>
        <p:txBody>
          <a:bodyPr/>
          <a:lstStyle/>
          <a:p>
            <a:pPr eaLnBrk="1" hangingPunct="1"/>
            <a:r>
              <a:rPr lang="en-US" dirty="0"/>
              <a:t>Raw material classification according to PCS</a:t>
            </a:r>
            <a:endParaRPr lang="de-CH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793819"/>
              </p:ext>
            </p:extLst>
          </p:nvPr>
        </p:nvGraphicFramePr>
        <p:xfrm>
          <a:off x="560512" y="1412776"/>
          <a:ext cx="8353885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1779"/>
                <a:gridCol w="3129280"/>
                <a:gridCol w="3302826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PCS values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Examples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Traditional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Calcareous components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Limestone, chalk, marl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Siliceous/argillaceous comp.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Clay, shale, sand, silica fumes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Alumina-rich components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Bauxite, kaolin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Iron-rich components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Iron Ore, Magnetite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SO</a:t>
                      </a:r>
                      <a:r>
                        <a:rPr lang="en-US" sz="2000" baseline="-25000" dirty="0" smtClean="0"/>
                        <a:t>3</a:t>
                      </a:r>
                      <a:r>
                        <a:rPr lang="en-US" sz="2000" dirty="0" smtClean="0"/>
                        <a:t> provider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Gypsum,</a:t>
                      </a:r>
                      <a:r>
                        <a:rPr lang="en-US" sz="2000" baseline="0" dirty="0" smtClean="0"/>
                        <a:t> anhydrite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 provider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Fluorspar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139EAE-EEBB-4F55-8458-4A4F903E883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80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/>
          </p:cNvSpPr>
          <p:nvPr>
            <p:ph type="title" idx="4294967295"/>
          </p:nvPr>
        </p:nvSpPr>
        <p:spPr>
          <a:xfrm>
            <a:off x="546100" y="260350"/>
            <a:ext cx="8858250" cy="850900"/>
          </a:xfrm>
        </p:spPr>
        <p:txBody>
          <a:bodyPr/>
          <a:lstStyle/>
          <a:p>
            <a:pPr eaLnBrk="1" hangingPunct="1"/>
            <a:r>
              <a:rPr lang="en-US" dirty="0"/>
              <a:t>Raw material classification according to PCS</a:t>
            </a:r>
            <a:endParaRPr lang="de-CH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14004"/>
              </p:ext>
            </p:extLst>
          </p:nvPr>
        </p:nvGraphicFramePr>
        <p:xfrm>
          <a:off x="560512" y="1412776"/>
          <a:ext cx="8784976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3174783"/>
                <a:gridCol w="4026017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PCS values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Examples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rowSpan="9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Alternative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Calcareous correctives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Lime sludge, Ca(OH)2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Siliceous correctives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Foundry sand, silica gel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Aluminous correctives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Aluminum hydroxide, sludge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Ferrous correctives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Mill scale, pyrite ash, sludge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Sulfur provider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Desulfuration</a:t>
                      </a:r>
                      <a:r>
                        <a:rPr lang="en-US" sz="2000" dirty="0" smtClean="0"/>
                        <a:t> products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Fluor provider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Spent pot liners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Contaminated soils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Contaminated</a:t>
                      </a:r>
                      <a:r>
                        <a:rPr lang="en-US" sz="2000" baseline="0" dirty="0" smtClean="0"/>
                        <a:t> s</a:t>
                      </a:r>
                      <a:r>
                        <a:rPr lang="en-US" sz="2000" dirty="0" smtClean="0"/>
                        <a:t>oil, drill</a:t>
                      </a:r>
                      <a:r>
                        <a:rPr lang="en-US" sz="2000" baseline="0" dirty="0" smtClean="0"/>
                        <a:t> cutting</a:t>
                      </a:r>
                      <a:endParaRPr lang="en-US" sz="2000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Other raw mix correctives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Other alternative raw materials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139EAE-EEBB-4F55-8458-4A4F903E883D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/>
          </p:cNvSpPr>
          <p:nvPr>
            <p:ph type="title" idx="4294967295"/>
          </p:nvPr>
        </p:nvSpPr>
        <p:spPr>
          <a:xfrm>
            <a:off x="546100" y="260350"/>
            <a:ext cx="8858250" cy="850900"/>
          </a:xfrm>
        </p:spPr>
        <p:txBody>
          <a:bodyPr/>
          <a:lstStyle/>
          <a:p>
            <a:pPr eaLnBrk="1" hangingPunct="1"/>
            <a:r>
              <a:rPr lang="en-US" dirty="0" smtClean="0"/>
              <a:t>Raw material classification according to PCS</a:t>
            </a:r>
            <a:endParaRPr lang="de-CH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044367"/>
              </p:ext>
            </p:extLst>
          </p:nvPr>
        </p:nvGraphicFramePr>
        <p:xfrm>
          <a:off x="560512" y="1412776"/>
          <a:ext cx="8784976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3779422"/>
                <a:gridCol w="3493386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PCS values</a:t>
                      </a:r>
                      <a:endParaRPr 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Examples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Ashes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Fly ash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Fly ash, paper ash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Bottom ash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Bottom ash, fluidized beds</a:t>
                      </a:r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Slags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Non granulated blast furnace slag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non GBFS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Granulated blast furnace slag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GBFS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Other slags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Steel slag,</a:t>
                      </a:r>
                      <a:r>
                        <a:rPr lang="en-US" sz="2000" baseline="0" dirty="0" smtClean="0"/>
                        <a:t> foundry slag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How to maximize AR, 2016-04-19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139EAE-EEBB-4F55-8458-4A4F903E883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LH1004"/>
  <p:tag name="LANGUAGE" val="1033"/>
  <p:tag name="TITLEBANDCOLOR" val="1"/>
  <p:tag name="BRAND" val="100"/>
  <p:tag name="LOGO" val="100"/>
  <p:tag name="DATE" val="2016-04-19"/>
  <p:tag name="CLASSIFICATION" val="0"/>
  <p:tag name="SHORTTITLE" val="How to maximize AR"/>
  <p:tag name="COPYRIGHTYEAR" val="2015"/>
  <p:tag name="LEGALTEXT" val="LafargeHolci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heme/theme1.xml><?xml version="1.0" encoding="utf-8"?>
<a:theme xmlns:a="http://schemas.openxmlformats.org/drawingml/2006/main" name="blank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marL="180975" indent="-180975">
          <a:buClr>
            <a:schemeClr val="accent1"/>
          </a:buClr>
          <a:buFont typeface="Arial" panose="020B0604020202020204" pitchFamily="34" charset="0"/>
          <a:buChar char="•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843</TotalTime>
  <Words>3153</Words>
  <Application>Microsoft Office PowerPoint</Application>
  <PresentationFormat>A4 Paper (210x297 mm)</PresentationFormat>
  <Paragraphs>847</Paragraphs>
  <Slides>52</Slides>
  <Notes>6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blank</vt:lpstr>
      <vt:lpstr>How to maximize Alternative Raw Materials</vt:lpstr>
      <vt:lpstr>Training objective</vt:lpstr>
      <vt:lpstr>PowerPoint Presentation</vt:lpstr>
      <vt:lpstr>Definition and Classification of AR </vt:lpstr>
      <vt:lpstr>Definition of Alternative Raw Materials and Fuels</vt:lpstr>
      <vt:lpstr>Distinction between AF and AR (HARP)</vt:lpstr>
      <vt:lpstr>Raw material classification according to PCS</vt:lpstr>
      <vt:lpstr>Raw material classification according to PCS</vt:lpstr>
      <vt:lpstr>Raw material classification according to PCS</vt:lpstr>
      <vt:lpstr>Use in Legacy Holcim</vt:lpstr>
      <vt:lpstr>AR consumption in legacy Holcim</vt:lpstr>
      <vt:lpstr>Types of AR used (PCS 2015)</vt:lpstr>
      <vt:lpstr>Consumption of AR in different regions (2015)</vt:lpstr>
      <vt:lpstr>Optimization of use</vt:lpstr>
      <vt:lpstr>Recognizing the Potential of Application</vt:lpstr>
      <vt:lpstr>Potential benefits of AR utilization</vt:lpstr>
      <vt:lpstr>Potential for AR substitution as a function of raw materials</vt:lpstr>
      <vt:lpstr>AR replacing a main component: Improved operations (Example Theodore)</vt:lpstr>
      <vt:lpstr>Replacement of clay by fly ash: Example Theodore (cont.)</vt:lpstr>
      <vt:lpstr>AR as quality enhancer: Example Thayngen</vt:lpstr>
      <vt:lpstr>AR as quality enhancer: Example Thayngen (cont.)</vt:lpstr>
      <vt:lpstr>Recent experience with waste glass: Example Cartago</vt:lpstr>
      <vt:lpstr>Example Treated SPL (spent pot liners)</vt:lpstr>
      <vt:lpstr>Treated SPL use: Example for a 1 Mio tpa clinker line</vt:lpstr>
      <vt:lpstr>PowerPoint Presentation</vt:lpstr>
      <vt:lpstr>Recognizing Critical Aspects</vt:lpstr>
      <vt:lpstr>Overview of impact of critical properties</vt:lpstr>
      <vt:lpstr>Physical Properties</vt:lpstr>
      <vt:lpstr>Major elements</vt:lpstr>
      <vt:lpstr>Minor elements</vt:lpstr>
      <vt:lpstr>Trace and Heavy Metals in Clinkers</vt:lpstr>
      <vt:lpstr>Organic Components</vt:lpstr>
      <vt:lpstr>Mineralogical Composition</vt:lpstr>
      <vt:lpstr>Example: Investigation of mill scale samples</vt:lpstr>
      <vt:lpstr>Example: Investigation of mill scale samples</vt:lpstr>
      <vt:lpstr>Example: Investigation of mill scale samples (coarse/fine fraction)</vt:lpstr>
      <vt:lpstr>Example: Investigation of mill scale samples (coarse/fine fraction)</vt:lpstr>
      <vt:lpstr>Appropriate Handling and Control</vt:lpstr>
      <vt:lpstr>Appropriate handling and control</vt:lpstr>
      <vt:lpstr>PowerPoint Presentation</vt:lpstr>
      <vt:lpstr>Conclusions and Message</vt:lpstr>
      <vt:lpstr>Conclusions</vt:lpstr>
      <vt:lpstr>PowerPoint Presentation</vt:lpstr>
      <vt:lpstr>Annex</vt:lpstr>
      <vt:lpstr>Objective and contents of “Guidelines for Alternative Raw Material (AR) Utilization”</vt:lpstr>
      <vt:lpstr>PowerPoint Presentation</vt:lpstr>
      <vt:lpstr>PowerPoint Presentation</vt:lpstr>
      <vt:lpstr>Solutions for feed locations and control: Example Höver</vt:lpstr>
      <vt:lpstr>Plant example: Höver</vt:lpstr>
      <vt:lpstr>PowerPoint Presentation</vt:lpstr>
      <vt:lpstr>Solutions for feed locations and control: Höver (cont.)</vt:lpstr>
      <vt:lpstr>PowerPoint Presentation</vt:lpstr>
    </vt:vector>
  </TitlesOfParts>
  <Company>Holcim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 Piccinno</dc:creator>
  <cp:lastModifiedBy>Astrid Gruskovnjak</cp:lastModifiedBy>
  <cp:revision>97</cp:revision>
  <dcterms:created xsi:type="dcterms:W3CDTF">2015-10-02T13:37:29Z</dcterms:created>
  <dcterms:modified xsi:type="dcterms:W3CDTF">2016-04-22T09:34:39Z</dcterms:modified>
</cp:coreProperties>
</file>